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tags/tag8.xml" ContentType="application/vnd.openxmlformats-officedocument.presentationml.tags+xml"/>
  <Override PartName="/ppt/theme/theme5.xml" ContentType="application/vnd.openxmlformats-officedocument.theme+xml"/>
  <Override PartName="/ppt/notesSlides/notesSlide2.xml" ContentType="application/vnd.openxmlformats-officedocument.presentationml.notesSlide+xml"/>
  <Override PartName="/customXml/itemProps13.xml" ContentType="application/vnd.openxmlformats-officedocument.customXmlProperties+xml"/>
  <Override PartName="/ppt/slides/slide36.xml" ContentType="application/vnd.openxmlformats-officedocument.presentationml.slid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notesSlides/notesSlide38.xml" ContentType="application/vnd.openxmlformats-officedocument.presentationml.notesSlide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tags/tag49.xml" ContentType="application/vnd.openxmlformats-officedocument.presentationml.tags+xml"/>
  <Override PartName="/ppt/notesSlides/notesSlide27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ags/tag38.xml" ContentType="application/vnd.openxmlformats-officedocument.presentationml.tags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102.xml" ContentType="application/vnd.openxmlformats-officedocument.presentationml.slideLayout+xml"/>
  <Override PartName="/ppt/tags/tag16.xml" ContentType="application/vnd.openxmlformats-officedocument.presentationml.tags+xml"/>
  <Override PartName="/ppt/tags/tag27.xml" ContentType="application/vnd.openxmlformats-officedocument.presentationml.tags+xml"/>
  <Override PartName="/ppt/tags/tag63.xml" ContentType="application/vnd.openxmlformats-officedocument.presentationml.tags+xml"/>
  <Override PartName="/ppt/tags/tag74.xml" ContentType="application/vnd.openxmlformats-officedocument.presentationml.tags+xml"/>
  <Override PartName="/ppt/notesSlides/notesSlide41.xml" ContentType="application/vnd.openxmlformats-officedocument.presentationml.notesSlide+xml"/>
  <Override PartName="/ppt/tags/tag5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41.xml" ContentType="application/vnd.openxmlformats-officedocument.presentationml.tags+xml"/>
  <Override PartName="/ppt/slideLayouts/slideLayout8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ags/tag30.xml" ContentType="application/vnd.openxmlformats-officedocument.presentationml.tags+xml"/>
  <Override PartName="/customXml/itemProps2.xml" ContentType="application/vnd.openxmlformats-officedocument.customXml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9.xml" ContentType="application/vnd.openxmlformats-officedocument.presentationml.slideLayout+xml"/>
  <Default Extension="png" ContentType="image/png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slideLayouts/slideLayout65.xml" ContentType="application/vnd.openxmlformats-officedocument.presentationml.slideLayout+xml"/>
  <Override PartName="/ppt/slideLayouts/slideLayout107.xml" ContentType="application/vnd.openxmlformats-officedocument.presentationml.slideLayout+xml"/>
  <Override PartName="/ppt/tags/tag79.xml" ContentType="application/vnd.openxmlformats-officedocument.presentationml.tags+xml"/>
  <Override PartName="/ppt/slides/slide33.xml" ContentType="application/vnd.openxmlformats-officedocument.presentationml.slide+xml"/>
  <Override PartName="/ppt/slides/slide44.xml" ContentType="application/vnd.openxmlformats-officedocument.presentationml.slide+xml"/>
  <Default Extension="emf" ContentType="image/x-emf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tags/tag68.xml" ContentType="application/vnd.openxmlformats-officedocument.presentationml.tags+xml"/>
  <Override PartName="/ppt/presentation.xml" ContentType="application/vnd.openxmlformats-officedocument.presentationml.presentation.main+xml"/>
  <Override PartName="/customXml/itemProps10.xml" ContentType="application/vnd.openxmlformats-officedocument.customXmlProperties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ags/tag57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tags/tag35.xml" ContentType="application/vnd.openxmlformats-officedocument.presentationml.tags+xml"/>
  <Override PartName="/ppt/tags/tag46.xml" ContentType="application/vnd.openxmlformats-officedocument.presentationml.tags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tags/tag24.xml" ContentType="application/vnd.openxmlformats-officedocument.presentationml.tags+xml"/>
  <Override PartName="/ppt/tags/tag71.xml" ContentType="application/vnd.openxmlformats-officedocument.presentationml.tags+xml"/>
  <Override PartName="/customXml/itemProps7.xml" ContentType="application/vnd.openxmlformats-officedocument.customXmlProperties+xml"/>
  <Override PartName="/ppt/tags/tag13.xml" ContentType="application/vnd.openxmlformats-officedocument.presentationml.tags+xml"/>
  <Override PartName="/ppt/tags/tag60.xml" ContentType="application/vnd.openxmlformats-officedocument.presentationml.tags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notesSlides/notesSlide4.xml" ContentType="application/vnd.openxmlformats-officedocument.presentationml.notesSlide+xml"/>
  <Override PartName="/customXml/itemProps15.xml" ContentType="application/vnd.openxmlformats-officedocument.customXmlProperties+xml"/>
  <Override PartName="/ppt/slides/slide38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Default Extension="wmf" ContentType="image/x-wmf"/>
  <Override PartName="/ppt/tags/tag2.xml" ContentType="application/vnd.openxmlformats-officedocument.presentationml.tags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15.xml" ContentType="application/vnd.openxmlformats-officedocument.presentationml.slideLayout+xml"/>
  <Override PartName="/ppt/notesSlides/notesSlide18.xml" ContentType="application/vnd.openxmlformats-officedocument.presentationml.notesSlide+xml"/>
  <Override PartName="/ppt/slides/slide41.xml" ContentType="application/vnd.openxmlformats-officedocument.presentationml.slide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tags/tag29.xml" ContentType="application/vnd.openxmlformats-officedocument.presentationml.tags+xml"/>
  <Override PartName="/ppt/tags/tag76.xml" ContentType="application/vnd.openxmlformats-officedocument.presentationml.tags+xml"/>
  <Override PartName="/ppt/notesSlides/notesSlide43.xml" ContentType="application/vnd.openxmlformats-officedocument.presentationml.notesSlide+xml"/>
  <Override PartName="/ppt/slides/slide30.xml" ContentType="application/vnd.openxmlformats-officedocument.presentationml.slide+xml"/>
  <Override PartName="/ppt/slideLayouts/slideLayout40.xml" ContentType="application/vnd.openxmlformats-officedocument.presentationml.slideLayout+xml"/>
  <Override PartName="/ppt/tags/tag18.xml" ContentType="application/vnd.openxmlformats-officedocument.presentationml.tags+xml"/>
  <Override PartName="/ppt/tags/tag54.xml" ContentType="application/vnd.openxmlformats-officedocument.presentationml.tags+xml"/>
  <Override PartName="/ppt/tags/tag65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43.xml" ContentType="application/vnd.openxmlformats-officedocument.presentationml.tags+xml"/>
  <Override PartName="/ppt/notesSlides/notesSlide21.xml" ContentType="application/vnd.openxmlformats-officedocument.presentationml.notesSlide+xml"/>
  <Override PartName="/ppt/slideLayouts/slideLayout89.xml" ContentType="application/vnd.openxmlformats-officedocument.presentationml.slideLayout+xml"/>
  <Override PartName="/ppt/tags/tag32.xml" ContentType="application/vnd.openxmlformats-officedocument.presentationml.tags+xml"/>
  <Override PartName="/ppt/notesSlides/notesSlide10.xml" ContentType="application/vnd.openxmlformats-officedocument.presentationml.notesSlide+xml"/>
  <Override PartName="/customXml/itemProps4.xml" ContentType="application/vnd.openxmlformats-officedocument.customXmlProperties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tags/tag10.xml" ContentType="application/vnd.openxmlformats-officedocument.presentationml.tags+xml"/>
  <Override PartName="/ppt/tags/tag21.xml" ContentType="application/vnd.openxmlformats-officedocument.presentationml.tags+xml"/>
  <Override PartName="/ppt/slideMasters/slideMaster2.xml" ContentType="application/vnd.openxmlformats-officedocument.presentationml.slideMaster+xml"/>
  <Override PartName="/ppt/tags/tag7.xml" ContentType="application/vnd.openxmlformats-officedocument.presentationml.tags+xml"/>
  <Override PartName="/ppt/slideLayouts/slideLayout67.xml" ContentType="application/vnd.openxmlformats-officedocument.presentationml.slideLayout+xml"/>
  <Override PartName="/ppt/theme/theme4.xml" ContentType="application/vnd.openxmlformats-officedocument.theme+xml"/>
  <Override PartName="/ppt/slideLayouts/slideLayout109.xml" ContentType="application/vnd.openxmlformats-officedocument.presentationml.slideLayout+xml"/>
  <Override PartName="/ppt/notesSlides/notesSlide1.xml" ContentType="application/vnd.openxmlformats-officedocument.presentationml.notesSlide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5.xml" ContentType="application/vnd.openxmlformats-officedocument.presentationml.slideLayout+xml"/>
  <Override PartName="/customXml/itemProps12.xml" ContentType="application/vnd.openxmlformats-officedocument.customXmlProperties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tags/tag59.xml" ContentType="application/vnd.openxmlformats-officedocument.presentationml.tags+xml"/>
  <Override PartName="/ppt/notesSlides/notesSlide37.xml" ContentType="application/vnd.openxmlformats-officedocument.presentationml.notesSlide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tags/tag37.xml" ContentType="application/vnd.openxmlformats-officedocument.presentationml.tags+xml"/>
  <Override PartName="/ppt/tags/tag48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slideLayouts/slideLayout1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ags/tag26.xml" ContentType="application/vnd.openxmlformats-officedocument.presentationml.tags+xml"/>
  <Override PartName="/ppt/tags/tag73.xml" ContentType="application/vnd.openxmlformats-officedocument.presentationml.tags+xml"/>
  <Override PartName="/customXml/itemProps9.xml" ContentType="application/vnd.openxmlformats-officedocument.customXmlProperties+xml"/>
  <Override PartName="/ppt/tags/tag15.xml" ContentType="application/vnd.openxmlformats-officedocument.presentationml.tags+xml"/>
  <Override PartName="/ppt/tags/tag62.xml" ContentType="application/vnd.openxmlformats-officedocument.presentationml.tags+xml"/>
  <Override PartName="/ppt/notesSlides/notesSlide40.xml" ContentType="application/vnd.openxmlformats-officedocument.presentationml.notesSlide+xml"/>
  <Override PartName="/ppt/slideMasters/slideMaster7.xml" ContentType="application/vnd.openxmlformats-officedocument.presentationml.slideMaster+xml"/>
  <Override PartName="/ppt/tags/tag22.xml" ContentType="application/vnd.openxmlformats-officedocument.presentationml.tags+xml"/>
  <Override PartName="/ppt/theme/theme9.xml" ContentType="application/vnd.openxmlformats-officedocument.theme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51.xml" ContentType="application/vnd.openxmlformats-officedocument.presentationml.tags+xml"/>
  <Override PartName="/customXml/itemProps5.xml" ContentType="application/vnd.openxmlformats-officedocument.customXmlProperties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ags/tag11.xml" ContentType="application/vnd.openxmlformats-officedocument.presentationml.tags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Default Extension="mp4" ContentType="video/unknown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customXml/itemProps1.xml" ContentType="application/vnd.openxmlformats-officedocument.customXmlProperties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ags/tag4.xml" ContentType="application/vnd.openxmlformats-officedocument.presentationml.tags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tags/tag78.xml" ContentType="application/vnd.openxmlformats-officedocument.presentationml.tags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tags/tag56.xml" ContentType="application/vnd.openxmlformats-officedocument.presentationml.tags+xml"/>
  <Override PartName="/ppt/tags/tag67.xml" ContentType="application/vnd.openxmlformats-officedocument.presentationml.tags+xml"/>
  <Override PartName="/ppt/notesSlides/notesSlide34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ags/tag45.xml" ContentType="application/vnd.openxmlformats-officedocument.presentationml.tags+xml"/>
  <Override PartName="/ppt/notesSlides/notesSlide23.xml" ContentType="application/vnd.openxmlformats-officedocument.presentationml.notesSlide+xml"/>
  <Override PartName="/docProps/custom.xml" ContentType="application/vnd.openxmlformats-officedocument.custom-properties+xml"/>
  <Override PartName="/ppt/tags/tag34.xml" ContentType="application/vnd.openxmlformats-officedocument.presentationml.tags+xml"/>
  <Override PartName="/ppt/notesSlides/notesSlide12.xml" ContentType="application/vnd.openxmlformats-officedocument.presentationml.notesSlide+xml"/>
  <Override PartName="/ppt/tags/tag81.xml" ContentType="application/vnd.openxmlformats-officedocument.presentationml.tags+xml"/>
  <Override PartName="/customXml/itemProps6.xml" ContentType="application/vnd.openxmlformats-officedocument.customXmlProperties+xml"/>
  <Override PartName="/ppt/tags/tag12.xml" ContentType="application/vnd.openxmlformats-officedocument.presentationml.tags+xml"/>
  <Override PartName="/ppt/tags/tag23.xml" ContentType="application/vnd.openxmlformats-officedocument.presentationml.tags+xml"/>
  <Override PartName="/ppt/tags/tag70.xml" ContentType="application/vnd.openxmlformats-officedocument.presentationml.tags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tags/tag9.xml" ContentType="application/vnd.openxmlformats-officedocument.presentationml.tag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Default Extension="bin" ContentType="application/vnd.openxmlformats-officedocument.oleObject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notesSlides/notesSlide3.xml" ContentType="application/vnd.openxmlformats-officedocument.presentationml.notesSlide+xml"/>
  <Override PartName="/customXml/itemProps14.xml" ContentType="application/vnd.openxmlformats-officedocument.customXmlPropertie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notesSlides/notesSlide3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ags/tag39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tags/tag1.xml" ContentType="application/vnd.openxmlformats-officedocument.presentationml.tags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ags/tag28.xml" ContentType="application/vnd.openxmlformats-officedocument.presentationml.tags+xml"/>
  <Override PartName="/ppt/tags/tag75.xml" ContentType="application/vnd.openxmlformats-officedocument.presentationml.tags+xml"/>
  <Override PartName="/ppt/slides/slide40.xml" ContentType="application/vnd.openxmlformats-officedocument.presentationml.slide+xml"/>
  <Override PartName="/ppt/slideLayouts/slideLayout50.xml" ContentType="application/vnd.openxmlformats-officedocument.presentationml.slideLayout+xml"/>
  <Override PartName="/ppt/tags/tag17.xml" ContentType="application/vnd.openxmlformats-officedocument.presentationml.tags+xml"/>
  <Override PartName="/ppt/tags/tag64.xml" ContentType="application/vnd.openxmlformats-officedocument.presentationml.tags+xml"/>
  <Override PartName="/ppt/notesSlides/notesSlide42.xml" ContentType="application/vnd.openxmlformats-officedocument.presentationml.notesSlide+xml"/>
  <Default Extension="vml" ContentType="application/vnd.openxmlformats-officedocument.vmlDrawing"/>
  <Override PartName="/ppt/notesSlides/notesSlide8.xml" ContentType="application/vnd.openxmlformats-officedocument.presentationml.notesSlide+xml"/>
  <Default Extension="gif" ContentType="image/gif"/>
  <Override PartName="/ppt/tags/tag53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slideLayouts/slideLayout99.xml" ContentType="application/vnd.openxmlformats-officedocument.presentationml.slideLayout+xml"/>
  <Override PartName="/ppt/tags/tag31.xml" ContentType="application/vnd.openxmlformats-officedocument.presentationml.tags+xml"/>
  <Override PartName="/ppt/tags/tag42.xml" ContentType="application/vnd.openxmlformats-officedocument.presentationml.tags+xml"/>
  <Override PartName="/ppt/handoutMasters/handoutMaster1.xml" ContentType="application/vnd.openxmlformats-officedocument.presentationml.handoutMaster+xml"/>
  <Override PartName="/ppt/slideLayouts/slideLayout88.xml" ContentType="application/vnd.openxmlformats-officedocument.presentationml.slideLayout+xml"/>
  <Override PartName="/ppt/tags/tag20.xml" ContentType="application/vnd.openxmlformats-officedocument.presentationml.tag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6.xml" ContentType="application/vnd.openxmlformats-officedocument.presentationml.tags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55.xml" ContentType="application/vnd.openxmlformats-officedocument.presentationml.slideLayout+xml"/>
  <Override PartName="/ppt/theme/theme3.xml" ContentType="application/vnd.openxmlformats-officedocument.theme+xml"/>
  <Override PartName="/ppt/slideLayouts/slideLayout108.xml" ContentType="application/vnd.openxmlformats-officedocument.presentationml.slideLayout+xml"/>
  <Override PartName="/customXml/itemProps11.xml" ContentType="application/vnd.openxmlformats-officedocument.customXmlProperties+xml"/>
  <Override PartName="/ppt/slides/slide34.xml" ContentType="application/vnd.openxmlformats-officedocument.presentationml.slide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ags/tag58.xml" ContentType="application/vnd.openxmlformats-officedocument.presentationml.tags+xml"/>
  <Override PartName="/ppt/tags/tag69.xml" ContentType="application/vnd.openxmlformats-officedocument.presentationml.tags+xml"/>
  <Override PartName="/ppt/notesSlides/notesSlide36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tags/tag47.xml" ContentType="application/vnd.openxmlformats-officedocument.presentationml.tags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ags/tag36.xml" ContentType="application/vnd.openxmlformats-officedocument.presentationml.tags+xml"/>
  <Override PartName="/ppt/notesSlides/notesSlide14.xml" ContentType="application/vnd.openxmlformats-officedocument.presentationml.notesSlide+xml"/>
  <Override PartName="/customXml/itemProps8.xml" ContentType="application/vnd.openxmlformats-officedocument.customXmlProperties+xml"/>
  <Override PartName="/ppt/commentAuthors.xml" ContentType="application/vnd.openxmlformats-officedocument.presentationml.commentAuthors+xml"/>
  <Override PartName="/ppt/slideLayouts/slideLayout100.xml" ContentType="application/vnd.openxmlformats-officedocument.presentationml.slideLayout+xml"/>
  <Override PartName="/ppt/tags/tag14.xml" ContentType="application/vnd.openxmlformats-officedocument.presentationml.tags+xml"/>
  <Override PartName="/ppt/tags/tag25.xml" ContentType="application/vnd.openxmlformats-officedocument.presentationml.tags+xml"/>
  <Override PartName="/ppt/tags/tag61.xml" ContentType="application/vnd.openxmlformats-officedocument.presentationml.tags+xml"/>
  <Override PartName="/ppt/tags/tag72.xml" ContentType="application/vnd.openxmlformats-officedocument.presentationml.tags+xml"/>
  <Override PartName="/ppt/slideMasters/slideMaster6.xml" ContentType="application/vnd.openxmlformats-officedocument.presentationml.slideMaster+xml"/>
  <Override PartName="/ppt/theme/theme8.xml" ContentType="application/vnd.openxmlformats-officedocument.theme+xml"/>
  <Override PartName="/ppt/tags/tag50.xml" ContentType="application/vnd.openxmlformats-officedocument.presentationml.tags+xml"/>
  <Override PartName="/ppt/slideLayouts/slideLayout149.xml" ContentType="application/vnd.openxmlformats-officedocument.presentationml.slideLayout+xml"/>
  <Override PartName="/ppt/notesSlides/notesSlide5.xml" ContentType="application/vnd.openxmlformats-officedocument.presentationml.notesSlide+xml"/>
  <Override PartName="/customXml/itemProps16.xml" ContentType="application/vnd.openxmlformats-officedocument.customXmlProperties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notesSlides/notesSlide19.xml" ContentType="application/vnd.openxmlformats-officedocument.presentationml.notesSlide+xml"/>
  <Override PartName="/ppt/slideLayouts/slideLayout16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slideLayouts/slideLayout63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ags/tag77.xml" ContentType="application/vnd.openxmlformats-officedocument.presentationml.tags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tags/tag19.xml" ContentType="application/vnd.openxmlformats-officedocument.presentationml.tags+xml"/>
  <Override PartName="/ppt/tags/tag66.xml" ContentType="application/vnd.openxmlformats-officedocument.presentationml.tags+xml"/>
  <Override PartName="/ppt/notesSlides/notesSlide44.xml" ContentType="application/vnd.openxmlformats-officedocument.presentationml.notesSlide+xml"/>
  <Override PartName="/ppt/slides/slide20.xml" ContentType="application/vnd.openxmlformats-officedocument.presentationml.slide+xml"/>
  <Override PartName="/ppt/slideLayouts/slideLayout3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tags/tag5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33.xml" ContentType="application/vnd.openxmlformats-officedocument.presentationml.tags+xml"/>
  <Override PartName="/ppt/tags/tag44.xml" ContentType="application/vnd.openxmlformats-officedocument.presentationml.tags+xml"/>
  <Override PartName="/ppt/notesSlides/notesSlide11.xml" ContentType="application/vnd.openxmlformats-officedocument.presentationml.notesSlide+xml"/>
  <Override PartName="/ppt/tags/tag80.xml" ContentType="application/vnd.openxmlformats-officedocument.presentationml.tag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 bookmarkIdSeed="3">
  <p:sldMasterIdLst>
    <p:sldMasterId id="2147483669" r:id="rId17"/>
    <p:sldMasterId id="2147484005" r:id="rId18"/>
    <p:sldMasterId id="2147484049" r:id="rId19"/>
    <p:sldMasterId id="2147484137" r:id="rId20"/>
    <p:sldMasterId id="2147484181" r:id="rId21"/>
    <p:sldMasterId id="2147484225" r:id="rId22"/>
    <p:sldMasterId id="2147484247" r:id="rId23"/>
  </p:sldMasterIdLst>
  <p:notesMasterIdLst>
    <p:notesMasterId r:id="rId68"/>
  </p:notesMasterIdLst>
  <p:handoutMasterIdLst>
    <p:handoutMasterId r:id="rId69"/>
  </p:handoutMasterIdLst>
  <p:sldIdLst>
    <p:sldId id="1104" r:id="rId24"/>
    <p:sldId id="1525" r:id="rId25"/>
    <p:sldId id="1439" r:id="rId26"/>
    <p:sldId id="1526" r:id="rId27"/>
    <p:sldId id="1498" r:id="rId28"/>
    <p:sldId id="1499" r:id="rId29"/>
    <p:sldId id="1500" r:id="rId30"/>
    <p:sldId id="1522" r:id="rId31"/>
    <p:sldId id="1523" r:id="rId32"/>
    <p:sldId id="1509" r:id="rId33"/>
    <p:sldId id="1510" r:id="rId34"/>
    <p:sldId id="1511" r:id="rId35"/>
    <p:sldId id="1512" r:id="rId36"/>
    <p:sldId id="1513" r:id="rId37"/>
    <p:sldId id="1514" r:id="rId38"/>
    <p:sldId id="1515" r:id="rId39"/>
    <p:sldId id="1516" r:id="rId40"/>
    <p:sldId id="1517" r:id="rId41"/>
    <p:sldId id="1518" r:id="rId42"/>
    <p:sldId id="1519" r:id="rId43"/>
    <p:sldId id="1520" r:id="rId44"/>
    <p:sldId id="1527" r:id="rId45"/>
    <p:sldId id="1450" r:id="rId46"/>
    <p:sldId id="1451" r:id="rId47"/>
    <p:sldId id="1454" r:id="rId48"/>
    <p:sldId id="1455" r:id="rId49"/>
    <p:sldId id="1456" r:id="rId50"/>
    <p:sldId id="1457" r:id="rId51"/>
    <p:sldId id="1458" r:id="rId52"/>
    <p:sldId id="1459" r:id="rId53"/>
    <p:sldId id="1460" r:id="rId54"/>
    <p:sldId id="1461" r:id="rId55"/>
    <p:sldId id="1462" r:id="rId56"/>
    <p:sldId id="1463" r:id="rId57"/>
    <p:sldId id="1465" r:id="rId58"/>
    <p:sldId id="1466" r:id="rId59"/>
    <p:sldId id="1467" r:id="rId60"/>
    <p:sldId id="1468" r:id="rId61"/>
    <p:sldId id="1469" r:id="rId62"/>
    <p:sldId id="1470" r:id="rId63"/>
    <p:sldId id="1471" r:id="rId64"/>
    <p:sldId id="1413" r:id="rId65"/>
    <p:sldId id="1444" r:id="rId66"/>
    <p:sldId id="1528" r:id="rId67"/>
  </p:sldIdLst>
  <p:sldSz cx="12198350" cy="6858000"/>
  <p:notesSz cx="9601200" cy="7315200"/>
  <p:custDataLst>
    <p:tags r:id="rId70"/>
  </p:custDataLst>
  <p:defaultTextStyle>
    <a:defPPr>
      <a:defRPr lang="de-DE"/>
    </a:defPPr>
    <a:lvl1pPr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1pPr>
    <a:lvl2pPr marL="4572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2pPr>
    <a:lvl3pPr marL="9144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3pPr>
    <a:lvl4pPr marL="13716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4pPr>
    <a:lvl5pPr marL="1828800" algn="l" rtl="0" fontAlgn="base">
      <a:spcBef>
        <a:spcPct val="50000"/>
      </a:spcBef>
      <a:spcAft>
        <a:spcPct val="0"/>
      </a:spcAft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5pPr>
    <a:lvl6pPr marL="22860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6pPr>
    <a:lvl7pPr marL="27432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7pPr>
    <a:lvl8pPr marL="32004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8pPr>
    <a:lvl9pPr marL="3657600" algn="l" defTabSz="914400" rtl="0" eaLnBrk="1" latinLnBrk="0" hangingPunct="1">
      <a:defRPr kern="1200">
        <a:solidFill>
          <a:schemeClr val="bg2"/>
        </a:solidFill>
        <a:latin typeface="Arial" pitchFamily="34" charset="0"/>
        <a:ea typeface="ＭＳ Ｐゴシック" charset="-128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Zeichen und Zeit" initials="ZuZ" lastIdx="8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  <a:srgbClr val="879BAA"/>
    <a:srgbClr val="0F1923"/>
    <a:srgbClr val="9999FF"/>
    <a:srgbClr val="4D4369"/>
    <a:srgbClr val="FF0000"/>
    <a:srgbClr val="23374B"/>
    <a:srgbClr val="000099"/>
    <a:srgbClr val="505A64"/>
    <a:srgbClr val="92D05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35" autoAdjust="0"/>
    <p:restoredTop sz="82178" autoAdjust="0"/>
  </p:normalViewPr>
  <p:slideViewPr>
    <p:cSldViewPr showGuides="1">
      <p:cViewPr>
        <p:scale>
          <a:sx n="70" d="100"/>
          <a:sy n="70" d="100"/>
        </p:scale>
        <p:origin x="-264" y="342"/>
      </p:cViewPr>
      <p:guideLst>
        <p:guide orient="horz" pos="3793"/>
        <p:guide orient="horz" pos="618"/>
        <p:guide orient="horz" pos="2069"/>
        <p:guide orient="horz" pos="3249"/>
        <p:guide orient="horz" pos="890"/>
        <p:guide orient="horz" pos="2432"/>
        <p:guide orient="horz"/>
        <p:guide orient="horz" pos="3884"/>
        <p:guide orient="horz" pos="2614"/>
        <p:guide orient="horz" pos="981"/>
        <p:guide orient="horz" pos="2341"/>
        <p:guide pos="395"/>
        <p:guide pos="213"/>
        <p:guide pos="3842"/>
        <p:guide pos="3933"/>
        <p:guide pos="7380"/>
        <p:guide pos="6473"/>
        <p:guide pos="2663"/>
        <p:guide pos="2753"/>
        <p:guide pos="5021"/>
        <p:guide pos="7683"/>
        <p:guide pos="5112"/>
        <p:guide pos="187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7" d="100"/>
        <a:sy n="77" d="100"/>
      </p:scale>
      <p:origin x="0" y="0"/>
    </p:cViewPr>
  </p:sorterViewPr>
  <p:notesViewPr>
    <p:cSldViewPr showGuides="1">
      <p:cViewPr varScale="1">
        <p:scale>
          <a:sx n="115" d="100"/>
          <a:sy n="115" d="100"/>
        </p:scale>
        <p:origin x="-2298" y="-102"/>
      </p:cViewPr>
      <p:guideLst>
        <p:guide orient="horz" pos="2304"/>
        <p:guide pos="3024"/>
      </p:guideLst>
    </p:cSldViewPr>
  </p:notesViewPr>
  <p:gridSpacing cx="147473988" cy="14747398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slideMaster" Target="slideMasters/slideMaster2.xml"/><Relationship Id="rId26" Type="http://schemas.openxmlformats.org/officeDocument/2006/relationships/slide" Target="slides/slide3.xml"/><Relationship Id="rId39" Type="http://schemas.openxmlformats.org/officeDocument/2006/relationships/slide" Target="slides/slide16.xml"/><Relationship Id="rId21" Type="http://schemas.openxmlformats.org/officeDocument/2006/relationships/slideMaster" Target="slideMasters/slideMaster5.xml"/><Relationship Id="rId34" Type="http://schemas.openxmlformats.org/officeDocument/2006/relationships/slide" Target="slides/slide11.xml"/><Relationship Id="rId42" Type="http://schemas.openxmlformats.org/officeDocument/2006/relationships/slide" Target="slides/slide19.xml"/><Relationship Id="rId47" Type="http://schemas.openxmlformats.org/officeDocument/2006/relationships/slide" Target="slides/slide24.xml"/><Relationship Id="rId50" Type="http://schemas.openxmlformats.org/officeDocument/2006/relationships/slide" Target="slides/slide27.xml"/><Relationship Id="rId55" Type="http://schemas.openxmlformats.org/officeDocument/2006/relationships/slide" Target="slides/slide32.xml"/><Relationship Id="rId63" Type="http://schemas.openxmlformats.org/officeDocument/2006/relationships/slide" Target="slides/slide40.xml"/><Relationship Id="rId68" Type="http://schemas.openxmlformats.org/officeDocument/2006/relationships/notesMaster" Target="notesMasters/notesMaster1.xml"/><Relationship Id="rId7" Type="http://schemas.openxmlformats.org/officeDocument/2006/relationships/customXml" Target="../customXml/item7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slide" Target="slides/slide6.xml"/><Relationship Id="rId11" Type="http://schemas.openxmlformats.org/officeDocument/2006/relationships/customXml" Target="../customXml/item11.xml"/><Relationship Id="rId24" Type="http://schemas.openxmlformats.org/officeDocument/2006/relationships/slide" Target="slides/slide1.xml"/><Relationship Id="rId32" Type="http://schemas.openxmlformats.org/officeDocument/2006/relationships/slide" Target="slides/slide9.xml"/><Relationship Id="rId37" Type="http://schemas.openxmlformats.org/officeDocument/2006/relationships/slide" Target="slides/slide14.xml"/><Relationship Id="rId40" Type="http://schemas.openxmlformats.org/officeDocument/2006/relationships/slide" Target="slides/slide17.xml"/><Relationship Id="rId45" Type="http://schemas.openxmlformats.org/officeDocument/2006/relationships/slide" Target="slides/slide22.xml"/><Relationship Id="rId53" Type="http://schemas.openxmlformats.org/officeDocument/2006/relationships/slide" Target="slides/slide30.xml"/><Relationship Id="rId58" Type="http://schemas.openxmlformats.org/officeDocument/2006/relationships/slide" Target="slides/slide35.xml"/><Relationship Id="rId66" Type="http://schemas.openxmlformats.org/officeDocument/2006/relationships/slide" Target="slides/slide43.xml"/><Relationship Id="rId74" Type="http://schemas.openxmlformats.org/officeDocument/2006/relationships/theme" Target="theme/theme1.xml"/><Relationship Id="rId5" Type="http://schemas.openxmlformats.org/officeDocument/2006/relationships/customXml" Target="../customXml/item5.xml"/><Relationship Id="rId15" Type="http://schemas.openxmlformats.org/officeDocument/2006/relationships/customXml" Target="../customXml/item15.xml"/><Relationship Id="rId23" Type="http://schemas.openxmlformats.org/officeDocument/2006/relationships/slideMaster" Target="slideMasters/slideMaster7.xml"/><Relationship Id="rId28" Type="http://schemas.openxmlformats.org/officeDocument/2006/relationships/slide" Target="slides/slide5.xml"/><Relationship Id="rId36" Type="http://schemas.openxmlformats.org/officeDocument/2006/relationships/slide" Target="slides/slide13.xml"/><Relationship Id="rId49" Type="http://schemas.openxmlformats.org/officeDocument/2006/relationships/slide" Target="slides/slide26.xml"/><Relationship Id="rId57" Type="http://schemas.openxmlformats.org/officeDocument/2006/relationships/slide" Target="slides/slide34.xml"/><Relationship Id="rId61" Type="http://schemas.openxmlformats.org/officeDocument/2006/relationships/slide" Target="slides/slide38.xml"/><Relationship Id="rId10" Type="http://schemas.openxmlformats.org/officeDocument/2006/relationships/customXml" Target="../customXml/item10.xml"/><Relationship Id="rId19" Type="http://schemas.openxmlformats.org/officeDocument/2006/relationships/slideMaster" Target="slideMasters/slideMaster3.xml"/><Relationship Id="rId31" Type="http://schemas.openxmlformats.org/officeDocument/2006/relationships/slide" Target="slides/slide8.xml"/><Relationship Id="rId44" Type="http://schemas.openxmlformats.org/officeDocument/2006/relationships/slide" Target="slides/slide21.xml"/><Relationship Id="rId52" Type="http://schemas.openxmlformats.org/officeDocument/2006/relationships/slide" Target="slides/slide29.xml"/><Relationship Id="rId60" Type="http://schemas.openxmlformats.org/officeDocument/2006/relationships/slide" Target="slides/slide37.xml"/><Relationship Id="rId65" Type="http://schemas.openxmlformats.org/officeDocument/2006/relationships/slide" Target="slides/slide42.xml"/><Relationship Id="rId73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customXml" Target="../customXml/item14.xml"/><Relationship Id="rId22" Type="http://schemas.openxmlformats.org/officeDocument/2006/relationships/slideMaster" Target="slideMasters/slideMaster6.xml"/><Relationship Id="rId27" Type="http://schemas.openxmlformats.org/officeDocument/2006/relationships/slide" Target="slides/slide4.xml"/><Relationship Id="rId30" Type="http://schemas.openxmlformats.org/officeDocument/2006/relationships/slide" Target="slides/slide7.xml"/><Relationship Id="rId35" Type="http://schemas.openxmlformats.org/officeDocument/2006/relationships/slide" Target="slides/slide12.xml"/><Relationship Id="rId43" Type="http://schemas.openxmlformats.org/officeDocument/2006/relationships/slide" Target="slides/slide20.xml"/><Relationship Id="rId48" Type="http://schemas.openxmlformats.org/officeDocument/2006/relationships/slide" Target="slides/slide25.xml"/><Relationship Id="rId56" Type="http://schemas.openxmlformats.org/officeDocument/2006/relationships/slide" Target="slides/slide33.xml"/><Relationship Id="rId64" Type="http://schemas.openxmlformats.org/officeDocument/2006/relationships/slide" Target="slides/slide41.xml"/><Relationship Id="rId69" Type="http://schemas.openxmlformats.org/officeDocument/2006/relationships/handoutMaster" Target="handoutMasters/handout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28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slideMaster" Target="slideMasters/slideMaster1.xml"/><Relationship Id="rId25" Type="http://schemas.openxmlformats.org/officeDocument/2006/relationships/slide" Target="slides/slide2.xml"/><Relationship Id="rId33" Type="http://schemas.openxmlformats.org/officeDocument/2006/relationships/slide" Target="slides/slide10.xml"/><Relationship Id="rId38" Type="http://schemas.openxmlformats.org/officeDocument/2006/relationships/slide" Target="slides/slide15.xml"/><Relationship Id="rId46" Type="http://schemas.openxmlformats.org/officeDocument/2006/relationships/slide" Target="slides/slide23.xml"/><Relationship Id="rId59" Type="http://schemas.openxmlformats.org/officeDocument/2006/relationships/slide" Target="slides/slide36.xml"/><Relationship Id="rId67" Type="http://schemas.openxmlformats.org/officeDocument/2006/relationships/slide" Target="slides/slide44.xml"/><Relationship Id="rId20" Type="http://schemas.openxmlformats.org/officeDocument/2006/relationships/slideMaster" Target="slideMasters/slideMaster4.xml"/><Relationship Id="rId41" Type="http://schemas.openxmlformats.org/officeDocument/2006/relationships/slide" Target="slides/slide18.xml"/><Relationship Id="rId54" Type="http://schemas.openxmlformats.org/officeDocument/2006/relationships/slide" Target="slides/slide31.xml"/><Relationship Id="rId62" Type="http://schemas.openxmlformats.org/officeDocument/2006/relationships/slide" Target="slides/slide39.xml"/><Relationship Id="rId70" Type="http://schemas.openxmlformats.org/officeDocument/2006/relationships/tags" Target="tags/tag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02" name="Rectangle 6"/>
          <p:cNvSpPr>
            <a:spLocks noChangeArrowheads="1"/>
          </p:cNvSpPr>
          <p:nvPr/>
        </p:nvSpPr>
        <p:spPr bwMode="auto">
          <a:xfrm>
            <a:off x="2" y="3"/>
            <a:ext cx="9601200" cy="499253"/>
          </a:xfrm>
          <a:prstGeom prst="rect">
            <a:avLst/>
          </a:prstGeom>
          <a:solidFill>
            <a:srgbClr val="879BAA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lIns="91227" tIns="45613" rIns="91227" bIns="45613" anchor="ctr"/>
          <a:lstStyle/>
          <a:p>
            <a:endParaRPr lang="en-US"/>
          </a:p>
        </p:txBody>
      </p:sp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4394824" cy="3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204" tIns="148204" rIns="148204" bIns="148204" numCol="1" anchor="t" anchorCtr="0" compatLnSpc="1">
            <a:prstTxWarp prst="textNoShape">
              <a:avLst/>
            </a:prstTxWarp>
          </a:bodyPr>
          <a:lstStyle>
            <a:lvl1pPr defTabSz="940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206379" y="2"/>
            <a:ext cx="4394823" cy="3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204" tIns="148204" rIns="148204" bIns="148204" numCol="1" anchor="t" anchorCtr="0" compatLnSpc="1">
            <a:prstTxWarp prst="textNoShape">
              <a:avLst/>
            </a:prstTxWarp>
          </a:bodyPr>
          <a:lstStyle>
            <a:lvl1pPr algn="r" defTabSz="940782">
              <a:spcBef>
                <a:spcPct val="0"/>
              </a:spcBef>
              <a:defRPr sz="1200">
                <a:solidFill>
                  <a:schemeClr val="bg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2" y="6920338"/>
            <a:ext cx="4394824" cy="3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204" tIns="148204" rIns="148204" bIns="148204" numCol="1" anchor="b" anchorCtr="0" compatLnSpc="1">
            <a:prstTxWarp prst="textNoShape">
              <a:avLst/>
            </a:prstTxWarp>
          </a:bodyPr>
          <a:lstStyle>
            <a:lvl1pPr defTabSz="940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endParaRPr lang="en-US" dirty="0">
              <a:latin typeface="Arial" pitchFamily="34" charset="0"/>
            </a:endParaRPr>
          </a:p>
        </p:txBody>
      </p:sp>
      <p:sp>
        <p:nvSpPr>
          <p:cNvPr id="173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06379" y="6920338"/>
            <a:ext cx="4394823" cy="3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204" tIns="148204" rIns="148204" bIns="148204" numCol="1" anchor="b" anchorCtr="0" compatLnSpc="1">
            <a:prstTxWarp prst="textNoShape">
              <a:avLst/>
            </a:prstTxWarp>
          </a:bodyPr>
          <a:lstStyle>
            <a:lvl1pPr algn="r" defTabSz="940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 smtClean="0">
                <a:latin typeface="Arial" pitchFamily="34" charset="0"/>
              </a:rPr>
              <a:t>Handout </a:t>
            </a:r>
            <a:fld id="{BFC713D8-7968-482B-A79F-9C586FE5053A}" type="slidenum">
              <a:rPr lang="en-US" smtClean="0">
                <a:latin typeface="Arial" pitchFamily="34" charset="0"/>
              </a:rPr>
              <a:pPr/>
              <a:t>‹N°›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98711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2"/>
            <a:ext cx="4394824" cy="3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204" tIns="148204" rIns="148204" bIns="148204" numCol="1" anchor="t" anchorCtr="0" compatLnSpc="1">
            <a:prstTxWarp prst="textNoShape">
              <a:avLst/>
            </a:prstTxWarp>
          </a:bodyPr>
          <a:lstStyle>
            <a:lvl1pPr defTabSz="940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206378" y="2"/>
            <a:ext cx="4392679" cy="39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204" tIns="148204" rIns="148204" bIns="148204" numCol="1" anchor="t" anchorCtr="0" compatLnSpc="1">
            <a:prstTxWarp prst="textNoShape">
              <a:avLst/>
            </a:prstTxWarp>
          </a:bodyPr>
          <a:lstStyle>
            <a:lvl1pPr algn="r" defTabSz="940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63788" y="547688"/>
            <a:ext cx="4878387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xmlns="" val="1"/>
            </a:ext>
          </a:extLst>
        </p:spPr>
      </p:sp>
      <p:sp>
        <p:nvSpPr>
          <p:cNvPr id="778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322048" y="3447120"/>
            <a:ext cx="8957112" cy="326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err="1" smtClean="0"/>
              <a:t>Textmasterformate</a:t>
            </a:r>
            <a:r>
              <a:rPr lang="en-US" noProof="0" dirty="0" smtClean="0"/>
              <a:t> </a:t>
            </a:r>
            <a:r>
              <a:rPr lang="en-US" noProof="0" dirty="0" err="1" smtClean="0"/>
              <a:t>durch</a:t>
            </a:r>
            <a:r>
              <a:rPr lang="en-US" noProof="0" dirty="0" smtClean="0"/>
              <a:t> </a:t>
            </a:r>
            <a:r>
              <a:rPr lang="en-US" noProof="0" dirty="0" err="1" smtClean="0"/>
              <a:t>Klicken</a:t>
            </a:r>
            <a:r>
              <a:rPr lang="en-US" noProof="0" dirty="0" smtClean="0"/>
              <a:t> </a:t>
            </a:r>
            <a:r>
              <a:rPr lang="en-US" noProof="0" dirty="0" err="1" smtClean="0"/>
              <a:t>bearbeiten</a:t>
            </a:r>
            <a:endParaRPr lang="en-US" noProof="0" dirty="0" smtClean="0"/>
          </a:p>
          <a:p>
            <a:pPr lvl="1"/>
            <a:r>
              <a:rPr lang="en-US" noProof="0" dirty="0" err="1" smtClean="0"/>
              <a:t>Zweite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2"/>
            <a:r>
              <a:rPr lang="en-US" noProof="0" dirty="0" err="1" smtClean="0"/>
              <a:t>Dritte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3"/>
            <a:r>
              <a:rPr lang="en-US" noProof="0" dirty="0" err="1" smtClean="0"/>
              <a:t>Vierte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  <a:p>
            <a:pPr lvl="4"/>
            <a:r>
              <a:rPr lang="en-US" noProof="0" dirty="0" err="1" smtClean="0"/>
              <a:t>Fünfte</a:t>
            </a:r>
            <a:r>
              <a:rPr lang="en-US" noProof="0" dirty="0" smtClean="0"/>
              <a:t> </a:t>
            </a:r>
            <a:r>
              <a:rPr lang="en-US" noProof="0" dirty="0" err="1" smtClean="0"/>
              <a:t>Ebene</a:t>
            </a:r>
            <a:endParaRPr lang="en-US" noProof="0" dirty="0" smtClean="0"/>
          </a:p>
        </p:txBody>
      </p:sp>
      <p:sp>
        <p:nvSpPr>
          <p:cNvPr id="778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6920336"/>
            <a:ext cx="4394824" cy="39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204" tIns="148204" rIns="148204" bIns="148204" numCol="1" anchor="b" anchorCtr="0" compatLnSpc="1">
            <a:prstTxWarp prst="textNoShape">
              <a:avLst/>
            </a:prstTxWarp>
          </a:bodyPr>
          <a:lstStyle>
            <a:lvl1pPr defTabSz="940782">
              <a:spcBef>
                <a:spcPct val="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78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06378" y="6920336"/>
            <a:ext cx="4392679" cy="393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48204" tIns="148204" rIns="148204" bIns="148204" numCol="1" anchor="b" anchorCtr="0" compatLnSpc="1">
            <a:prstTxWarp prst="textNoShape">
              <a:avLst/>
            </a:prstTxWarp>
          </a:bodyPr>
          <a:lstStyle>
            <a:lvl1pPr algn="r" defTabSz="940782">
              <a:spcBef>
                <a:spcPct val="0"/>
              </a:spcBef>
              <a:defRPr sz="1200">
                <a:solidFill>
                  <a:schemeClr val="tx1"/>
                </a:solidFill>
                <a:latin typeface="Siemens Sans" pitchFamily="2" charset="0"/>
              </a:defRPr>
            </a:lvl1pPr>
          </a:lstStyle>
          <a:p>
            <a:r>
              <a:rPr lang="en-US" dirty="0" smtClean="0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‹N°›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333011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latin typeface="Arial" pitchFamily="34" charset="0"/>
              </a:rPr>
              <a:t>Notice </a:t>
            </a:r>
            <a:fld id="{AD141568-5488-4AC9-B82D-9F5CE1225E2A}" type="slidenum">
              <a:rPr lang="en-US" smtClean="0">
                <a:latin typeface="Arial" pitchFamily="34" charset="0"/>
              </a:rPr>
              <a:pPr/>
              <a:t>1</a:t>
            </a:fld>
            <a:endParaRPr lang="en-US" dirty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165728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 technology has been created with the goal of</a:t>
            </a:r>
            <a:r>
              <a:rPr lang="en-US" baseline="0" dirty="0" smtClean="0"/>
              <a:t> teaching</a:t>
            </a:r>
            <a:r>
              <a:rPr lang="en-US" dirty="0" smtClean="0"/>
              <a:t> human anatomy to </a:t>
            </a:r>
            <a:r>
              <a:rPr lang="en-US" i="1" dirty="0" smtClean="0"/>
              <a:t>syngo</a:t>
            </a:r>
            <a:r>
              <a:rPr lang="en-US" dirty="0" smtClean="0"/>
              <a:t>.via.</a:t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With that, anatomical landmarks</a:t>
            </a:r>
            <a:r>
              <a:rPr lang="en-US" baseline="0" dirty="0" smtClean="0"/>
              <a:t> could be identified and aligned even with deviations from disease, position and even modality!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10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550164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So what does ALPHA stand for?</a:t>
            </a:r>
          </a:p>
          <a:p>
            <a:endParaRPr lang="en-US" dirty="0" smtClean="0"/>
          </a:p>
          <a:p>
            <a:r>
              <a:rPr lang="en-US" dirty="0" smtClean="0"/>
              <a:t>ALPHA</a:t>
            </a:r>
            <a:r>
              <a:rPr lang="en-US" baseline="0" dirty="0" smtClean="0"/>
              <a:t> stands for </a:t>
            </a:r>
          </a:p>
          <a:p>
            <a:r>
              <a:rPr lang="en-US" baseline="0" dirty="0" smtClean="0"/>
              <a:t>Automatic</a:t>
            </a:r>
          </a:p>
          <a:p>
            <a:r>
              <a:rPr lang="en-US" baseline="0" dirty="0" err="1" smtClean="0"/>
              <a:t>Landmarking</a:t>
            </a:r>
            <a:r>
              <a:rPr lang="en-US" baseline="0" dirty="0" smtClean="0"/>
              <a:t> and</a:t>
            </a:r>
          </a:p>
          <a:p>
            <a:r>
              <a:rPr lang="en-US" baseline="0" dirty="0" smtClean="0"/>
              <a:t>Parsing of</a:t>
            </a:r>
          </a:p>
          <a:p>
            <a:r>
              <a:rPr lang="en-US" baseline="0" dirty="0" smtClean="0"/>
              <a:t>Human</a:t>
            </a:r>
          </a:p>
          <a:p>
            <a:r>
              <a:rPr lang="en-US" baseline="0" dirty="0" smtClean="0"/>
              <a:t>Anatomy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means that the software is screening images and comparing them to known structures to identify anatomical landmarks.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11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479114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how can we teach the software human anatomy?</a:t>
            </a:r>
          </a:p>
          <a:p>
            <a:endParaRPr lang="en-US" dirty="0" smtClean="0"/>
          </a:p>
          <a:p>
            <a:r>
              <a:rPr lang="en-US" dirty="0" smtClean="0"/>
              <a:t>We are using the best teachers there are: physicians!</a:t>
            </a:r>
          </a:p>
          <a:p>
            <a:endParaRPr lang="en-US" dirty="0" smtClean="0"/>
          </a:p>
          <a:p>
            <a:r>
              <a:rPr lang="en-US" dirty="0" smtClean="0"/>
              <a:t>They mark up</a:t>
            </a:r>
            <a:r>
              <a:rPr lang="en-US" baseline="0" dirty="0" smtClean="0"/>
              <a:t> target anatomical structures on hundreds of scans for the computer to learn its features.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12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780891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way for the computer to decide</a:t>
            </a:r>
            <a:r>
              <a:rPr lang="en-US" baseline="0" dirty="0" smtClean="0"/>
              <a:t> on anatomy is by averaging the results of its algorithms (detectors).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13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236200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However, we used a more robust approach by using a voting mechanism to arrive at a consensus decision.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14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2518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 smtClean="0"/>
              <a:t>This makes the end result significantly more resilient to changes from disease and other factors.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15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03671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Secondly, we also</a:t>
            </a:r>
            <a:r>
              <a:rPr lang="en-US" baseline="0" dirty="0" smtClean="0"/>
              <a:t> apply the concept of redundancy in the scale space.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scale space?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Look at this example: Do you recognize the person? Looks like Einstein. However, once we start changing the scale, a different result may emerge…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16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9536025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</a:t>
            </a:r>
            <a:r>
              <a:rPr lang="en-US" baseline="0" dirty="0" smtClean="0"/>
              <a:t> all the built-in redundancy and robustness, ALPHA can achieve:</a:t>
            </a:r>
          </a:p>
          <a:p>
            <a:endParaRPr lang="en-US" baseline="0" dirty="0" smtClean="0"/>
          </a:p>
          <a:p>
            <a:r>
              <a:rPr lang="en-US" baseline="0" dirty="0" smtClean="0"/>
              <a:t>97% sensitivity in detecting anatomical landmarks and</a:t>
            </a:r>
          </a:p>
          <a:p>
            <a:r>
              <a:rPr lang="en-US" baseline="0" dirty="0" smtClean="0"/>
              <a:t>99% accuracy that the detected landmarks are the right ones (Jens  N. Kaftan : Validation of SY’s vs. SCR landmark detection technologies  on PET/CT datasets)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get to this point for PET/CT, we have performed 16,000 test runs.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17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7397352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ALPHA</a:t>
            </a:r>
            <a:r>
              <a:rPr lang="en-US" baseline="0" dirty="0" smtClean="0"/>
              <a:t> Technology opens up exciting applications in CT, MR and PET! It is nothing short of a cross-modality navigation system for the human body!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has been proven in CT and MR, for example with these automatic spine labelling applications. Notice how ALPHA detects vertebras even in these examples that are strongly deformed by disease!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18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93414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PET/CT, which was more complex to implement,</a:t>
            </a:r>
            <a:r>
              <a:rPr lang="en-US" baseline="0" dirty="0" smtClean="0"/>
              <a:t> you can now benefit from such critical applications as automatic blood pool and liver detection required for </a:t>
            </a:r>
            <a:r>
              <a:rPr lang="en-US" baseline="0" dirty="0" err="1" smtClean="0"/>
              <a:t>SUV</a:t>
            </a:r>
            <a:r>
              <a:rPr lang="en-US" baseline="-25000" dirty="0" err="1" smtClean="0"/>
              <a:t>peak</a:t>
            </a:r>
            <a:r>
              <a:rPr lang="en-US" baseline="0" dirty="0" smtClean="0"/>
              <a:t> calculations as well as accurate registration across time points!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19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9220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2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9978394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summary, ALPHA provides</a:t>
            </a:r>
            <a:r>
              <a:rPr lang="en-US" baseline="0" dirty="0" smtClean="0"/>
              <a:t> </a:t>
            </a:r>
            <a:r>
              <a:rPr lang="en-US" dirty="0" smtClean="0"/>
              <a:t>the platform</a:t>
            </a:r>
            <a:r>
              <a:rPr lang="en-US" baseline="0" dirty="0" smtClean="0"/>
              <a:t> on which many future applications will be built.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20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7557146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only started to exploit this unique competitive advantage!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21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341311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syngo</a:t>
            </a:r>
            <a:r>
              <a:rPr lang="en-US" dirty="0"/>
              <a:t>.via for Molecular Imaging: Transforming Data into Brilliant Results</a:t>
            </a:r>
          </a:p>
          <a:p>
            <a:r>
              <a:rPr lang="en-US" dirty="0"/>
              <a:t>Our </a:t>
            </a:r>
            <a:r>
              <a:rPr lang="en-US" dirty="0" smtClean="0"/>
              <a:t>unique </a:t>
            </a:r>
            <a:r>
              <a:rPr lang="en-US" dirty="0"/>
              <a:t>s</a:t>
            </a:r>
            <a:r>
              <a:rPr lang="en-US" dirty="0" smtClean="0"/>
              <a:t>elling </a:t>
            </a:r>
            <a:r>
              <a:rPr lang="en-US" dirty="0"/>
              <a:t>p</a:t>
            </a:r>
            <a:r>
              <a:rPr lang="en-US" dirty="0" smtClean="0"/>
              <a:t>oints </a:t>
            </a:r>
            <a:r>
              <a:rPr lang="en-US" dirty="0"/>
              <a:t>– </a:t>
            </a:r>
          </a:p>
          <a:p>
            <a:r>
              <a:rPr lang="en-US" dirty="0"/>
              <a:t>	Read </a:t>
            </a:r>
            <a:r>
              <a:rPr lang="en-US" dirty="0" smtClean="0"/>
              <a:t>Organ-based </a:t>
            </a:r>
            <a:r>
              <a:rPr lang="en-US" dirty="0"/>
              <a:t>– </a:t>
            </a:r>
            <a:r>
              <a:rPr lang="en-US" dirty="0" smtClean="0"/>
              <a:t>SMART </a:t>
            </a:r>
            <a:r>
              <a:rPr lang="en-US" dirty="0"/>
              <a:t>Layout and </a:t>
            </a:r>
            <a:r>
              <a:rPr lang="en-US" dirty="0" smtClean="0"/>
              <a:t>ALPHA</a:t>
            </a:r>
            <a:endParaRPr lang="en-US" dirty="0"/>
          </a:p>
          <a:p>
            <a:r>
              <a:rPr lang="en-US" dirty="0"/>
              <a:t>	Quantify </a:t>
            </a:r>
            <a:r>
              <a:rPr lang="en-US" dirty="0" smtClean="0"/>
              <a:t>Reference-based </a:t>
            </a:r>
            <a:r>
              <a:rPr lang="en-US" dirty="0"/>
              <a:t>– Quantification tools and </a:t>
            </a:r>
            <a:r>
              <a:rPr lang="en-US" dirty="0" smtClean="0"/>
              <a:t>EQ•PET</a:t>
            </a:r>
            <a:endParaRPr lang="en-US" dirty="0"/>
          </a:p>
          <a:p>
            <a:r>
              <a:rPr lang="en-US" dirty="0"/>
              <a:t>	Report </a:t>
            </a:r>
            <a:r>
              <a:rPr lang="en-US" dirty="0" smtClean="0"/>
              <a:t>Evidence-based </a:t>
            </a:r>
            <a:r>
              <a:rPr lang="en-US" dirty="0"/>
              <a:t>– Findings Navigator and </a:t>
            </a:r>
            <a:r>
              <a:rPr lang="en-US" dirty="0" smtClean="0"/>
              <a:t>evidence </a:t>
            </a:r>
            <a:r>
              <a:rPr lang="en-US" dirty="0"/>
              <a:t>r</a:t>
            </a:r>
            <a:r>
              <a:rPr lang="en-US" dirty="0" smtClean="0"/>
              <a:t>eporting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22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51142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Biograph mCT </a:t>
            </a:r>
            <a:r>
              <a:rPr lang="en-US" dirty="0" err="1"/>
              <a:t>Flow</a:t>
            </a:r>
            <a:r>
              <a:rPr lang="en-US" baseline="30000" dirty="0" err="1"/>
              <a:t>TM</a:t>
            </a:r>
            <a:r>
              <a:rPr lang="en-US" dirty="0"/>
              <a:t> with </a:t>
            </a:r>
            <a:r>
              <a:rPr lang="en-US" b="1" dirty="0"/>
              <a:t>Organ-based Scanning</a:t>
            </a:r>
            <a:r>
              <a:rPr lang="en-US" dirty="0"/>
              <a:t> advanced technologies in QA, Registration and Noise management to provide accurate quantification in all dimensions.</a:t>
            </a:r>
          </a:p>
          <a:p>
            <a:pPr defTabSz="948507">
              <a:defRPr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For follow-up scans,  Biograph </a:t>
            </a:r>
            <a:r>
              <a:rPr lang="en-US" dirty="0" err="1"/>
              <a:t>mCT</a:t>
            </a:r>
            <a:r>
              <a:rPr lang="en-US" dirty="0"/>
              <a:t> Flow minimizes technology-induced variations in disease quantifications.</a:t>
            </a:r>
          </a:p>
          <a:p>
            <a:endParaRPr lang="en-US" b="1" dirty="0"/>
          </a:p>
          <a:p>
            <a:r>
              <a:rPr lang="en-US" b="1" dirty="0"/>
              <a:t>In this example, SUV pre-therapy is 6, post-therapy is 4–33% decrease in SUV.  </a:t>
            </a:r>
          </a:p>
          <a:p>
            <a:r>
              <a:rPr lang="en-US" b="1" dirty="0"/>
              <a:t>According to PERCIST </a:t>
            </a:r>
            <a:r>
              <a:rPr lang="en-US" b="1" dirty="0" err="1"/>
              <a:t>criterias</a:t>
            </a:r>
            <a:r>
              <a:rPr lang="en-US" b="1" dirty="0"/>
              <a:t>, therapy is working.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cancer therapy follow-up, reading physicians frequently receive prior exams of their patients that have been acquired with different scanners.  </a:t>
            </a:r>
          </a:p>
          <a:p>
            <a:r>
              <a:rPr lang="en-US" dirty="0"/>
              <a:t>The differences in scanner technologies result in different measurements.</a:t>
            </a:r>
          </a:p>
          <a:p>
            <a:endParaRPr lang="en-US" dirty="0"/>
          </a:p>
          <a:p>
            <a:r>
              <a:rPr lang="en-US" dirty="0"/>
              <a:t>If SUV quantification results are not normalized, conclusions about therapy might be incorrect.</a:t>
            </a:r>
          </a:p>
          <a:p>
            <a:r>
              <a:rPr lang="en-US" b="1" dirty="0"/>
              <a:t>In this example, SUV pre-therapy is 5, post-therapy is 4–20% therapy response assessment incorrectly suggests that therapy is not </a:t>
            </a:r>
            <a:r>
              <a:rPr lang="en-US" b="1" dirty="0" smtClean="0"/>
              <a:t>working.</a:t>
            </a:r>
            <a:endParaRPr lang="en-US" dirty="0"/>
          </a:p>
          <a:p>
            <a:endParaRPr lang="en-US" dirty="0"/>
          </a:p>
          <a:p>
            <a:pPr defTabSz="948507">
              <a:defRPr/>
            </a:pPr>
            <a:r>
              <a:rPr lang="en-US" dirty="0"/>
              <a:t>Why different technologies result in different resolutions and quantifications?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Here is what happens when scanning the same voxel of activity with two different scanners.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conventional technology, focal area is diffused compared to the sharp focus obtained with Biograph </a:t>
            </a:r>
            <a:r>
              <a:rPr lang="en-US" dirty="0" err="1"/>
              <a:t>mCT</a:t>
            </a:r>
            <a:r>
              <a:rPr lang="en-US" dirty="0"/>
              <a:t> Flow.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Smudging across different focal area impacts SUV quantification results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Medical societies know that incomparable SUV quantification can cause incorrect therapy decisions.  </a:t>
            </a:r>
          </a:p>
          <a:p>
            <a:pPr defTabSz="948507">
              <a:defRPr/>
            </a:pPr>
            <a:r>
              <a:rPr lang="en-US" dirty="0"/>
              <a:t>This is why so many medical societies demand to reduce measurement variability across devices.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syngo</a:t>
            </a:r>
            <a:r>
              <a:rPr lang="en-US" dirty="0"/>
              <a:t>.via for Molecular Imaging: Transforming Data into Brilliant Results</a:t>
            </a:r>
          </a:p>
          <a:p>
            <a:r>
              <a:rPr lang="en-US" dirty="0"/>
              <a:t>Our </a:t>
            </a:r>
            <a:r>
              <a:rPr lang="en-US" dirty="0" smtClean="0"/>
              <a:t>unique </a:t>
            </a:r>
            <a:r>
              <a:rPr lang="en-US" dirty="0"/>
              <a:t>s</a:t>
            </a:r>
            <a:r>
              <a:rPr lang="en-US" dirty="0" smtClean="0"/>
              <a:t>elling </a:t>
            </a:r>
            <a:r>
              <a:rPr lang="en-US" dirty="0"/>
              <a:t>p</a:t>
            </a:r>
            <a:r>
              <a:rPr lang="en-US" dirty="0" smtClean="0"/>
              <a:t>oints </a:t>
            </a:r>
            <a:r>
              <a:rPr lang="en-US" dirty="0"/>
              <a:t>– </a:t>
            </a:r>
          </a:p>
          <a:p>
            <a:r>
              <a:rPr lang="en-US" dirty="0"/>
              <a:t>	Read </a:t>
            </a:r>
            <a:r>
              <a:rPr lang="en-US" dirty="0" smtClean="0"/>
              <a:t>Organ-based </a:t>
            </a:r>
            <a:r>
              <a:rPr lang="en-US" dirty="0"/>
              <a:t>– </a:t>
            </a:r>
            <a:r>
              <a:rPr lang="en-US" dirty="0" smtClean="0"/>
              <a:t>SMART </a:t>
            </a:r>
            <a:r>
              <a:rPr lang="en-US" dirty="0"/>
              <a:t>Layout and </a:t>
            </a:r>
            <a:r>
              <a:rPr lang="en-US" dirty="0" smtClean="0"/>
              <a:t>ALPHA</a:t>
            </a:r>
            <a:endParaRPr lang="en-US" dirty="0"/>
          </a:p>
          <a:p>
            <a:r>
              <a:rPr lang="en-US" dirty="0"/>
              <a:t>	Quantify </a:t>
            </a:r>
            <a:r>
              <a:rPr lang="en-US" dirty="0" smtClean="0"/>
              <a:t>Reference-based </a:t>
            </a:r>
            <a:r>
              <a:rPr lang="en-US" dirty="0"/>
              <a:t>– Quantification tools and </a:t>
            </a:r>
            <a:r>
              <a:rPr lang="en-US" dirty="0" smtClean="0"/>
              <a:t>EQ•PET</a:t>
            </a:r>
            <a:endParaRPr lang="en-US" dirty="0"/>
          </a:p>
          <a:p>
            <a:r>
              <a:rPr lang="en-US" dirty="0"/>
              <a:t>	Report </a:t>
            </a:r>
            <a:r>
              <a:rPr lang="en-US" dirty="0" smtClean="0"/>
              <a:t>Evidence-based </a:t>
            </a:r>
            <a:r>
              <a:rPr lang="en-US" dirty="0"/>
              <a:t>– Findings Navigator and </a:t>
            </a:r>
            <a:r>
              <a:rPr lang="en-US" dirty="0" smtClean="0"/>
              <a:t>evidence </a:t>
            </a:r>
            <a:r>
              <a:rPr lang="en-US" dirty="0"/>
              <a:t>r</a:t>
            </a:r>
            <a:r>
              <a:rPr lang="en-US" dirty="0" smtClean="0"/>
              <a:t>eporting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3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51142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RSNA QIBA Alliance is leading this clinical demand: reduce variability across devices.</a:t>
            </a:r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Clinical data suggests that technology-induced measurement variation can be as high as 86</a:t>
            </a:r>
            <a:r>
              <a:rPr lang="en-US" dirty="0" smtClean="0"/>
              <a:t>%.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Progressive disease and therapy response threshold in PERCIST measurement are at +30% and -30%. </a:t>
            </a:r>
          </a:p>
          <a:p>
            <a:pPr defTabSz="948507">
              <a:defRPr/>
            </a:pPr>
            <a:endParaRPr lang="en-US" dirty="0"/>
          </a:p>
          <a:p>
            <a:pPr defTabSz="948507">
              <a:defRPr/>
            </a:pPr>
            <a:r>
              <a:rPr lang="en-US" dirty="0"/>
              <a:t>Technology variations must be within this threshold. </a:t>
            </a:r>
          </a:p>
          <a:p>
            <a:pPr defTabSz="948507">
              <a:defRPr/>
            </a:pPr>
            <a:endParaRPr lang="en-US" b="1" dirty="0"/>
          </a:p>
          <a:p>
            <a:pPr defTabSz="948507">
              <a:defRPr/>
            </a:pPr>
            <a:r>
              <a:rPr lang="en-US" b="1" dirty="0"/>
              <a:t>Imagine what the impact will be on the industry if Siemens could bring this variation into the threshold??????</a:t>
            </a:r>
          </a:p>
          <a:p>
            <a:pPr defTabSz="948507">
              <a:defRPr/>
            </a:pPr>
            <a:endParaRPr lang="en-US" b="1" dirty="0"/>
          </a:p>
          <a:p>
            <a:pPr defTabSz="948507">
              <a:defRPr/>
            </a:pPr>
            <a:r>
              <a:rPr lang="en-US" b="1" dirty="0"/>
              <a:t>Introducing a Siemens unique technology breakthrough: technology that solves a long-standing problem in the industry… EQ•PET</a:t>
            </a:r>
          </a:p>
          <a:p>
            <a:pPr defTabSz="948507">
              <a:defRPr/>
            </a:pP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Clinical study by </a:t>
            </a:r>
            <a:r>
              <a:rPr lang="en-GB" dirty="0"/>
              <a:t>Cancer Centre, Caen, France, confirmed that Siemens EQ•PET solved this problem.</a:t>
            </a:r>
          </a:p>
          <a:p>
            <a:endParaRPr lang="en-GB" dirty="0"/>
          </a:p>
          <a:p>
            <a:pPr defTabSz="948507">
              <a:defRPr/>
            </a:pPr>
            <a:r>
              <a:rPr lang="en-US" b="1" dirty="0"/>
              <a:t>While maintaining superb image quality for visualization, quantification is now comparable.</a:t>
            </a:r>
          </a:p>
          <a:p>
            <a:pPr defTabSz="948507">
              <a:defRPr/>
            </a:pPr>
            <a:endParaRPr lang="en-US" b="1" dirty="0"/>
          </a:p>
          <a:p>
            <a:pPr defTabSz="948507">
              <a:defRPr/>
            </a:pPr>
            <a:r>
              <a:rPr lang="en-GB" dirty="0"/>
              <a:t>How is it done? </a:t>
            </a:r>
            <a:endParaRPr lang="en-US" dirty="0"/>
          </a:p>
          <a:p>
            <a:endParaRPr lang="en-US" dirty="0"/>
          </a:p>
          <a:p>
            <a:endParaRPr lang="en-US" sz="21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EQ•PET provides comparable NEMA-referenced SUV across technologies.</a:t>
            </a:r>
          </a:p>
          <a:p>
            <a:r>
              <a:rPr lang="en-US" b="1" dirty="0"/>
              <a:t>While maintaining image quality for visualization, quantification is comparable now.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dirty="0" smtClean="0"/>
              <a:t>Since the beginning of PET, everyone has been excited about the inherent quantitative capabilities</a:t>
            </a:r>
            <a:r>
              <a:rPr lang="en-US" baseline="0" dirty="0" smtClean="0"/>
              <a:t> of the modality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baseline="0" dirty="0" smtClean="0"/>
              <a:t>However, it was soon discovered that the standard uptake value SUV was not as standard as everybody had hoped for (Silly Useless Value)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baseline="0" dirty="0" smtClean="0"/>
              <a:t>In fact, many publications have addressed the issue and proposed possible workarounds to compensate for lack of standardization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baseline="0" dirty="0" smtClean="0"/>
              <a:t>For example, Wahl, inventor of PERCIST, stated that accurate results can only be obtained when follow-up studies are being performed on the same PET scanner. This avoids the introduction of technology-induced variations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baseline="0" dirty="0" smtClean="0"/>
              <a:t>Other groups even propose TWO reconstructions: one for optimal visual analysis and one for standardized quantification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baseline="0" dirty="0" smtClean="0"/>
              <a:t>All are anxiously awaiting future developments that allow for both analyses to be done on the same data set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endParaRPr lang="en-US" baseline="0" dirty="0" smtClean="0"/>
          </a:p>
          <a:p>
            <a:r>
              <a:rPr lang="en-US" baseline="0" dirty="0" smtClean="0"/>
              <a:t>The future is here thanks to </a:t>
            </a:r>
            <a:r>
              <a:rPr lang="en-US" i="1" baseline="0" dirty="0" err="1" smtClean="0"/>
              <a:t>syngo</a:t>
            </a:r>
            <a:r>
              <a:rPr lang="en-US" baseline="0" dirty="0" err="1" smtClean="0"/>
              <a:t>.via</a:t>
            </a:r>
            <a:r>
              <a:rPr lang="en-US" baseline="0" dirty="0" smtClean="0"/>
              <a:t> for Molecular Imaging.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35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448657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dirty="0" smtClean="0"/>
              <a:t>So why is comparable</a:t>
            </a:r>
            <a:r>
              <a:rPr lang="en-US" baseline="0" dirty="0" smtClean="0"/>
              <a:t> SUV quantification so critically important? 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baseline="0" dirty="0" smtClean="0"/>
              <a:t>Here you can see the results of a study conducted at </a:t>
            </a:r>
            <a:r>
              <a:rPr lang="en-GB" sz="900" dirty="0"/>
              <a:t>François </a:t>
            </a:r>
            <a:r>
              <a:rPr lang="en-GB" sz="900" dirty="0" err="1"/>
              <a:t>Baclesse</a:t>
            </a:r>
            <a:r>
              <a:rPr lang="en-GB" sz="900" dirty="0"/>
              <a:t> Cancer Centre, Caen, France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GB" sz="900" dirty="0"/>
              <a:t>They conclude that technology induced variations, such as different reconstructions of the same data set, can lead to drastically changed quantification and subsequently lead to false therapy decisions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36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8889841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dirty="0"/>
              <a:t>So what have we done about it?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endParaRPr lang="en-US" dirty="0"/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dirty="0"/>
              <a:t>The solution is to use a common reference for quantification: The NEMA </a:t>
            </a:r>
            <a:r>
              <a:rPr lang="en-US" dirty="0" smtClean="0"/>
              <a:t>reference </a:t>
            </a:r>
            <a:endParaRPr lang="en-US" dirty="0"/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dirty="0"/>
              <a:t>This is how the science behind EQ•PET works:</a:t>
            </a:r>
          </a:p>
          <a:p>
            <a:pPr marL="635045" lvl="1" indent="-177845">
              <a:buFont typeface="Arial" panose="020B0604020202020204" pitchFamily="34" charset="0"/>
              <a:buChar char="•"/>
            </a:pPr>
            <a:r>
              <a:rPr lang="en-US" dirty="0"/>
              <a:t>First, the NEMA phantom is prepared with defined and known activity.</a:t>
            </a:r>
          </a:p>
          <a:p>
            <a:pPr marL="635045" lvl="1" indent="-177845">
              <a:buFont typeface="Arial" panose="020B0604020202020204" pitchFamily="34" charset="0"/>
              <a:buChar char="•"/>
            </a:pPr>
            <a:r>
              <a:rPr lang="en-US" dirty="0"/>
              <a:t>It is then scanned</a:t>
            </a:r>
          </a:p>
          <a:p>
            <a:pPr marL="635045" lvl="1" indent="-177845">
              <a:buFont typeface="Arial" panose="020B0604020202020204" pitchFamily="34" charset="0"/>
              <a:buChar char="•"/>
            </a:pPr>
            <a:r>
              <a:rPr lang="en-US" dirty="0"/>
              <a:t>Next, the PET scanner-specific recovery curve is computed based on a comparison of output values relative to the known NEMA reference</a:t>
            </a:r>
          </a:p>
          <a:p>
            <a:pPr marL="635045" lvl="1" indent="-177845">
              <a:buFont typeface="Arial" panose="020B0604020202020204" pitchFamily="34" charset="0"/>
              <a:buChar char="•"/>
            </a:pPr>
            <a:r>
              <a:rPr lang="en-US" dirty="0"/>
              <a:t>Then, in </a:t>
            </a:r>
            <a:r>
              <a:rPr lang="en-US" i="1" dirty="0" err="1"/>
              <a:t>syngo</a:t>
            </a:r>
            <a:r>
              <a:rPr lang="en-US" dirty="0" err="1"/>
              <a:t>.via</a:t>
            </a:r>
            <a:r>
              <a:rPr lang="en-US" dirty="0"/>
              <a:t>, the EQ•PET </a:t>
            </a:r>
            <a:r>
              <a:rPr lang="en-US" dirty="0" smtClean="0"/>
              <a:t>parameter </a:t>
            </a:r>
            <a:r>
              <a:rPr lang="en-US" dirty="0"/>
              <a:t>is set such that the recovery curve matches NEMA </a:t>
            </a:r>
            <a:r>
              <a:rPr lang="en-US" dirty="0" smtClean="0"/>
              <a:t>tolerances</a:t>
            </a:r>
          </a:p>
          <a:p>
            <a:pPr marL="635045" lvl="1" indent="-177845">
              <a:buFont typeface="Arial" panose="020B0604020202020204" pitchFamily="34" charset="0"/>
              <a:buChar char="•"/>
            </a:pPr>
            <a:r>
              <a:rPr lang="en-US" dirty="0" smtClean="0"/>
              <a:t>Now</a:t>
            </a:r>
            <a:r>
              <a:rPr lang="en-US" dirty="0"/>
              <a:t>, patients can undergo scanning and their quantitative values will now be comparable thanks to the normalized recovery curve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dirty="0"/>
              <a:t>So how can our customer achieve these results in clinical routine?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dirty="0"/>
              <a:t>Let’s look at an example:</a:t>
            </a:r>
          </a:p>
          <a:p>
            <a:pPr marL="177845" indent="-177845">
              <a:buFont typeface="Arial" panose="020B0604020202020204" pitchFamily="34" charset="0"/>
              <a:buChar char="•"/>
            </a:pPr>
            <a:r>
              <a:rPr lang="en-US" dirty="0"/>
              <a:t>First …</a:t>
            </a:r>
          </a:p>
          <a:p>
            <a:endParaRPr lang="en-US" dirty="0"/>
          </a:p>
          <a:p>
            <a:r>
              <a:rPr lang="en-US" dirty="0"/>
              <a:t>Does it work with other scanners as well?</a:t>
            </a:r>
          </a:p>
          <a:p>
            <a:r>
              <a:rPr lang="en-US" dirty="0"/>
              <a:t>Yes, in fact it works for all scanners and all reconstructions all the time!</a:t>
            </a: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Regardless of whether or not it is a </a:t>
            </a:r>
            <a:r>
              <a:rPr lang="en-US" dirty="0" smtClean="0"/>
              <a:t>previous-generation </a:t>
            </a:r>
            <a:r>
              <a:rPr lang="en-US" dirty="0"/>
              <a:t>Siemens system, or competitive system.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/>
              <a:t>syngo</a:t>
            </a:r>
            <a:r>
              <a:rPr lang="en-US" dirty="0"/>
              <a:t>.via for Molecular Imaging: Transforming Data into Brilliant Results</a:t>
            </a:r>
          </a:p>
          <a:p>
            <a:r>
              <a:rPr lang="en-US" dirty="0"/>
              <a:t>Our </a:t>
            </a:r>
            <a:r>
              <a:rPr lang="en-US" dirty="0" smtClean="0"/>
              <a:t>unique </a:t>
            </a:r>
            <a:r>
              <a:rPr lang="en-US" dirty="0"/>
              <a:t>s</a:t>
            </a:r>
            <a:r>
              <a:rPr lang="en-US" dirty="0" smtClean="0"/>
              <a:t>elling </a:t>
            </a:r>
            <a:r>
              <a:rPr lang="en-US" dirty="0"/>
              <a:t>p</a:t>
            </a:r>
            <a:r>
              <a:rPr lang="en-US" dirty="0" smtClean="0"/>
              <a:t>oints </a:t>
            </a:r>
            <a:r>
              <a:rPr lang="en-US" dirty="0"/>
              <a:t>– </a:t>
            </a:r>
          </a:p>
          <a:p>
            <a:r>
              <a:rPr lang="en-US" dirty="0"/>
              <a:t>	Read </a:t>
            </a:r>
            <a:r>
              <a:rPr lang="en-US" dirty="0" smtClean="0"/>
              <a:t>Organ-based </a:t>
            </a:r>
            <a:r>
              <a:rPr lang="en-US" dirty="0"/>
              <a:t>– </a:t>
            </a:r>
            <a:r>
              <a:rPr lang="en-US" dirty="0" smtClean="0"/>
              <a:t>SMART </a:t>
            </a:r>
            <a:r>
              <a:rPr lang="en-US" dirty="0"/>
              <a:t>Layout and </a:t>
            </a:r>
            <a:r>
              <a:rPr lang="en-US" dirty="0" smtClean="0"/>
              <a:t>ALPHA</a:t>
            </a:r>
            <a:endParaRPr lang="en-US" dirty="0"/>
          </a:p>
          <a:p>
            <a:r>
              <a:rPr lang="en-US" dirty="0"/>
              <a:t>	Quantify </a:t>
            </a:r>
            <a:r>
              <a:rPr lang="en-US" dirty="0" smtClean="0"/>
              <a:t>Reference-based </a:t>
            </a:r>
            <a:r>
              <a:rPr lang="en-US" dirty="0"/>
              <a:t>– Quantification tools and </a:t>
            </a:r>
            <a:r>
              <a:rPr lang="en-US" dirty="0" smtClean="0"/>
              <a:t>EQ•PET</a:t>
            </a:r>
            <a:endParaRPr lang="en-US" dirty="0"/>
          </a:p>
          <a:p>
            <a:r>
              <a:rPr lang="en-US" dirty="0"/>
              <a:t>	Report </a:t>
            </a:r>
            <a:r>
              <a:rPr lang="en-US" dirty="0" smtClean="0"/>
              <a:t>Evidence-based </a:t>
            </a:r>
            <a:r>
              <a:rPr lang="en-US" dirty="0"/>
              <a:t>– Findings Navigator and </a:t>
            </a:r>
            <a:r>
              <a:rPr lang="en-US" dirty="0" smtClean="0"/>
              <a:t>evidence </a:t>
            </a:r>
            <a:r>
              <a:rPr lang="en-US" dirty="0"/>
              <a:t>r</a:t>
            </a:r>
            <a:r>
              <a:rPr lang="en-US" dirty="0" smtClean="0"/>
              <a:t>eporting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4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55114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customers can simply implement EQ•PET by themselves, following the process described in the EQ•PET </a:t>
            </a:r>
            <a:r>
              <a:rPr lang="en-US" dirty="0" smtClean="0"/>
              <a:t>white paper</a:t>
            </a:r>
            <a:r>
              <a:rPr lang="en-US" dirty="0"/>
              <a:t>.</a:t>
            </a: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3788" y="547688"/>
            <a:ext cx="4876800" cy="2743200"/>
          </a:xfrm>
          <a:noFill/>
        </p:spPr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42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2641327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</a:t>
            </a:r>
            <a:r>
              <a:rPr lang="en-US" i="1" dirty="0" err="1"/>
              <a:t>syngo</a:t>
            </a:r>
            <a:r>
              <a:rPr lang="en-US" dirty="0" err="1"/>
              <a:t>.via</a:t>
            </a:r>
            <a:r>
              <a:rPr lang="en-US" dirty="0"/>
              <a:t> unique selling </a:t>
            </a:r>
            <a:r>
              <a:rPr lang="en-US" dirty="0" smtClean="0"/>
              <a:t>point:</a:t>
            </a:r>
            <a:r>
              <a:rPr lang="en-US" baseline="0" dirty="0" smtClean="0"/>
              <a:t> </a:t>
            </a:r>
            <a:r>
              <a:rPr lang="en-US" dirty="0" smtClean="0"/>
              <a:t>quantify </a:t>
            </a:r>
            <a:r>
              <a:rPr lang="en-US" dirty="0"/>
              <a:t>reference-based.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43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011127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360613" y="549275"/>
            <a:ext cx="4879975" cy="2743200"/>
          </a:xfrm>
          <a:ln/>
        </p:spPr>
      </p:sp>
      <p:sp>
        <p:nvSpPr>
          <p:cNvPr id="151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59692" y="3475486"/>
            <a:ext cx="7681819" cy="3290535"/>
          </a:xfrm>
          <a:noFill/>
          <a:ln/>
        </p:spPr>
        <p:txBody>
          <a:bodyPr lIns="96661" tIns="48331" rIns="96661" bIns="48331"/>
          <a:lstStyle/>
          <a:p>
            <a:endParaRPr lang="en-US" smtClean="0">
              <a:latin typeface="Arial" charset="0"/>
              <a:ea typeface="ＭＳ Ｐゴシック" pitchFamily="34" charset="-128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Biograph mCT Flow enables</a:t>
            </a:r>
            <a:r>
              <a:rPr lang="en-US" b="1" dirty="0"/>
              <a:t> </a:t>
            </a:r>
            <a:r>
              <a:rPr lang="en-US" b="1" dirty="0" smtClean="0"/>
              <a:t>Organ-based </a:t>
            </a:r>
            <a:r>
              <a:rPr lang="en-US" b="1" dirty="0"/>
              <a:t>s</a:t>
            </a:r>
            <a:r>
              <a:rPr lang="en-US" b="1" dirty="0" smtClean="0"/>
              <a:t>canning</a:t>
            </a:r>
            <a:r>
              <a:rPr lang="en-US" dirty="0"/>
              <a:t>.  </a:t>
            </a:r>
          </a:p>
          <a:p>
            <a:r>
              <a:rPr lang="en-US" dirty="0"/>
              <a:t>The scanner integrates </a:t>
            </a:r>
            <a:r>
              <a:rPr lang="en-US" dirty="0" smtClean="0"/>
              <a:t>organ </a:t>
            </a:r>
            <a:r>
              <a:rPr lang="en-US" dirty="0"/>
              <a:t>i</a:t>
            </a:r>
            <a:r>
              <a:rPr lang="en-US" dirty="0" smtClean="0"/>
              <a:t>nformation </a:t>
            </a:r>
            <a:r>
              <a:rPr lang="en-US" dirty="0"/>
              <a:t>into Siemens DICOM header and sends it to </a:t>
            </a:r>
            <a:r>
              <a:rPr lang="en-US" i="1" dirty="0"/>
              <a:t>syngo</a:t>
            </a:r>
            <a:r>
              <a:rPr lang="en-US" dirty="0"/>
              <a:t>.via. </a:t>
            </a:r>
          </a:p>
          <a:p>
            <a:r>
              <a:rPr lang="en-US" dirty="0"/>
              <a:t>SMART Layout automatically translates this information into the physician-specific layout.</a:t>
            </a:r>
          </a:p>
          <a:p>
            <a:endParaRPr lang="en-US" dirty="0"/>
          </a:p>
          <a:p>
            <a:r>
              <a:rPr lang="en-US" dirty="0"/>
              <a:t>SMART Layout ensures that the physician reviews all available information and can FOCUS ON ORGAN-SPECIFIC READING  immediately after opening the case.</a:t>
            </a:r>
          </a:p>
          <a:p>
            <a:r>
              <a:rPr lang="en-US" b="1" dirty="0"/>
              <a:t>This is unique to Siemens and solves the problem for our customers! </a:t>
            </a:r>
          </a:p>
          <a:p>
            <a:endParaRPr lang="en-US" dirty="0" smtClean="0"/>
          </a:p>
          <a:p>
            <a:r>
              <a:rPr lang="en-US" dirty="0" smtClean="0"/>
              <a:t>De plus en plus </a:t>
            </a:r>
            <a:r>
              <a:rPr lang="en-US" dirty="0" err="1" smtClean="0"/>
              <a:t>d’examens</a:t>
            </a:r>
            <a:r>
              <a:rPr lang="en-US" dirty="0" smtClean="0"/>
              <a:t> </a:t>
            </a:r>
            <a:r>
              <a:rPr lang="en-US" dirty="0" err="1" smtClean="0"/>
              <a:t>sont</a:t>
            </a:r>
            <a:r>
              <a:rPr lang="en-US" baseline="0" dirty="0" smtClean="0"/>
              <a:t> à </a:t>
            </a:r>
            <a:r>
              <a:rPr lang="en-US" baseline="0" dirty="0" err="1" smtClean="0"/>
              <a:t>interpréter</a:t>
            </a:r>
            <a:r>
              <a:rPr lang="en-US" baseline="0" dirty="0" smtClean="0"/>
              <a:t>.</a:t>
            </a:r>
          </a:p>
          <a:p>
            <a:r>
              <a:rPr lang="en-US" baseline="0" dirty="0" err="1" smtClean="0"/>
              <a:t>Nécessaire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d’automatiser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taches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longues</a:t>
            </a:r>
            <a:r>
              <a:rPr lang="en-US" baseline="0" dirty="0" smtClean="0"/>
              <a:t> et non </a:t>
            </a:r>
            <a:r>
              <a:rPr lang="en-US" baseline="0" dirty="0" err="1" smtClean="0"/>
              <a:t>essentielles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comme</a:t>
            </a:r>
            <a:r>
              <a:rPr lang="en-US" baseline="0" dirty="0" smtClean="0"/>
              <a:t> la </a:t>
            </a:r>
            <a:r>
              <a:rPr lang="en-US" baseline="0" dirty="0" err="1" smtClean="0"/>
              <a:t>préparation</a:t>
            </a:r>
            <a:r>
              <a:rPr lang="en-US" baseline="0" dirty="0" smtClean="0"/>
              <a:t> des </a:t>
            </a:r>
            <a:r>
              <a:rPr lang="en-US" baseline="0" dirty="0" err="1" smtClean="0"/>
              <a:t>études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multipoints</a:t>
            </a:r>
            <a:r>
              <a:rPr lang="en-US" baseline="0" dirty="0" smtClean="0"/>
              <a:t> pour comparer </a:t>
            </a:r>
            <a:r>
              <a:rPr lang="en-US" baseline="0" dirty="0" err="1" smtClean="0"/>
              <a:t>lors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l’interprétation</a:t>
            </a:r>
            <a:r>
              <a:rPr lang="en-US" baseline="0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5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370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In Molecular </a:t>
            </a:r>
            <a:r>
              <a:rPr lang="en-US" dirty="0" smtClean="0"/>
              <a:t>imaging</a:t>
            </a:r>
            <a:r>
              <a:rPr lang="en-US" dirty="0"/>
              <a:t>, many cases are </a:t>
            </a:r>
            <a:r>
              <a:rPr lang="en-US" dirty="0" smtClean="0"/>
              <a:t>follow-up </a:t>
            </a:r>
            <a:r>
              <a:rPr lang="en-US" dirty="0"/>
              <a:t>studies that require proper alignment of images with each </a:t>
            </a:r>
            <a:r>
              <a:rPr lang="en-US" dirty="0" smtClean="0"/>
              <a:t>other. </a:t>
            </a:r>
            <a:endParaRPr lang="en-US" dirty="0"/>
          </a:p>
          <a:p>
            <a:endParaRPr lang="en-US" dirty="0" smtClean="0"/>
          </a:p>
          <a:p>
            <a:r>
              <a:rPr lang="en-US" baseline="0" dirty="0" err="1" smtClean="0"/>
              <a:t>Lors</a:t>
            </a:r>
            <a:r>
              <a:rPr lang="en-US" baseline="0" dirty="0" smtClean="0"/>
              <a:t> d’un </a:t>
            </a:r>
            <a:r>
              <a:rPr lang="en-US" baseline="0" dirty="0" err="1" smtClean="0"/>
              <a:t>suivi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thérapeutique</a:t>
            </a:r>
            <a:r>
              <a:rPr lang="en-US" baseline="0" dirty="0" smtClean="0"/>
              <a:t> PET/CT, </a:t>
            </a:r>
            <a:r>
              <a:rPr lang="en-US" baseline="0" dirty="0" err="1" smtClean="0"/>
              <a:t>c’est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analyse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visuelle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mais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également</a:t>
            </a:r>
            <a:r>
              <a:rPr lang="en-US" baseline="0" dirty="0" smtClean="0"/>
              <a:t> quantitative </a:t>
            </a:r>
            <a:r>
              <a:rPr lang="en-US" baseline="0" dirty="0" err="1" smtClean="0"/>
              <a:t>dont</a:t>
            </a:r>
            <a:r>
              <a:rPr lang="en-US" baseline="0" dirty="0" smtClean="0"/>
              <a:t> les obstacles </a:t>
            </a:r>
            <a:r>
              <a:rPr lang="en-US" baseline="0" dirty="0" err="1" smtClean="0"/>
              <a:t>sont</a:t>
            </a:r>
            <a:r>
              <a:rPr lang="en-US" baseline="0" dirty="0" smtClean="0"/>
              <a:t> le </a:t>
            </a:r>
            <a:r>
              <a:rPr lang="en-US" baseline="0" dirty="0" err="1" smtClean="0"/>
              <a:t>recalage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tache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fastidieuse</a:t>
            </a:r>
            <a:r>
              <a:rPr lang="en-US" baseline="0" dirty="0" smtClean="0"/>
              <a:t> et </a:t>
            </a:r>
            <a:r>
              <a:rPr lang="en-US" baseline="0" dirty="0" err="1" smtClean="0"/>
              <a:t>manuelle</a:t>
            </a:r>
            <a:r>
              <a:rPr lang="en-US" baseline="0" dirty="0" smtClean="0"/>
              <a:t>) et </a:t>
            </a:r>
            <a:r>
              <a:rPr lang="en-US" baseline="0" dirty="0" err="1" smtClean="0"/>
              <a:t>lors</a:t>
            </a:r>
            <a:r>
              <a:rPr lang="en-US" baseline="0" dirty="0" smtClean="0"/>
              <a:t> de quantification PERCIST le placement </a:t>
            </a:r>
            <a:r>
              <a:rPr lang="en-US" baseline="0" dirty="0" err="1" smtClean="0"/>
              <a:t>d’une</a:t>
            </a:r>
            <a:r>
              <a:rPr lang="en-US" baseline="0" dirty="0" smtClean="0"/>
              <a:t> ROI de </a:t>
            </a:r>
            <a:r>
              <a:rPr lang="en-US" baseline="0" dirty="0" err="1" smtClean="0"/>
              <a:t>référence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dans</a:t>
            </a:r>
            <a:r>
              <a:rPr lang="en-US" baseline="0" dirty="0" smtClean="0"/>
              <a:t> le lobe </a:t>
            </a:r>
            <a:r>
              <a:rPr lang="en-US" baseline="0" dirty="0" err="1" smtClean="0"/>
              <a:t>droit</a:t>
            </a:r>
            <a:r>
              <a:rPr lang="en-US" baseline="0" dirty="0" smtClean="0"/>
              <a:t> du </a:t>
            </a:r>
            <a:r>
              <a:rPr lang="en-US" baseline="0" dirty="0" err="1" smtClean="0"/>
              <a:t>foie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ou</a:t>
            </a:r>
            <a:r>
              <a:rPr lang="en-US" baseline="0" dirty="0" smtClean="0"/>
              <a:t> de </a:t>
            </a:r>
            <a:r>
              <a:rPr lang="en-US" baseline="0" dirty="0" err="1" smtClean="0"/>
              <a:t>l’aorte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descendante</a:t>
            </a:r>
            <a:r>
              <a:rPr lang="en-US" baseline="0" dirty="0" smtClean="0"/>
              <a:t> qui </a:t>
            </a:r>
            <a:r>
              <a:rPr lang="en-US" baseline="0" dirty="0" err="1" smtClean="0"/>
              <a:t>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une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tache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ennuyeuse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6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3701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8507">
              <a:defRPr/>
            </a:pPr>
            <a:r>
              <a:rPr lang="en-US" dirty="0"/>
              <a:t>Misalignment or </a:t>
            </a:r>
            <a:r>
              <a:rPr lang="en-US" dirty="0" err="1"/>
              <a:t>misregistration</a:t>
            </a:r>
            <a:r>
              <a:rPr lang="en-US" dirty="0"/>
              <a:t> may cause lesions to visually disappear.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7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370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SOLUTION</a:t>
            </a:r>
          </a:p>
          <a:p>
            <a:r>
              <a:rPr lang="en-US" b="1" dirty="0"/>
              <a:t>Multiple Time Points - </a:t>
            </a:r>
            <a:r>
              <a:rPr lang="en-US" dirty="0"/>
              <a:t>Landmark Registration: </a:t>
            </a:r>
            <a:r>
              <a:rPr lang="en-US" i="1" dirty="0"/>
              <a:t>syngo</a:t>
            </a:r>
            <a:r>
              <a:rPr lang="en-US" dirty="0"/>
              <a:t>.via ALPHA technology includes algorithms that automatically identify up to 28 anatomical landmarks. This allows an intelligent registration between multiple exams, either from CT, MR or PET/CT, almost like a physician would do visually. This transforms the alignment of images from multiple sources from registration to recognition.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8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3701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BENEFIT:</a:t>
            </a:r>
          </a:p>
          <a:p>
            <a:r>
              <a:rPr lang="en-US" b="1" dirty="0"/>
              <a:t>Multiple Time Points - </a:t>
            </a:r>
            <a:r>
              <a:rPr lang="en-US" dirty="0"/>
              <a:t>In multi-time point cases with ALPHA technology, prior studies are all registered with each other even when derived from multiple different 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r>
              <a:rPr lang="en-US" smtClean="0">
                <a:solidFill>
                  <a:srgbClr val="EEECE1"/>
                </a:solidFill>
              </a:rPr>
              <a:t>Notice </a:t>
            </a:r>
            <a:fld id="{AD141568-5488-4AC9-B82D-9F5CE1225E2A}" type="slidenum">
              <a:rPr lang="en-US" smtClean="0">
                <a:solidFill>
                  <a:srgbClr val="EEECE1"/>
                </a:solidFill>
              </a:rPr>
              <a:pPr/>
              <a:t>9</a:t>
            </a:fld>
            <a:endParaRPr lang="en-US" dirty="0">
              <a:solidFill>
                <a:srgbClr val="EEECE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8037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.bin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5.xml"/><Relationship Id="rId1" Type="http://schemas.openxmlformats.org/officeDocument/2006/relationships/customXml" Target="../../customXml/item14.xml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4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31.bin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4.jpeg"/><Relationship Id="rId4" Type="http://schemas.openxmlformats.org/officeDocument/2006/relationships/image" Target="../media/image1.w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33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33.bin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34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34.bin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35.bin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6.xml"/><Relationship Id="rId1" Type="http://schemas.openxmlformats.org/officeDocument/2006/relationships/vmlDrawing" Target="../drawings/vmlDrawing36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36.bin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6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6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6.xml"/><Relationship Id="rId2" Type="http://schemas.openxmlformats.org/officeDocument/2006/relationships/tags" Target="../tags/tag18.xml"/><Relationship Id="rId1" Type="http://schemas.openxmlformats.org/officeDocument/2006/relationships/customXml" Target="../../customXml/item5.xml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Master" Target="../slideMasters/slideMaster7.xml"/><Relationship Id="rId1" Type="http://schemas.openxmlformats.org/officeDocument/2006/relationships/tags" Target="../tags/tag19.xml"/><Relationship Id="rId4" Type="http://schemas.openxmlformats.org/officeDocument/2006/relationships/image" Target="../media/image1.wmf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38.v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7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image" Target="../media/image16.png"/></Relationships>
</file>

<file path=ppt/slideLayouts/_rels/slideLayout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tags" Target="../tags/tag25.xml"/><Relationship Id="rId7" Type="http://schemas.openxmlformats.org/officeDocument/2006/relationships/slideMaster" Target="../slideMasters/slideMaster7.xml"/><Relationship Id="rId2" Type="http://schemas.openxmlformats.org/officeDocument/2006/relationships/tags" Target="../tags/tag24.xml"/><Relationship Id="rId1" Type="http://schemas.openxmlformats.org/officeDocument/2006/relationships/customXml" Target="../../customXml/item15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Master" Target="../slideMasters/slideMaster7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.wmf"/><Relationship Id="rId4" Type="http://schemas.openxmlformats.org/officeDocument/2006/relationships/image" Target="../media/image19.jpeg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customXml" Target="../../customXml/item1.xml"/><Relationship Id="rId5" Type="http://schemas.openxmlformats.org/officeDocument/2006/relationships/slideMaster" Target="../slideMasters/slideMaster7.xml"/><Relationship Id="rId4" Type="http://schemas.openxmlformats.org/officeDocument/2006/relationships/tags" Target="../tags/tag3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.jpeg"/><Relationship Id="rId4" Type="http://schemas.openxmlformats.org/officeDocument/2006/relationships/image" Target="../media/image1.wmf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7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4.jpeg"/><Relationship Id="rId4" Type="http://schemas.openxmlformats.org/officeDocument/2006/relationships/image" Target="../media/image1.wmf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9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0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1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2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3.bin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tags" Target="../tags/tag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4.bin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.xml"/><Relationship Id="rId1" Type="http://schemas.openxmlformats.org/officeDocument/2006/relationships/customXml" Target="../../customXml/item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3.bin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4.jpeg"/><Relationship Id="rId4" Type="http://schemas.openxmlformats.org/officeDocument/2006/relationships/image" Target="../media/image1.w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5.bin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6.bin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7.bin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3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18.bin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5.bin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8.xml"/><Relationship Id="rId1" Type="http://schemas.openxmlformats.org/officeDocument/2006/relationships/tags" Target="../tags/tag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6.bin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3.xml"/><Relationship Id="rId2" Type="http://schemas.openxmlformats.org/officeDocument/2006/relationships/tags" Target="../tags/tag9.xml"/><Relationship Id="rId1" Type="http://schemas.openxmlformats.org/officeDocument/2006/relationships/customXml" Target="../../customXml/item7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4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19.bin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4.jpeg"/><Relationship Id="rId4" Type="http://schemas.openxmlformats.org/officeDocument/2006/relationships/image" Target="../media/image1.wmf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1.bin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2.bin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3.bin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4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4.bin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4.xml"/><Relationship Id="rId2" Type="http://schemas.openxmlformats.org/officeDocument/2006/relationships/tags" Target="../tags/tag12.xml"/><Relationship Id="rId1" Type="http://schemas.openxmlformats.org/officeDocument/2006/relationships/customXml" Target="../../customXml/item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.jpeg"/><Relationship Id="rId5" Type="http://schemas.openxmlformats.org/officeDocument/2006/relationships/image" Target="../media/image1.wmf"/><Relationship Id="rId4" Type="http://schemas.openxmlformats.org/officeDocument/2006/relationships/oleObject" Target="../embeddings/oleObject25.bin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4.jpeg"/><Relationship Id="rId4" Type="http://schemas.openxmlformats.org/officeDocument/2006/relationships/image" Target="../media/image1.wmf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7.bin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8.bin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29.bin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Master" Target="../slideMasters/slideMaster5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1.wmf"/><Relationship Id="rId4" Type="http://schemas.openxmlformats.org/officeDocument/2006/relationships/oleObject" Target="../embeddings/oleObject30.bin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wm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5.xml"/><Relationship Id="rId2" Type="http://schemas.openxmlformats.org/officeDocument/2006/relationships/tags" Target="../tags/tag14.xml"/><Relationship Id="rId1" Type="http://schemas.openxmlformats.org/officeDocument/2006/relationships/tags" Target="../tags/tag1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chemeClr val="accent1"/>
                </a:solidFill>
              </a:rPr>
              <a:t>Unrestricted © Siemens AG 2015 </a:t>
            </a:r>
          </a:p>
        </p:txBody>
      </p:sp>
      <p:pic>
        <p:nvPicPr>
          <p:cNvPr id="9" name="Picture 3" descr="I:\2_HQ\IM\CC\05_HIM Messaging\00_HIM_Standards\HIM_Key_Visual\HIM_KeyVisual\HIM_keyvisual_19_12_schwarzer_Hintergrund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1"/>
            <a:ext cx="12198350" cy="41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708075680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6390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pic>
        <p:nvPicPr>
          <p:cNvPr id="3087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xmlns="" val="42080185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inical Images - Image/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412876"/>
            <a:ext cx="3600450" cy="4752974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959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noProof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2081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625850" y="1422619"/>
            <a:ext cx="3600000" cy="4752975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4370388" y="1412875"/>
            <a:ext cx="7345362" cy="47529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36060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70388" y="1412875"/>
            <a:ext cx="7826375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pic>
        <p:nvPicPr>
          <p:cNvPr id="6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3305" y="1721916"/>
            <a:ext cx="4320540" cy="41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1483304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pic>
        <p:nvPicPr>
          <p:cNvPr id="9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70388" y="1412874"/>
            <a:ext cx="7826375" cy="47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549087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334608" y="3706927"/>
            <a:ext cx="11863742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108000" anchor="b" anchorCtr="0">
            <a:spAutoFit/>
          </a:bodyPr>
          <a:lstStyle>
            <a:lvl1pPr>
              <a:defRPr sz="4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Thank you </a:t>
            </a:r>
            <a:br>
              <a:rPr lang="en-US" noProof="0" dirty="0" smtClean="0"/>
            </a:br>
            <a:r>
              <a:rPr lang="en-US" noProof="0" dirty="0" smtClean="0"/>
              <a:t>for your attention!</a:t>
            </a:r>
          </a:p>
        </p:txBody>
      </p:sp>
      <p:pic>
        <p:nvPicPr>
          <p:cNvPr id="7" name="Grafik 6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dirty="0" smtClean="0">
                <a:solidFill>
                  <a:srgbClr val="000000"/>
                </a:solidFill>
              </a:rPr>
              <a:t>Answers for life.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dirty="0" smtClean="0">
                <a:solidFill>
                  <a:srgbClr val="879BAA"/>
                </a:solidFill>
              </a:rPr>
              <a:t>Restricted © Siemens AG 2015</a:t>
            </a:r>
          </a:p>
        </p:txBody>
      </p:sp>
    </p:spTree>
    <p:extLst>
      <p:ext uri="{BB962C8B-B14F-4D97-AF65-F5344CB8AC3E}">
        <p14:creationId xmlns:p14="http://schemas.microsoft.com/office/powerpoint/2010/main" xmlns="" val="3802354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2875"/>
            <a:ext cx="11088688" cy="4752975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37647250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Unrestricted © Siemens AG 2015 </a:t>
            </a:r>
          </a:p>
        </p:txBody>
      </p:sp>
      <p:pic>
        <p:nvPicPr>
          <p:cNvPr id="9" name="Picture 3" descr="I:\2_HQ\IM\CC\05_HIM Messaging\00_HIM_Standards\HIM_Key_Visual\HIM_KeyVisual\HIM_keyvisual_19_12_schwarzer_Hintergrund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1"/>
            <a:ext cx="12198350" cy="41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61085365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86070" name="think-cell Slide" r:id="rId4" imgW="360" imgH="360" progId="">
              <p:embed/>
            </p:oleObj>
          </a:graphicData>
        </a:graphic>
      </p:graphicFrame>
      <p:sp>
        <p:nvSpPr>
          <p:cNvPr id="6" name="Text Box 133"/>
          <p:cNvSpPr txBox="1">
            <a:spLocks noChangeArrowheads="1"/>
          </p:cNvSpPr>
          <p:nvPr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pic>
        <p:nvPicPr>
          <p:cNvPr id="3087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xmlns="" val="371738821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628228600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87095" name="think-cell Slide" r:id="rId3" imgW="360" imgH="360" progId="">
              <p:embed/>
            </p:oleObj>
          </a:graphicData>
        </a:graphic>
      </p:graphicFrame>
      <p:sp>
        <p:nvSpPr>
          <p:cNvPr id="9" name="Rectangle 8"/>
          <p:cNvSpPr/>
          <p:nvPr userDrawn="1"/>
        </p:nvSpPr>
        <p:spPr bwMode="auto">
          <a:xfrm>
            <a:off x="0" y="0"/>
            <a:ext cx="12198350" cy="4148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396000" rIns="0" rtlCol="0" anchor="ctr"/>
          <a:lstStyle/>
          <a:p>
            <a:pPr algn="ctr"/>
            <a:endParaRPr lang="en-US" sz="4800" b="1" dirty="0">
              <a:solidFill>
                <a:srgbClr val="BECDD7"/>
              </a:solidFill>
              <a:latin typeface="Siemens Slab" pitchFamily="2" charset="0"/>
            </a:endParaRP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268482017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925802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88119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75432855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92458814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89143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26820741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14648605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90167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3863437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inical Images - Image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412875"/>
            <a:ext cx="12196763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557338"/>
            <a:ext cx="3600450" cy="4464050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bg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bg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noProof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36372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220505115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91191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761691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2746666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23521162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70389" y="1412875"/>
            <a:ext cx="7827962" cy="4752975"/>
          </a:xfrm>
          <a:solidFill>
            <a:schemeClr val="bg2"/>
          </a:solidFill>
        </p:spPr>
        <p:txBody>
          <a:bodyPr lIns="252000" tIns="144000" rIns="482400" bIns="14400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None/>
              <a:tabLst>
                <a:tab pos="5359400" algn="r"/>
              </a:tabLst>
              <a:defRPr/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359400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/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/>
          </a:p>
        </p:txBody>
      </p:sp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" y="1412875"/>
            <a:ext cx="422751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9589475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inical Images - Image/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412876"/>
            <a:ext cx="3600450" cy="4752974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23153949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inical Images - Image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412875"/>
            <a:ext cx="12196763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557338"/>
            <a:ext cx="3600450" cy="4464050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13259439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8550376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" name="cdtContent Placeholder 3 Id4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243637" y="1412875"/>
            <a:ext cx="5953125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329778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7063" y="1412875"/>
            <a:ext cx="5467350" cy="4749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8" y="1412875"/>
            <a:ext cx="5472113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5602235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7063" y="1412875"/>
            <a:ext cx="5467350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9" y="1412875"/>
            <a:ext cx="5472112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7063" y="3863975"/>
            <a:ext cx="5467350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2523039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" name="cdtContent Placeholder 3 Id4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243637" y="1412875"/>
            <a:ext cx="5953125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822535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</p:nvPr>
        </p:nvSpPr>
        <p:spPr>
          <a:xfrm>
            <a:off x="627063" y="1412875"/>
            <a:ext cx="360045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4370388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8115750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14915143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625850" y="1422619"/>
            <a:ext cx="3600000" cy="4752975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4370388" y="1412875"/>
            <a:ext cx="7345362" cy="47529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33940611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70388" y="1412875"/>
            <a:ext cx="7826375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pic>
        <p:nvPicPr>
          <p:cNvPr id="6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3305" y="1721916"/>
            <a:ext cx="4320540" cy="41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6910085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pic>
        <p:nvPicPr>
          <p:cNvPr id="9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70388" y="1412874"/>
            <a:ext cx="7826375" cy="47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4096236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334608" y="3706927"/>
            <a:ext cx="11863742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108000" anchor="b" anchorCtr="0">
            <a:spAutoFit/>
          </a:bodyPr>
          <a:lstStyle>
            <a:lvl1pPr>
              <a:defRPr sz="4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Thank you </a:t>
            </a:r>
            <a:br>
              <a:rPr lang="en-US" noProof="0" dirty="0" smtClean="0"/>
            </a:br>
            <a:r>
              <a:rPr lang="en-US" noProof="0" dirty="0" smtClean="0"/>
              <a:t>for your attention!</a:t>
            </a:r>
          </a:p>
        </p:txBody>
      </p:sp>
      <p:pic>
        <p:nvPicPr>
          <p:cNvPr id="7" name="Grafik 6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dirty="0" smtClean="0">
                <a:solidFill>
                  <a:srgbClr val="000000"/>
                </a:solidFill>
              </a:rPr>
              <a:t>Answers for life.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</p:spTree>
    <p:extLst>
      <p:ext uri="{BB962C8B-B14F-4D97-AF65-F5344CB8AC3E}">
        <p14:creationId xmlns:p14="http://schemas.microsoft.com/office/powerpoint/2010/main" xmlns="" val="32055952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2875"/>
            <a:ext cx="11088688" cy="4752975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17520462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9" descr="Symbia S cover3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3426" b="-113"/>
          <a:stretch/>
        </p:blipFill>
        <p:spPr bwMode="auto">
          <a:xfrm>
            <a:off x="3054350" y="-123092"/>
            <a:ext cx="9144000" cy="6986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0" y="0"/>
            <a:ext cx="3054350" cy="17007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18260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70389" y="1412875"/>
            <a:ext cx="7827962" cy="4752975"/>
          </a:xfrm>
          <a:solidFill>
            <a:schemeClr val="bg2"/>
          </a:solidFill>
        </p:spPr>
        <p:txBody>
          <a:bodyPr lIns="252000" tIns="144000" rIns="482400" bIns="14400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None/>
              <a:tabLst>
                <a:tab pos="5359400" algn="r"/>
              </a:tabLst>
              <a:defRPr/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359400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/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" y="1412875"/>
            <a:ext cx="422751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inical Images - Image/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62081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inical Images - Image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412875"/>
            <a:ext cx="12196763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30363723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7063" y="1412875"/>
            <a:ext cx="5467350" cy="4749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8" y="1412875"/>
            <a:ext cx="5472113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6641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" name="cdtContent Placeholder 3 Id4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243637" y="1412875"/>
            <a:ext cx="5953125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82253500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7063" y="1412875"/>
            <a:ext cx="5467350" cy="4749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8" y="1412875"/>
            <a:ext cx="5472113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664177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7063" y="1412875"/>
            <a:ext cx="5467350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9" y="1412875"/>
            <a:ext cx="5472112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7063" y="3863975"/>
            <a:ext cx="5467350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9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273151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625850" y="1422619"/>
            <a:ext cx="3600000" cy="4752975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4370388" y="1412875"/>
            <a:ext cx="7345362" cy="47529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108393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1246813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71362" name="think-cell Slide" r:id="rId3" imgW="360" imgH="360" progId="">
              <p:embed/>
            </p:oleObj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73129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 userDrawn="1"/>
        </p:nvGrpSpPr>
        <p:grpSpPr bwMode="auto">
          <a:xfrm>
            <a:off x="0" y="1268730"/>
            <a:ext cx="7632954" cy="5589270"/>
            <a:chOff x="0" y="0"/>
            <a:chExt cx="5760" cy="4320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0" y="0"/>
              <a:ext cx="5760" cy="4320"/>
              <a:chOff x="0" y="0"/>
              <a:chExt cx="5760" cy="4320"/>
            </a:xfrm>
          </p:grpSpPr>
          <p:pic>
            <p:nvPicPr>
              <p:cNvPr id="7" name="Picture 4" descr="symbia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0699" b="13672"/>
              <a:stretch>
                <a:fillRect/>
              </a:stretch>
            </p:blipFill>
            <p:spPr bwMode="auto">
              <a:xfrm>
                <a:off x="0" y="563"/>
                <a:ext cx="3016" cy="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8" name="Picture 5" descr="symbia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93428" b="13672"/>
              <a:stretch>
                <a:fillRect/>
              </a:stretch>
            </p:blipFill>
            <p:spPr bwMode="auto">
              <a:xfrm flipH="1">
                <a:off x="3016" y="563"/>
                <a:ext cx="2744" cy="375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9" name="Picture 6" descr="symbia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 l="30699" b="95427"/>
              <a:stretch>
                <a:fillRect/>
              </a:stretch>
            </p:blipFill>
            <p:spPr bwMode="auto">
              <a:xfrm flipH="1" flipV="1">
                <a:off x="3016" y="0"/>
                <a:ext cx="2744" cy="56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6" name="Picture 7" descr="symbia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0699" b="95427"/>
            <a:stretch>
              <a:fillRect/>
            </a:stretch>
          </p:blipFill>
          <p:spPr bwMode="auto">
            <a:xfrm flipV="1">
              <a:off x="0" y="0"/>
              <a:ext cx="3016" cy="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8"/>
          <p:cNvSpPr>
            <a:spLocks noChangeArrowheads="1"/>
          </p:cNvSpPr>
          <p:nvPr userDrawn="1"/>
        </p:nvSpPr>
        <p:spPr bwMode="auto">
          <a:xfrm>
            <a:off x="2642743" y="1268730"/>
            <a:ext cx="5040630" cy="5589270"/>
          </a:xfrm>
          <a:prstGeom prst="rect">
            <a:avLst/>
          </a:prstGeom>
          <a:gradFill rotWithShape="1">
            <a:gsLst>
              <a:gs pos="0">
                <a:schemeClr val="bg1">
                  <a:gamma/>
                  <a:shade val="0"/>
                  <a:invGamma/>
                  <a:alpha val="0"/>
                </a:schemeClr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algn="ctr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4227513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0" bIns="0" anchor="ctr"/>
          <a:lstStyle/>
          <a:p>
            <a:r>
              <a:rPr lang="en-US" sz="1000" b="1" dirty="0" smtClean="0">
                <a:solidFill>
                  <a:srgbClr val="000000"/>
                </a:solidFill>
              </a:rPr>
              <a:t>Unrestricted © Siemens AG 2015 </a:t>
            </a:r>
          </a:p>
        </p:txBody>
      </p:sp>
      <p:sp>
        <p:nvSpPr>
          <p:cNvPr id="11" name="Textfeld 11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88882098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sm11938_MI_04"/>
          <p:cNvPicPr>
            <a:picLocks noChangeAspect="1" noChangeArrowheads="1"/>
          </p:cNvPicPr>
          <p:nvPr userDrawn="1"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252"/>
          <a:stretch>
            <a:fillRect/>
          </a:stretch>
        </p:blipFill>
        <p:spPr bwMode="auto">
          <a:xfrm>
            <a:off x="-24612" y="1268730"/>
            <a:ext cx="7419949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pic>
        <p:nvPicPr>
          <p:cNvPr id="4" name="Picture 3" descr="sm11938_MI_04"/>
          <p:cNvPicPr>
            <a:picLocks noChangeAspect="1" noChangeArrowheads="1"/>
          </p:cNvPicPr>
          <p:nvPr userDrawn="1"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2093" t="5252"/>
          <a:stretch/>
        </p:blipFill>
        <p:spPr bwMode="auto">
          <a:xfrm>
            <a:off x="6243638" y="1268730"/>
            <a:ext cx="5953125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3635309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70388" y="1412875"/>
            <a:ext cx="7826375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pic>
        <p:nvPicPr>
          <p:cNvPr id="6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3305" y="1721916"/>
            <a:ext cx="4320540" cy="41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53988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pic>
        <p:nvPicPr>
          <p:cNvPr id="9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70388" y="1412874"/>
            <a:ext cx="7826375" cy="47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91815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334608" y="3706927"/>
            <a:ext cx="11863742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108000" anchor="b" anchorCtr="0">
            <a:spAutoFit/>
          </a:bodyPr>
          <a:lstStyle>
            <a:lvl1pPr>
              <a:defRPr sz="4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Thank you </a:t>
            </a:r>
            <a:br>
              <a:rPr lang="en-US" noProof="0" dirty="0" smtClean="0"/>
            </a:br>
            <a:r>
              <a:rPr lang="en-US" noProof="0" dirty="0" smtClean="0"/>
              <a:t>for your attention!</a:t>
            </a:r>
          </a:p>
        </p:txBody>
      </p:sp>
      <p:pic>
        <p:nvPicPr>
          <p:cNvPr id="7" name="Grafik 6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dirty="0" smtClean="0">
                <a:solidFill>
                  <a:srgbClr val="000000"/>
                </a:solidFill>
              </a:rPr>
              <a:t>Answers for life.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dirty="0" smtClean="0">
                <a:solidFill>
                  <a:srgbClr val="879BAA"/>
                </a:solidFill>
              </a:rPr>
              <a:t>Restricted © Siemens AG 2015</a:t>
            </a:r>
          </a:p>
        </p:txBody>
      </p:sp>
    </p:spTree>
    <p:extLst>
      <p:ext uri="{BB962C8B-B14F-4D97-AF65-F5344CB8AC3E}">
        <p14:creationId xmlns:p14="http://schemas.microsoft.com/office/powerpoint/2010/main" xmlns="" val="1169495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7063" y="1412875"/>
            <a:ext cx="5467350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9" y="1412875"/>
            <a:ext cx="5472112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7063" y="3863975"/>
            <a:ext cx="5467350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2731510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userDrawn="1">
  <p:cSld name="1_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dtRectangle 2 Id5"/>
          <p:cNvSpPr/>
          <p:nvPr userDrawn="1">
            <p:custDataLst>
              <p:tags r:id="rId2"/>
            </p:custDataLst>
          </p:nvPr>
        </p:nvSpPr>
        <p:spPr bwMode="auto">
          <a:xfrm>
            <a:off x="4658995" y="1412875"/>
            <a:ext cx="7539355" cy="4752975"/>
          </a:xfrm>
          <a:prstGeom prst="rect">
            <a:avLst/>
          </a:prstGeom>
          <a:solidFill>
            <a:srgbClr val="D7D7C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3" name="cdtText Placeholder 12 Id13"/>
          <p:cNvSpPr>
            <a:spLocks noGrp="1"/>
          </p:cNvSpPr>
          <p:nvPr>
            <p:ph type="body" sz="quarter" idx="14" hasCustomPrompt="1"/>
            <p:custDataLst>
              <p:tags r:id="rId3"/>
            </p:custDataLst>
          </p:nvPr>
        </p:nvSpPr>
        <p:spPr bwMode="auto">
          <a:xfrm>
            <a:off x="4658996" y="1412875"/>
            <a:ext cx="7539354" cy="4752975"/>
          </a:xfrm>
          <a:solidFill>
            <a:srgbClr val="D7D7CD"/>
          </a:solidFill>
        </p:spPr>
        <p:txBody>
          <a:bodyPr lIns="252000" tIns="144000" rIns="482400" bIns="1440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rgbClr val="000000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>
                <a:solidFill>
                  <a:srgbClr val="000000"/>
                </a:solidFill>
              </a:defRPr>
            </a:lvl3pPr>
            <a:lvl4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rgbClr val="000000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 baseline="0">
                <a:solidFill>
                  <a:srgbClr val="000000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1"/>
            </a:lvl6pPr>
          </a:lstStyle>
          <a:p>
            <a:pPr lvl="0"/>
            <a:r>
              <a:rPr lang="en-US" dirty="0" smtClean="0"/>
              <a:t>Click to edit the </a:t>
            </a:r>
            <a:r>
              <a:rPr lang="en-US" dirty="0" err="1" smtClean="0"/>
              <a:t>toc</a:t>
            </a:r>
            <a:r>
              <a:rPr lang="en-US" dirty="0" smtClean="0"/>
              <a:t> / contact</a:t>
            </a:r>
          </a:p>
          <a:p>
            <a:pPr lvl="1"/>
            <a:r>
              <a:rPr lang="en-US" dirty="0" smtClean="0"/>
              <a:t>chapter</a:t>
            </a:r>
          </a:p>
          <a:p>
            <a:pPr lvl="2"/>
            <a:r>
              <a:rPr lang="en-US" dirty="0" smtClean="0"/>
              <a:t>active chapter</a:t>
            </a:r>
          </a:p>
          <a:p>
            <a:pPr lvl="3"/>
            <a:r>
              <a:rPr lang="en-US" dirty="0" smtClean="0"/>
              <a:t>subchapter</a:t>
            </a:r>
          </a:p>
          <a:p>
            <a:pPr lvl="4"/>
            <a:r>
              <a:rPr lang="en-US" dirty="0" smtClean="0"/>
              <a:t>active subchapter</a:t>
            </a:r>
            <a:endParaRPr lang="en-US" dirty="0"/>
          </a:p>
        </p:txBody>
      </p:sp>
      <p:sp>
        <p:nvSpPr>
          <p:cNvPr id="2" name="cdtTitle 1 Id2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en-US" dirty="0"/>
          </a:p>
        </p:txBody>
      </p:sp>
      <p:sp>
        <p:nvSpPr>
          <p:cNvPr id="11" name="cdtPicture Placeholder 10 Id11"/>
          <p:cNvSpPr>
            <a:spLocks noGrp="1"/>
          </p:cNvSpPr>
          <p:nvPr>
            <p:ph type="pic" sz="quarter" idx="13" hasCustomPrompt="1"/>
            <p:custDataLst>
              <p:tags r:id="rId5"/>
            </p:custDataLst>
          </p:nvPr>
        </p:nvSpPr>
        <p:spPr>
          <a:xfrm>
            <a:off x="0" y="1412875"/>
            <a:ext cx="4514977" cy="4752975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 </a:t>
            </a:r>
            <a:endParaRPr lang="de-DE" dirty="0"/>
          </a:p>
        </p:txBody>
      </p:sp>
      <p:pic>
        <p:nvPicPr>
          <p:cNvPr id="6" name="Bildplatzhalter 12" descr="Image_IHV_Kontakt.jpg"/>
          <p:cNvPicPr>
            <a:picLocks/>
          </p:cNvPicPr>
          <p:nvPr userDrawn="1">
            <p:custDataLst>
              <p:tags r:id="rId6"/>
            </p:custDataLst>
          </p:nvPr>
        </p:nvPicPr>
        <p:blipFill>
          <a:blip r:embed="rId8"/>
          <a:srcRect l="24" r="24"/>
          <a:stretch>
            <a:fillRect/>
          </a:stretch>
        </p:blipFill>
        <p:spPr bwMode="ltGray">
          <a:xfrm>
            <a:off x="0" y="1412875"/>
            <a:ext cx="4514977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custDataLst>
      <p:custData r:id="rId1"/>
    </p:custDataLst>
    <p:extLst>
      <p:ext uri="{BB962C8B-B14F-4D97-AF65-F5344CB8AC3E}">
        <p14:creationId xmlns:p14="http://schemas.microsoft.com/office/powerpoint/2010/main" xmlns="" val="36735647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821150298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72386" name="think-cell Slide" r:id="rId3" imgW="360" imgH="360" progId="">
              <p:embed/>
            </p:oleObj>
          </a:graphicData>
        </a:graphic>
      </p:graphicFrame>
      <p:grpSp>
        <p:nvGrpSpPr>
          <p:cNvPr id="3" name="Group 2"/>
          <p:cNvGrpSpPr/>
          <p:nvPr userDrawn="1"/>
        </p:nvGrpSpPr>
        <p:grpSpPr>
          <a:xfrm>
            <a:off x="-93599" y="1"/>
            <a:ext cx="12291948" cy="6901101"/>
            <a:chOff x="-93599" y="1"/>
            <a:chExt cx="12291948" cy="6901101"/>
          </a:xfrm>
        </p:grpSpPr>
        <p:pic>
          <p:nvPicPr>
            <p:cNvPr id="13434" name="Picture 122" descr="D:\Siemens\MI\SPECT Product Manager\06. Images\System Shots\Symbia Evo Excel\Low-res\SiemensMolecular10039_w3.jpg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937" t="912" r="2005" b="18878"/>
            <a:stretch/>
          </p:blipFill>
          <p:spPr bwMode="auto">
            <a:xfrm>
              <a:off x="-93599" y="1"/>
              <a:ext cx="11377421" cy="690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122" descr="D:\Siemens\MI\SPECT Product Manager\06. Images\System Shots\Symbia Evo Excel\Low-res\SiemensMolecular10039_w3.jpg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90435" t="912" r="2005" b="18878"/>
            <a:stretch/>
          </p:blipFill>
          <p:spPr bwMode="auto">
            <a:xfrm>
              <a:off x="10322994" y="1"/>
              <a:ext cx="1875355" cy="6901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6381" b="28347"/>
          <a:stretch/>
        </p:blipFill>
        <p:spPr>
          <a:xfrm>
            <a:off x="10275750" y="1"/>
            <a:ext cx="1348103" cy="577900"/>
          </a:xfrm>
          <a:prstGeom prst="rect">
            <a:avLst/>
          </a:prstGeom>
        </p:spPr>
      </p:pic>
      <p:sp>
        <p:nvSpPr>
          <p:cNvPr id="9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3829621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396233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6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Unrestricted © Siemens AG 2015 All rights reserved.</a:t>
            </a:r>
          </a:p>
        </p:txBody>
      </p:sp>
      <p:sp>
        <p:nvSpPr>
          <p:cNvPr id="17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1707879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454750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7889787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1807296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8445015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554349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 type="twoObj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dtTitle 1 Id2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0" y="0"/>
            <a:ext cx="12198350" cy="1268413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lang="de-DE"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de-DE" dirty="0" smtClean="0"/>
              <a:t>Titelmasterformat durch Klicken bearbeiten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  <p:sp>
        <p:nvSpPr>
          <p:cNvPr id="3" name="cdtContent Placeholder 2 Id3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27063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4" name="cdtContent Placeholder 3 Id4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43638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marL="0" marR="0" lvl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Textmasterformat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bearbeiten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2958793932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5" hasCustomPrompt="1"/>
          </p:nvPr>
        </p:nvSpPr>
        <p:spPr>
          <a:xfrm>
            <a:off x="4227513" y="6206342"/>
            <a:ext cx="7488237" cy="508336"/>
          </a:xfrm>
        </p:spPr>
        <p:txBody>
          <a:bodyPr anchor="ctr"/>
          <a:lstStyle>
            <a:lvl1pPr algn="l">
              <a:lnSpc>
                <a:spcPct val="100000"/>
              </a:lnSpc>
              <a:defRPr sz="800">
                <a:solidFill>
                  <a:schemeClr val="bg2"/>
                </a:solidFill>
              </a:defRPr>
            </a:lvl1pPr>
            <a:lvl2pPr algn="r">
              <a:lnSpc>
                <a:spcPct val="100000"/>
              </a:lnSpc>
              <a:defRPr sz="800">
                <a:solidFill>
                  <a:schemeClr val="bg2"/>
                </a:solidFill>
              </a:defRPr>
            </a:lvl2pPr>
            <a:lvl3pPr algn="r">
              <a:lnSpc>
                <a:spcPct val="100000"/>
              </a:lnSpc>
              <a:defRPr sz="800">
                <a:solidFill>
                  <a:schemeClr val="bg2"/>
                </a:solidFill>
              </a:defRPr>
            </a:lvl3pPr>
            <a:lvl4pPr algn="r">
              <a:lnSpc>
                <a:spcPct val="100000"/>
              </a:lnSpc>
              <a:defRPr sz="800">
                <a:solidFill>
                  <a:schemeClr val="bg2"/>
                </a:solidFill>
              </a:defRPr>
            </a:lvl4pPr>
            <a:lvl5pPr algn="r">
              <a:lnSpc>
                <a:spcPct val="100000"/>
              </a:lnSpc>
              <a:defRPr sz="8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err="1" smtClean="0"/>
              <a:t>Textmasterrformat</a:t>
            </a:r>
            <a:r>
              <a:rPr lang="de-DE" dirty="0" smtClean="0"/>
              <a:t> bearbeiten</a:t>
            </a:r>
          </a:p>
        </p:txBody>
      </p:sp>
    </p:spTree>
    <p:extLst>
      <p:ext uri="{BB962C8B-B14F-4D97-AF65-F5344CB8AC3E}">
        <p14:creationId xmlns:p14="http://schemas.microsoft.com/office/powerpoint/2010/main" xmlns="" val="36288641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Clinical Images - Image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412875"/>
            <a:ext cx="12196763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xmlns="" val="24388216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</p:nvPr>
        </p:nvSpPr>
        <p:spPr>
          <a:xfrm>
            <a:off x="627063" y="1412875"/>
            <a:ext cx="360045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4370388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8115750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260011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625850" y="1422619"/>
            <a:ext cx="3600000" cy="4752975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4370388" y="1412875"/>
            <a:ext cx="7345362" cy="47529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1083936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70388" y="1412875"/>
            <a:ext cx="7826375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sz="1800" b="1" dirty="0" smtClean="0">
              <a:solidFill>
                <a:schemeClr val="tx1"/>
              </a:solidFill>
            </a:endParaRP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pic>
        <p:nvPicPr>
          <p:cNvPr id="6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3305" y="1721916"/>
            <a:ext cx="4320540" cy="41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853988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pic>
        <p:nvPicPr>
          <p:cNvPr id="9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70388" y="1412874"/>
            <a:ext cx="7826375" cy="47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918159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334608" y="3706927"/>
            <a:ext cx="11863742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108000" anchor="b" anchorCtr="0">
            <a:spAutoFit/>
          </a:bodyPr>
          <a:lstStyle>
            <a:lvl1pPr>
              <a:defRPr sz="4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Thank you </a:t>
            </a:r>
            <a:br>
              <a:rPr lang="en-US" noProof="0" dirty="0" smtClean="0"/>
            </a:br>
            <a:r>
              <a:rPr lang="en-US" noProof="0" dirty="0" smtClean="0"/>
              <a:t>for your attention!</a:t>
            </a:r>
          </a:p>
        </p:txBody>
      </p:sp>
      <p:pic>
        <p:nvPicPr>
          <p:cNvPr id="7" name="Grafik 6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noProof="0" dirty="0" smtClean="0">
                <a:solidFill>
                  <a:schemeClr val="tx1"/>
                </a:solidFill>
              </a:rPr>
              <a:t>Answers for life.</a:t>
            </a:r>
            <a:endParaRPr lang="en-US" sz="1000" b="1" noProof="0" dirty="0">
              <a:solidFill>
                <a:schemeClr val="tx1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 smtClean="0">
                <a:solidFill>
                  <a:schemeClr val="bg2"/>
                </a:solidFill>
              </a:rPr>
              <a:t>Restricted © Siemens AG 2015</a:t>
            </a:r>
          </a:p>
        </p:txBody>
      </p:sp>
    </p:spTree>
    <p:extLst>
      <p:ext uri="{BB962C8B-B14F-4D97-AF65-F5344CB8AC3E}">
        <p14:creationId xmlns:p14="http://schemas.microsoft.com/office/powerpoint/2010/main" xmlns="" val="11694950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chemeClr val="accent1"/>
                </a:solidFill>
              </a:rPr>
              <a:t>Restricted © Siemens AG 2015 </a:t>
            </a: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53835721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5397" name="think-cell Slide" r:id="rId3" imgW="360" imgH="360" progId="">
              <p:embed/>
            </p:oleObj>
          </a:graphicData>
        </a:graphic>
      </p:graphicFrame>
      <p:sp>
        <p:nvSpPr>
          <p:cNvPr id="9" name="Rectangle 8"/>
          <p:cNvSpPr/>
          <p:nvPr userDrawn="1"/>
        </p:nvSpPr>
        <p:spPr bwMode="auto">
          <a:xfrm>
            <a:off x="0" y="0"/>
            <a:ext cx="12198350" cy="4148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396000" rIns="0" rtlCol="0" anchor="ctr"/>
          <a:lstStyle/>
          <a:p>
            <a:pPr algn="ctr"/>
            <a:endParaRPr lang="en-US" sz="4800" b="1" dirty="0">
              <a:solidFill>
                <a:schemeClr val="accent2"/>
              </a:solidFill>
              <a:latin typeface="Siemens Slab" pitchFamily="2" charset="0"/>
            </a:endParaRP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dirty="0" smtClean="0"/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8873266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Unrestricted © Siemens AG 2015 </a:t>
            </a:r>
          </a:p>
        </p:txBody>
      </p:sp>
      <p:pic>
        <p:nvPicPr>
          <p:cNvPr id="9" name="Picture 3" descr="I:\2_HQ\IM\CC\05_HIM Messaging\00_HIM_Standards\HIM_Key_Visual\HIM_KeyVisual\HIM_keyvisual_19_12_schwarzer_Hintergrund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1"/>
            <a:ext cx="12198350" cy="41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48675141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4634" name="think-cell Slide" r:id="rId4" imgW="360" imgH="360" progId="">
              <p:embed/>
            </p:oleObj>
          </a:graphicData>
        </a:graphic>
      </p:graphicFrame>
      <p:sp>
        <p:nvSpPr>
          <p:cNvPr id="6" name="Text Box 133"/>
          <p:cNvSpPr txBox="1">
            <a:spLocks noChangeArrowheads="1"/>
          </p:cNvSpPr>
          <p:nvPr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pic>
        <p:nvPicPr>
          <p:cNvPr id="3087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xmlns="" val="135527580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Restricted © Siemens AG 2015 </a:t>
            </a:r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22555735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5658" name="think-cell Slide" r:id="rId3" imgW="360" imgH="360" progId="">
              <p:embed/>
            </p:oleObj>
          </a:graphicData>
        </a:graphic>
      </p:graphicFrame>
      <p:sp>
        <p:nvSpPr>
          <p:cNvPr id="9" name="Rectangle 8"/>
          <p:cNvSpPr/>
          <p:nvPr userDrawn="1"/>
        </p:nvSpPr>
        <p:spPr bwMode="auto">
          <a:xfrm>
            <a:off x="0" y="0"/>
            <a:ext cx="12198350" cy="4148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396000" rIns="0" rtlCol="0" anchor="ctr"/>
          <a:lstStyle/>
          <a:p>
            <a:pPr algn="ctr"/>
            <a:endParaRPr lang="en-US" sz="4800" b="1" dirty="0">
              <a:solidFill>
                <a:srgbClr val="BECDD7"/>
              </a:solidFill>
              <a:latin typeface="Siemens Slab" pitchFamily="2" charset="0"/>
            </a:endParaRP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48752287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Restricted © Siemens AG 2015 </a:t>
            </a:r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2152541442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6682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304902710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Restricted © Siemens AG 2015 </a:t>
            </a:r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2802816336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7706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224805151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Restricted © Siemens AG 2015 </a:t>
            </a:r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94814345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8730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42138652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Restricted © Siemens AG 2015 </a:t>
            </a:r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84047765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29754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41155291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1003794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33289919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70389" y="1412875"/>
            <a:ext cx="7827962" cy="4752975"/>
          </a:xfrm>
          <a:solidFill>
            <a:schemeClr val="bg2"/>
          </a:solidFill>
        </p:spPr>
        <p:txBody>
          <a:bodyPr lIns="252000" tIns="144000" rIns="482400" bIns="14400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None/>
              <a:tabLst>
                <a:tab pos="5359400" algn="r"/>
              </a:tabLst>
              <a:defRPr/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359400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/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/>
          </a:p>
        </p:txBody>
      </p:sp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" y="1412875"/>
            <a:ext cx="422751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4540207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chemeClr val="accent1"/>
                </a:solidFill>
              </a:rPr>
              <a:t>Restricted © Siemens AG 2015 </a:t>
            </a:r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99153996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7413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dirty="0" smtClean="0"/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57498926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inical Images - Image/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412876"/>
            <a:ext cx="3600450" cy="4752974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4196592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inical Images - Image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412875"/>
            <a:ext cx="12196763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557338"/>
            <a:ext cx="3600450" cy="4464050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1299170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29398619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" name="cdtContent Placeholder 3 Id4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243637" y="1412875"/>
            <a:ext cx="5953125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6601607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7063" y="1412875"/>
            <a:ext cx="5467350" cy="4749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8" y="1412875"/>
            <a:ext cx="5472113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6023317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7063" y="1412875"/>
            <a:ext cx="5467350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9" y="1412875"/>
            <a:ext cx="5472112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7063" y="3863975"/>
            <a:ext cx="5467350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3417554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</p:nvPr>
        </p:nvSpPr>
        <p:spPr>
          <a:xfrm>
            <a:off x="627063" y="1412875"/>
            <a:ext cx="360045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4370388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8115750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2963987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625850" y="1422619"/>
            <a:ext cx="3600000" cy="4752975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4370388" y="1412875"/>
            <a:ext cx="7345362" cy="47529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974628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70388" y="1412875"/>
            <a:ext cx="7826375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pic>
        <p:nvPicPr>
          <p:cNvPr id="6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3305" y="1721916"/>
            <a:ext cx="4320540" cy="41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9199731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pic>
        <p:nvPicPr>
          <p:cNvPr id="9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70388" y="1412874"/>
            <a:ext cx="7826375" cy="47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5426421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chemeClr val="accent1"/>
                </a:solidFill>
              </a:rPr>
              <a:t>Restricted © Siemens AG 2015 </a:t>
            </a:r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124685896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8437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dirty="0" smtClean="0"/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60852919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334608" y="3706927"/>
            <a:ext cx="11863742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108000" anchor="b" anchorCtr="0">
            <a:spAutoFit/>
          </a:bodyPr>
          <a:lstStyle>
            <a:lvl1pPr>
              <a:defRPr sz="4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Thank you </a:t>
            </a:r>
            <a:br>
              <a:rPr lang="en-US" noProof="0" dirty="0" smtClean="0"/>
            </a:br>
            <a:r>
              <a:rPr lang="en-US" noProof="0" dirty="0" smtClean="0"/>
              <a:t>for your attention!</a:t>
            </a:r>
          </a:p>
        </p:txBody>
      </p:sp>
      <p:pic>
        <p:nvPicPr>
          <p:cNvPr id="7" name="Grafik 6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dirty="0" smtClean="0">
                <a:solidFill>
                  <a:srgbClr val="000000"/>
                </a:solidFill>
              </a:rPr>
              <a:t>Answers for life.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dirty="0" smtClean="0">
                <a:solidFill>
                  <a:srgbClr val="879BAA"/>
                </a:solidFill>
              </a:rPr>
              <a:t>Restricted © Siemens AG 2015</a:t>
            </a:r>
          </a:p>
        </p:txBody>
      </p:sp>
    </p:spTree>
    <p:extLst>
      <p:ext uri="{BB962C8B-B14F-4D97-AF65-F5344CB8AC3E}">
        <p14:creationId xmlns:p14="http://schemas.microsoft.com/office/powerpoint/2010/main" xmlns="" val="1807494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2875"/>
            <a:ext cx="11088688" cy="4752975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28539834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Picture 3" descr="I:\2_HQ\IM\CC\05_HIM Messaging\00_HIM_Standards\HIM_Key_Visual\HIM_KeyVisual\HIM_keyvisual_19_12_schwarzer_Hintergrund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1"/>
            <a:ext cx="12198350" cy="41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156740810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6922" name="think-cell Slide" r:id="rId4" imgW="360" imgH="360" progId="">
              <p:embed/>
            </p:oleObj>
          </a:graphicData>
        </a:graphic>
      </p:graphicFrame>
      <p:sp>
        <p:nvSpPr>
          <p:cNvPr id="6" name="Text Box 133"/>
          <p:cNvSpPr txBox="1">
            <a:spLocks noChangeArrowheads="1"/>
          </p:cNvSpPr>
          <p:nvPr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pic>
        <p:nvPicPr>
          <p:cNvPr id="3087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xmlns="" val="18764684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84430963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7946" name="think-cell Slide" r:id="rId3" imgW="360" imgH="360" progId="">
              <p:embed/>
            </p:oleObj>
          </a:graphicData>
        </a:graphic>
      </p:graphicFrame>
      <p:sp>
        <p:nvSpPr>
          <p:cNvPr id="9" name="Rectangle 8"/>
          <p:cNvSpPr/>
          <p:nvPr userDrawn="1"/>
        </p:nvSpPr>
        <p:spPr bwMode="auto">
          <a:xfrm>
            <a:off x="0" y="0"/>
            <a:ext cx="12198350" cy="4148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396000" rIns="0" rtlCol="0" anchor="ctr"/>
          <a:lstStyle/>
          <a:p>
            <a:pPr algn="ctr"/>
            <a:endParaRPr lang="en-US" sz="4800" b="1" dirty="0">
              <a:solidFill>
                <a:srgbClr val="BECDD7"/>
              </a:solidFill>
              <a:latin typeface="Siemens Slab" pitchFamily="2" charset="0"/>
            </a:endParaRP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77239815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26865260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8970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39312203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458023222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39994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3095792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429916228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41018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37687997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941636236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42042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92034743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2721143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16596683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chemeClr val="accent1"/>
                </a:solidFill>
              </a:rPr>
              <a:t>Restricted © Siemens AG 2015 </a:t>
            </a:r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4065199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0484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dirty="0" smtClean="0"/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24565850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70389" y="1412875"/>
            <a:ext cx="7827962" cy="4752975"/>
          </a:xfrm>
          <a:solidFill>
            <a:schemeClr val="bg2"/>
          </a:solidFill>
        </p:spPr>
        <p:txBody>
          <a:bodyPr lIns="252000" tIns="144000" rIns="482400" bIns="14400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None/>
              <a:tabLst>
                <a:tab pos="5359400" algn="r"/>
              </a:tabLst>
              <a:defRPr/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359400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/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/>
          </a:p>
        </p:txBody>
      </p:sp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" y="1412875"/>
            <a:ext cx="422751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46628559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inical Images - Image/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412876"/>
            <a:ext cx="3600450" cy="4752974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603591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inical Images - Image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412875"/>
            <a:ext cx="12196763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557338"/>
            <a:ext cx="3600450" cy="4464050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3927310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5998760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" name="cdtContent Placeholder 3 Id4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243637" y="1412875"/>
            <a:ext cx="5953125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1614349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7063" y="1412875"/>
            <a:ext cx="5467350" cy="4749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8" y="1412875"/>
            <a:ext cx="5472113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963290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7063" y="1412875"/>
            <a:ext cx="5467350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9" y="1412875"/>
            <a:ext cx="5472112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7063" y="3863975"/>
            <a:ext cx="5467350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3431671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</p:nvPr>
        </p:nvSpPr>
        <p:spPr>
          <a:xfrm>
            <a:off x="627063" y="1412875"/>
            <a:ext cx="360045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4370388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8115750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8735794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625850" y="1422619"/>
            <a:ext cx="3600000" cy="4752975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4370388" y="1412875"/>
            <a:ext cx="7345362" cy="47529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523191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70388" y="1412875"/>
            <a:ext cx="7826375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pic>
        <p:nvPicPr>
          <p:cNvPr id="6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3305" y="1721916"/>
            <a:ext cx="4320540" cy="41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244153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b="1" dirty="0" smtClean="0">
                <a:solidFill>
                  <a:schemeClr val="accent1"/>
                </a:solidFill>
              </a:rPr>
              <a:t>Restricted © Siemens AG 2015 </a:t>
            </a:r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55684044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11508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100000"/>
              </a:lnSpc>
              <a:spcBef>
                <a:spcPct val="50000"/>
              </a:spcBef>
              <a:defRPr/>
            </a:pPr>
            <a:r>
              <a:rPr lang="en-US" sz="1000" dirty="0" smtClean="0"/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252465697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pic>
        <p:nvPicPr>
          <p:cNvPr id="9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70388" y="1412874"/>
            <a:ext cx="7826375" cy="47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930829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334608" y="3706927"/>
            <a:ext cx="11863742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108000" anchor="b" anchorCtr="0">
            <a:spAutoFit/>
          </a:bodyPr>
          <a:lstStyle>
            <a:lvl1pPr>
              <a:defRPr sz="4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Thank you </a:t>
            </a:r>
            <a:br>
              <a:rPr lang="en-US" noProof="0" dirty="0" smtClean="0"/>
            </a:br>
            <a:r>
              <a:rPr lang="en-US" noProof="0" dirty="0" smtClean="0"/>
              <a:t>for your attention!</a:t>
            </a:r>
          </a:p>
        </p:txBody>
      </p:sp>
      <p:pic>
        <p:nvPicPr>
          <p:cNvPr id="7" name="Grafik 6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dirty="0" smtClean="0">
                <a:solidFill>
                  <a:srgbClr val="000000"/>
                </a:solidFill>
              </a:rPr>
              <a:t>Answers for life.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</p:spTree>
    <p:extLst>
      <p:ext uri="{BB962C8B-B14F-4D97-AF65-F5344CB8AC3E}">
        <p14:creationId xmlns:p14="http://schemas.microsoft.com/office/powerpoint/2010/main" xmlns="" val="11024551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2875"/>
            <a:ext cx="11088688" cy="4752975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17703702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Picture 3" descr="I:\2_HQ\IM\CC\05_HIM Messaging\00_HIM_Standards\HIM_Key_Visual\HIM_KeyVisual\HIM_keyvisual_19_12_schwarzer_Hintergrund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1"/>
            <a:ext cx="12198350" cy="41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36728997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61498" name="think-cell Slide" r:id="rId4" imgW="360" imgH="360" progId="">
              <p:embed/>
            </p:oleObj>
          </a:graphicData>
        </a:graphic>
      </p:graphicFrame>
      <p:sp>
        <p:nvSpPr>
          <p:cNvPr id="6" name="Text Box 133"/>
          <p:cNvSpPr txBox="1">
            <a:spLocks noChangeArrowheads="1"/>
          </p:cNvSpPr>
          <p:nvPr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pic>
        <p:nvPicPr>
          <p:cNvPr id="3087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xmlns="" val="201660600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4292724109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62522" name="think-cell Slide" r:id="rId3" imgW="360" imgH="360" progId="">
              <p:embed/>
            </p:oleObj>
          </a:graphicData>
        </a:graphic>
      </p:graphicFrame>
      <p:sp>
        <p:nvSpPr>
          <p:cNvPr id="9" name="Rectangle 8"/>
          <p:cNvSpPr/>
          <p:nvPr userDrawn="1"/>
        </p:nvSpPr>
        <p:spPr bwMode="auto">
          <a:xfrm>
            <a:off x="0" y="0"/>
            <a:ext cx="12198350" cy="4148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396000" rIns="0" rtlCol="0" anchor="ctr"/>
          <a:lstStyle/>
          <a:p>
            <a:pPr algn="ctr"/>
            <a:endParaRPr lang="en-US" sz="4800" b="1" dirty="0">
              <a:solidFill>
                <a:srgbClr val="BECDD7"/>
              </a:solidFill>
              <a:latin typeface="Siemens Slab" pitchFamily="2" charset="0"/>
            </a:endParaRP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456633598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26898625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63546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3521456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316003530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64570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90804967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495099374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65594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1733807294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12447353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66618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3977405845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317176446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29092547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18766919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70389" y="1412875"/>
            <a:ext cx="7827962" cy="4752975"/>
          </a:xfrm>
          <a:solidFill>
            <a:schemeClr val="bg2"/>
          </a:solidFill>
        </p:spPr>
        <p:txBody>
          <a:bodyPr lIns="252000" tIns="144000" rIns="482400" bIns="14400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None/>
              <a:tabLst>
                <a:tab pos="5359400" algn="r"/>
              </a:tabLst>
              <a:defRPr/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359400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/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/>
          </a:p>
        </p:txBody>
      </p:sp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" y="1412875"/>
            <a:ext cx="422751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014537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inical Images - Image/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412876"/>
            <a:ext cx="3600450" cy="4752974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190890071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inical Images - Image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412875"/>
            <a:ext cx="12196763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557338"/>
            <a:ext cx="3600450" cy="4464050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5170688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18692529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" name="cdtContent Placeholder 3 Id4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243637" y="1412875"/>
            <a:ext cx="5953125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707641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7063" y="1412875"/>
            <a:ext cx="5467350" cy="4749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8" y="1412875"/>
            <a:ext cx="5472113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7201251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7063" y="1412875"/>
            <a:ext cx="5467350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9" y="1412875"/>
            <a:ext cx="5472112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7063" y="3863975"/>
            <a:ext cx="5467350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5055507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</p:nvPr>
        </p:nvSpPr>
        <p:spPr>
          <a:xfrm>
            <a:off x="627063" y="1412875"/>
            <a:ext cx="360045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4370388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8115750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7061934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preserve="1" userDrawn="1">
  <p:cSld name="1_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625850" y="1422619"/>
            <a:ext cx="3600000" cy="4752975"/>
          </a:xfrm>
        </p:spPr>
        <p:txBody>
          <a:bodyPr/>
          <a:lstStyle>
            <a:lvl1pPr>
              <a:defRPr sz="3600" b="1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 text styles</a:t>
            </a:r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4370388" y="1412875"/>
            <a:ext cx="7345362" cy="4752975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9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2699776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2818260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 bwMode="auto">
          <a:xfrm>
            <a:off x="4370388" y="1412875"/>
            <a:ext cx="7826375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pic>
        <p:nvPicPr>
          <p:cNvPr id="6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23305" y="1721916"/>
            <a:ext cx="4320540" cy="4134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6042929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1412875"/>
            <a:ext cx="4227513" cy="4752975"/>
          </a:xfrm>
          <a:solidFill>
            <a:schemeClr val="bg2"/>
          </a:solidFill>
        </p:spPr>
        <p:txBody>
          <a:bodyPr lIns="612000" tIns="144000" rIns="482400" bIns="568800"/>
          <a:lstStyle>
            <a:lvl1pPr marL="0" indent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Font typeface="Arial" pitchFamily="34" charset="0"/>
              <a:buNone/>
              <a:tabLst>
                <a:tab pos="5359400" algn="r"/>
              </a:tabLst>
              <a:defRPr>
                <a:solidFill>
                  <a:schemeClr val="tx1"/>
                </a:solidFill>
              </a:defRPr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>
                <a:solidFill>
                  <a:schemeClr val="tx1"/>
                </a:solidFill>
              </a:defRPr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0">
                <a:solidFill>
                  <a:schemeClr val="tx1"/>
                </a:solidFill>
              </a:defRPr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tabLst>
                <a:tab pos="5359400" algn="r"/>
              </a:tabLst>
              <a:defRPr b="1" baseline="0">
                <a:solidFill>
                  <a:schemeClr val="tx1"/>
                </a:solidFill>
              </a:defRPr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5" hasCustomPrompt="1"/>
          </p:nvPr>
        </p:nvSpPr>
        <p:spPr>
          <a:xfrm>
            <a:off x="1" y="5734177"/>
            <a:ext cx="4227514" cy="431673"/>
          </a:xfrm>
        </p:spPr>
        <p:txBody>
          <a:bodyPr wrap="none" lIns="612000" bIns="144000" anchor="b" anchorCtr="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 err="1" smtClean="0"/>
              <a:t>Answers</a:t>
            </a:r>
            <a:r>
              <a:rPr lang="de-DE" dirty="0" smtClean="0"/>
              <a:t> </a:t>
            </a:r>
            <a:r>
              <a:rPr lang="de-DE" dirty="0" err="1" smtClean="0"/>
              <a:t>for</a:t>
            </a:r>
            <a:r>
              <a:rPr lang="de-DE" dirty="0" smtClean="0"/>
              <a:t> </a:t>
            </a:r>
            <a:r>
              <a:rPr lang="de-DE" dirty="0" err="1" smtClean="0"/>
              <a:t>life</a:t>
            </a:r>
            <a:r>
              <a:rPr lang="de-DE" dirty="0" smtClean="0"/>
              <a:t>.</a:t>
            </a:r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pic>
        <p:nvPicPr>
          <p:cNvPr id="9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4370388" y="1412874"/>
            <a:ext cx="7826375" cy="4750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5240602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hank you inter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15"/>
          <p:cNvSpPr>
            <a:spLocks noGrp="1" noChangeArrowheads="1"/>
          </p:cNvSpPr>
          <p:nvPr>
            <p:ph type="ctrTitle" hasCustomPrompt="1"/>
          </p:nvPr>
        </p:nvSpPr>
        <p:spPr bwMode="ltGray">
          <a:xfrm>
            <a:off x="334608" y="3706927"/>
            <a:ext cx="11863742" cy="1485567"/>
          </a:xfrm>
          <a:solidFill>
            <a:srgbClr val="233746">
              <a:alpha val="65000"/>
            </a:srgbClr>
          </a:solidFill>
        </p:spPr>
        <p:txBody>
          <a:bodyPr wrap="square" lIns="270000" tIns="144000" rIns="482400" bIns="108000" anchor="b" anchorCtr="0">
            <a:spAutoFit/>
          </a:bodyPr>
          <a:lstStyle>
            <a:lvl1pPr>
              <a:defRPr sz="4000" baseline="0" smtClean="0">
                <a:solidFill>
                  <a:schemeClr val="bg1"/>
                </a:solidFill>
                <a:latin typeface="Arial" pitchFamily="34" charset="0"/>
              </a:defRPr>
            </a:lvl1pPr>
          </a:lstStyle>
          <a:p>
            <a:r>
              <a:rPr lang="en-US" noProof="0" dirty="0" smtClean="0"/>
              <a:t>Thank you </a:t>
            </a:r>
            <a:br>
              <a:rPr lang="en-US" noProof="0" dirty="0" smtClean="0"/>
            </a:br>
            <a:r>
              <a:rPr lang="en-US" noProof="0" dirty="0" smtClean="0"/>
              <a:t>for your attention!</a:t>
            </a:r>
          </a:p>
        </p:txBody>
      </p:sp>
      <p:pic>
        <p:nvPicPr>
          <p:cNvPr id="7" name="Grafik 6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144000" rIns="482400" bIns="0" anchor="ctr"/>
          <a:lstStyle/>
          <a:p>
            <a:pPr algn="r"/>
            <a:r>
              <a:rPr lang="en-US" sz="1000" b="1" dirty="0" smtClean="0">
                <a:solidFill>
                  <a:srgbClr val="000000"/>
                </a:solidFill>
              </a:rPr>
              <a:t>Answers for life.</a:t>
            </a:r>
            <a:endParaRPr lang="en-US" sz="1000" b="1" dirty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3211200" bIns="0" anchor="ctr"/>
          <a:lstStyle/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</p:spTree>
    <p:extLst>
      <p:ext uri="{BB962C8B-B14F-4D97-AF65-F5344CB8AC3E}">
        <p14:creationId xmlns:p14="http://schemas.microsoft.com/office/powerpoint/2010/main" xmlns="" val="3312845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object (large)" userDrawn="1">
  <p:cSld name="One object (lar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27063" y="1412875"/>
            <a:ext cx="11088688" cy="4752975"/>
          </a:xfrm>
        </p:spPr>
        <p:txBody>
          <a:bodyPr/>
          <a:lstStyle>
            <a:lvl1pPr>
              <a:buFont typeface="Arial" pitchFamily="34" charset="0"/>
              <a:buNone/>
              <a:defRPr/>
            </a:lvl1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custDataLst>
      <p:custData r:id="rId1"/>
    </p:custDataLst>
    <p:extLst>
      <p:ext uri="{BB962C8B-B14F-4D97-AF65-F5344CB8AC3E}">
        <p14:creationId xmlns:p14="http://schemas.microsoft.com/office/powerpoint/2010/main" xmlns="" val="15459598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Picture 3" descr="I:\2_HQ\IM\CC\05_HIM Messaging\00_HIM_Standards\HIM_Key_Visual\HIM_KeyVisual\HIM_keyvisual_19_12_schwarzer_Hintergrund.jp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1"/>
            <a:ext cx="12198350" cy="4148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557043461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73787" name="think-cell Slide" r:id="rId4" imgW="360" imgH="360" progId="">
              <p:embed/>
            </p:oleObj>
          </a:graphicData>
        </a:graphic>
      </p:graphicFrame>
      <p:sp>
        <p:nvSpPr>
          <p:cNvPr id="6" name="Text Box 133"/>
          <p:cNvSpPr txBox="1">
            <a:spLocks noChangeArrowheads="1"/>
          </p:cNvSpPr>
          <p:nvPr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pic>
        <p:nvPicPr>
          <p:cNvPr id="3087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</p:spTree>
    <p:extLst>
      <p:ext uri="{BB962C8B-B14F-4D97-AF65-F5344CB8AC3E}">
        <p14:creationId xmlns:p14="http://schemas.microsoft.com/office/powerpoint/2010/main" xmlns="" val="3024655829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77214980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74811" name="think-cell Slide" r:id="rId3" imgW="360" imgH="360" progId="">
              <p:embed/>
            </p:oleObj>
          </a:graphicData>
        </a:graphic>
      </p:graphicFrame>
      <p:sp>
        <p:nvSpPr>
          <p:cNvPr id="9" name="Rectangle 8"/>
          <p:cNvSpPr/>
          <p:nvPr userDrawn="1"/>
        </p:nvSpPr>
        <p:spPr bwMode="auto">
          <a:xfrm>
            <a:off x="0" y="0"/>
            <a:ext cx="12198350" cy="41481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396000" rIns="0" rtlCol="0" anchor="ctr"/>
          <a:lstStyle/>
          <a:p>
            <a:pPr algn="ctr"/>
            <a:endParaRPr lang="en-US" sz="4800" b="1" dirty="0">
              <a:solidFill>
                <a:srgbClr val="BECDD7"/>
              </a:solidFill>
              <a:latin typeface="Siemens Slab" pitchFamily="2" charset="0"/>
            </a:endParaRPr>
          </a:p>
        </p:txBody>
      </p:sp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5" descr="I:\2_HQ\IM\CC\05_HIM Messaging\00_HIM_Standards\HIM_Key_Visual\HIM_KeyVisual\HIM_keyvisual_19_12_final.jpg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27723" y="246745"/>
            <a:ext cx="3717552" cy="355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4164570161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414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684385607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75835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6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6157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3730078067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414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3933622566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76859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ctangle 116"/>
          <p:cNvSpPr>
            <a:spLocks noGrp="1" noChangeArrowheads="1"/>
          </p:cNvSpPr>
          <p:nvPr>
            <p:ph type="subTitle" idx="1" hasCustomPrompt="1"/>
          </p:nvPr>
        </p:nvSpPr>
        <p:spPr bwMode="gray">
          <a:xfrm>
            <a:off x="338138" y="3716337"/>
            <a:ext cx="11860212" cy="431801"/>
          </a:xfrm>
          <a:solidFill>
            <a:srgbClr val="233746">
              <a:alpha val="65000"/>
            </a:srgbClr>
          </a:solidFill>
        </p:spPr>
        <p:txBody>
          <a:bodyPr lIns="270000" tIns="18000" rIns="482400" bIns="36000" anchor="b"/>
          <a:lstStyle>
            <a:lvl1pPr>
              <a:defRPr sz="20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 smtClean="0"/>
              <a:t>Click to edit master</a:t>
            </a:r>
          </a:p>
        </p:txBody>
      </p:sp>
      <p:sp>
        <p:nvSpPr>
          <p:cNvPr id="12" name="Rectangle 115"/>
          <p:cNvSpPr>
            <a:spLocks noGrp="1" noChangeArrowheads="1"/>
          </p:cNvSpPr>
          <p:nvPr>
            <p:ph type="ctrTitle" hasCustomPrompt="1"/>
          </p:nvPr>
        </p:nvSpPr>
        <p:spPr bwMode="gray">
          <a:xfrm>
            <a:off x="338138" y="4149725"/>
            <a:ext cx="11860212" cy="1471613"/>
          </a:xfrm>
          <a:solidFill>
            <a:srgbClr val="879BAA"/>
          </a:solidFill>
        </p:spPr>
        <p:txBody>
          <a:bodyPr lIns="270000" tIns="144000" rIns="482400" bIns="108000" anchor="t">
            <a:spAutoFit/>
          </a:bodyPr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Title Version 1</a:t>
            </a:r>
            <a:b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Arial Bold 40 pt.</a:t>
            </a:r>
            <a:endParaRPr lang="en-US" noProof="0" dirty="0" smtClean="0"/>
          </a:p>
        </p:txBody>
      </p:sp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4081477406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1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4250575875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77883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7947638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133"/>
          <p:cNvSpPr txBox="1">
            <a:spLocks noChangeArrowheads="1"/>
          </p:cNvSpPr>
          <p:nvPr userDrawn="1"/>
        </p:nvSpPr>
        <p:spPr bwMode="auto">
          <a:xfrm>
            <a:off x="0" y="6165850"/>
            <a:ext cx="12198350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626400" tIns="144000" rIns="32112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</a:t>
            </a:r>
            <a:endParaRPr lang="en-US" sz="1000" b="1" noProof="0" dirty="0" smtClean="0"/>
          </a:p>
        </p:txBody>
      </p:sp>
      <p:pic>
        <p:nvPicPr>
          <p:cNvPr id="9" name="Grafik 3"/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5157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" name="Object 1" hidden="1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xmlns="" val="1087081077"/>
              </p:ext>
            </p:extLst>
          </p:nvPr>
        </p:nvGraphicFramePr>
        <p:xfrm>
          <a:off x="0" y="0"/>
          <a:ext cx="158750" cy="158750"/>
        </p:xfrm>
        <a:graphic>
          <a:graphicData uri="http://schemas.openxmlformats.org/presentationml/2006/ole">
            <p:oleObj spid="_x0000_s78907" name="think-cell Slide" r:id="rId4" imgW="360" imgH="360" progId="">
              <p:embed/>
            </p:oleObj>
          </a:graphicData>
        </a:graphic>
      </p:graphicFrame>
      <p:pic>
        <p:nvPicPr>
          <p:cNvPr id="7" name="Picture 16" descr="SIE_Logo_Layer_Petrol_RGB_A3_76mm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72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Box 133"/>
          <p:cNvSpPr txBox="1">
            <a:spLocks noChangeArrowheads="1"/>
          </p:cNvSpPr>
          <p:nvPr userDrawn="1"/>
        </p:nvSpPr>
        <p:spPr bwMode="auto">
          <a:xfrm>
            <a:off x="8836025" y="6165850"/>
            <a:ext cx="3362325" cy="431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 lIns="0" tIns="144000" rIns="482400" bIns="0" anchor="ctr"/>
          <a:lstStyle>
            <a:lvl1pPr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algn="l">
              <a:spcBef>
                <a:spcPct val="0"/>
              </a:spcBef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spcBef>
                <a:spcPct val="50000"/>
              </a:spcBef>
              <a:defRPr/>
            </a:pPr>
            <a:r>
              <a:rPr lang="en-US" sz="1000" dirty="0" smtClean="0">
                <a:solidFill>
                  <a:srgbClr val="000000"/>
                </a:solidFill>
              </a:rPr>
              <a:t>Answers for life.</a:t>
            </a:r>
          </a:p>
        </p:txBody>
      </p:sp>
    </p:spTree>
    <p:extLst>
      <p:ext uri="{BB962C8B-B14F-4D97-AF65-F5344CB8AC3E}">
        <p14:creationId xmlns:p14="http://schemas.microsoft.com/office/powerpoint/2010/main" xmlns="" val="3435125652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70389" y="1412875"/>
            <a:ext cx="7827962" cy="4752975"/>
          </a:xfrm>
          <a:solidFill>
            <a:schemeClr val="bg2"/>
          </a:solidFill>
        </p:spPr>
        <p:txBody>
          <a:bodyPr lIns="252000" tIns="144000" rIns="482400" bIns="14400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None/>
              <a:tabLst>
                <a:tab pos="5359400" algn="r"/>
              </a:tabLst>
              <a:defRPr/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359400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/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/>
          </a:p>
        </p:txBody>
      </p:sp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" y="1412875"/>
            <a:ext cx="422751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0" y="0"/>
            <a:ext cx="12198699" cy="6864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20197587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3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3648" y="0"/>
            <a:ext cx="1221199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 dirty="0" smtClean="0"/>
              <a:t>Edit master</a:t>
            </a:r>
            <a:endParaRPr lang="en-US" noProof="0" dirty="0"/>
          </a:p>
        </p:txBody>
      </p:sp>
      <p:pic>
        <p:nvPicPr>
          <p:cNvPr id="8" name="Grafik 10" descr="SIE_Logo_Layer_Petrol_RGB_A3_76mm.wmf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9" name="Textfeld 13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11591334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+ Index/Contact" preserve="1" userDrawn="1">
  <p:cSld name="Image + Index/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12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4370389" y="1412875"/>
            <a:ext cx="7827962" cy="4752975"/>
          </a:xfrm>
          <a:solidFill>
            <a:schemeClr val="bg2"/>
          </a:solidFill>
        </p:spPr>
        <p:txBody>
          <a:bodyPr lIns="252000" tIns="144000" rIns="482400" bIns="144000"/>
          <a:lstStyle>
            <a:lvl1pPr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None/>
              <a:tabLst>
                <a:tab pos="5359400" algn="r"/>
              </a:tabLst>
              <a:defRPr/>
            </a:lvl1pPr>
            <a:lvl2pPr marL="177800" indent="-176213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buFont typeface="Arial" pitchFamily="34" charset="0"/>
              <a:buChar char="•"/>
              <a:tabLst>
                <a:tab pos="5359400" algn="r"/>
              </a:tabLst>
              <a:defRPr b="0"/>
            </a:lvl2pPr>
            <a:lvl3pPr marL="177800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/>
            </a:lvl3pPr>
            <a:lvl4pPr marL="357188" indent="-179388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0"/>
            </a:lvl4pPr>
            <a:lvl5pPr marL="357188" indent="-17780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bg1"/>
              </a:buClr>
              <a:tabLst>
                <a:tab pos="5359400" algn="r"/>
              </a:tabLst>
              <a:defRPr b="1" baseline="0"/>
            </a:lvl5pPr>
            <a:lvl6pPr marL="360363" indent="-180975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itchFamily="34" charset="0"/>
              <a:buChar char="•"/>
              <a:tabLst>
                <a:tab pos="5359400" algn="r"/>
              </a:tabLst>
              <a:defRPr b="0"/>
            </a:lvl6pPr>
          </a:lstStyle>
          <a:p>
            <a:pPr lvl="0"/>
            <a:r>
              <a:rPr lang="en-US" noProof="0" dirty="0" smtClean="0"/>
              <a:t>Click the style sheet to edit the </a:t>
            </a:r>
            <a:r>
              <a:rPr lang="en-US" noProof="0" dirty="0" err="1" smtClean="0"/>
              <a:t>toc</a:t>
            </a:r>
            <a:r>
              <a:rPr lang="en-US" noProof="0" dirty="0" smtClean="0"/>
              <a:t>/contact</a:t>
            </a:r>
          </a:p>
          <a:p>
            <a:pPr lvl="1"/>
            <a:r>
              <a:rPr lang="en-US" noProof="0" dirty="0" smtClean="0"/>
              <a:t>chapter</a:t>
            </a:r>
          </a:p>
          <a:p>
            <a:pPr lvl="2"/>
            <a:r>
              <a:rPr lang="en-US" noProof="0" dirty="0" smtClean="0"/>
              <a:t>active chapter</a:t>
            </a:r>
          </a:p>
          <a:p>
            <a:pPr lvl="3"/>
            <a:r>
              <a:rPr lang="en-US" noProof="0" dirty="0" smtClean="0"/>
              <a:t>subchapter</a:t>
            </a:r>
          </a:p>
          <a:p>
            <a:pPr lvl="4"/>
            <a:r>
              <a:rPr lang="en-US" noProof="0" dirty="0" smtClean="0"/>
              <a:t>active subchapter</a:t>
            </a:r>
            <a:endParaRPr lang="en-US" noProof="0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/>
          </a:p>
        </p:txBody>
      </p:sp>
      <p:pic>
        <p:nvPicPr>
          <p:cNvPr id="8" name="Picture 2" descr="J:\05_HIM Messaging\00_HIM_Standards\HIM_PPT_Template\29123_dpi150.jpg"/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/>
        </p:blipFill>
        <p:spPr bwMode="auto">
          <a:xfrm>
            <a:off x="-1" y="1412875"/>
            <a:ext cx="4227513" cy="475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9461303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linical Images - Image/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412876"/>
            <a:ext cx="3600450" cy="4752974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6927303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linical Images - Image/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0" y="1412875"/>
            <a:ext cx="12196763" cy="47529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" name="Titel 1"/>
          <p:cNvSpPr>
            <a:spLocks noGrp="1"/>
          </p:cNvSpPr>
          <p:nvPr>
            <p:ph type="title" hasCustomPrompt="1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en-US" noProof="0" dirty="0" smtClean="0"/>
              <a:t>Click the style sheet to edit the title</a:t>
            </a:r>
            <a:endParaRPr lang="en-US" noProof="0" dirty="0"/>
          </a:p>
        </p:txBody>
      </p:sp>
      <p:sp>
        <p:nvSpPr>
          <p:cNvPr id="8" name="Inhaltsplatzhalter 11"/>
          <p:cNvSpPr>
            <a:spLocks noGrp="1"/>
          </p:cNvSpPr>
          <p:nvPr>
            <p:ph sz="quarter" idx="14" hasCustomPrompt="1"/>
          </p:nvPr>
        </p:nvSpPr>
        <p:spPr>
          <a:xfrm>
            <a:off x="627063" y="1557338"/>
            <a:ext cx="3600450" cy="4464050"/>
          </a:xfrm>
          <a:noFill/>
        </p:spPr>
        <p:txBody>
          <a:bodyPr lIns="144000" tIns="108000" rIns="108000" bIns="0" anchor="t" anchorCtr="0"/>
          <a:lstStyle>
            <a:lvl1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itchFamily="2" charset="2"/>
              <a:buNone/>
              <a:tabLst/>
              <a:defRPr sz="1800">
                <a:solidFill>
                  <a:schemeClr val="bg1"/>
                </a:solidFill>
              </a:defRPr>
            </a:lvl1pPr>
            <a:lvl2pPr>
              <a:lnSpc>
                <a:spcPct val="100000"/>
              </a:lnSpc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7" hasCustomPrompt="1"/>
          </p:nvPr>
        </p:nvSpPr>
        <p:spPr>
          <a:xfrm>
            <a:off x="4370388" y="6161362"/>
            <a:ext cx="5905500" cy="696638"/>
          </a:xfrm>
        </p:spPr>
        <p:txBody>
          <a:bodyPr tIns="0" bIns="0" anchor="t" anchorCtr="0">
            <a:no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  <a:lvl2pPr algn="r">
              <a:defRPr sz="1200">
                <a:solidFill>
                  <a:schemeClr val="bg2"/>
                </a:solidFill>
              </a:defRPr>
            </a:lvl2pPr>
            <a:lvl3pPr algn="r">
              <a:defRPr sz="1200">
                <a:solidFill>
                  <a:schemeClr val="bg2"/>
                </a:solidFill>
              </a:defRPr>
            </a:lvl3pPr>
            <a:lvl4pPr algn="r">
              <a:defRPr sz="1200">
                <a:solidFill>
                  <a:schemeClr val="bg2"/>
                </a:solidFill>
              </a:defRPr>
            </a:lvl4pPr>
            <a:lvl5pPr algn="r">
              <a:defRPr sz="1200">
                <a:solidFill>
                  <a:schemeClr val="bg2"/>
                </a:solidFill>
              </a:defRPr>
            </a:lvl5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Textfeld 8"/>
          <p:cNvSpPr txBox="1"/>
          <p:nvPr userDrawn="1"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FFFFFF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FFFFFF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FFFFFF"/>
              </a:solidFill>
            </a:endParaRPr>
          </a:p>
        </p:txBody>
      </p:sp>
      <p:sp>
        <p:nvSpPr>
          <p:cNvPr id="10" name="Textfeld 9"/>
          <p:cNvSpPr txBox="1"/>
          <p:nvPr userDrawn="1"/>
        </p:nvSpPr>
        <p:spPr>
          <a:xfrm>
            <a:off x="3932230" y="6598800"/>
            <a:ext cx="8266120" cy="259200"/>
          </a:xfrm>
          <a:prstGeom prst="rect">
            <a:avLst/>
          </a:prstGeom>
          <a:noFill/>
        </p:spPr>
        <p:txBody>
          <a:bodyPr wrap="square" lIns="0" tIns="0" rIns="482400" bIns="115200" rtlCol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Author / Department</a:t>
            </a:r>
          </a:p>
        </p:txBody>
      </p:sp>
    </p:spTree>
    <p:extLst>
      <p:ext uri="{BB962C8B-B14F-4D97-AF65-F5344CB8AC3E}">
        <p14:creationId xmlns:p14="http://schemas.microsoft.com/office/powerpoint/2010/main" xmlns="" val="12079235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4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8301580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dtContent Placeholder 2 Id3"/>
          <p:cNvSpPr>
            <a:spLocks noGrp="1"/>
          </p:cNvSpPr>
          <p:nvPr>
            <p:ph sz="half" idx="1"/>
            <p:custDataLst>
              <p:tags r:id="rId1"/>
            </p:custDataLst>
          </p:nvPr>
        </p:nvSpPr>
        <p:spPr>
          <a:xfrm>
            <a:off x="627063" y="1412875"/>
            <a:ext cx="5472112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0" name="cdtContent Placeholder 3 Id4"/>
          <p:cNvSpPr>
            <a:spLocks noGrp="1"/>
          </p:cNvSpPr>
          <p:nvPr>
            <p:ph sz="half" idx="2"/>
            <p:custDataLst>
              <p:tags r:id="rId2"/>
            </p:custDataLst>
          </p:nvPr>
        </p:nvSpPr>
        <p:spPr>
          <a:xfrm>
            <a:off x="6243637" y="1412875"/>
            <a:ext cx="5953125" cy="475297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 typeface="Arial" pitchFamily="34" charset="0"/>
              <a:buNone/>
              <a:tabLst/>
              <a:defRPr lang="de-DE"/>
            </a:lvl1pPr>
            <a:lvl2pPr marL="179388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2pPr>
            <a:lvl3pPr marL="358775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3pPr>
            <a:lvl4pPr marL="538163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 smtClean="0"/>
            </a:lvl4pPr>
            <a:lvl5pPr marL="717550" marR="0" indent="-177800" algn="l" defTabSz="914400" rtl="0" eaLnBrk="1" fontAlgn="base" latinLnBrk="0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SzTx/>
              <a:buFontTx/>
              <a:buChar char="•"/>
              <a:tabLst/>
              <a:defRPr lang="de-DE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6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24579060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,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27063" y="1412875"/>
            <a:ext cx="5467350" cy="47498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8" y="1412875"/>
            <a:ext cx="5472113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40700047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27063" y="1412875"/>
            <a:ext cx="5467350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243639" y="1412875"/>
            <a:ext cx="5472112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27063" y="3863975"/>
            <a:ext cx="5467350" cy="2298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6813" y="3863975"/>
            <a:ext cx="5468937" cy="2298700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  <p:sp>
        <p:nvSpPr>
          <p:cNvPr id="9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</p:spTree>
    <p:extLst>
      <p:ext uri="{BB962C8B-B14F-4D97-AF65-F5344CB8AC3E}">
        <p14:creationId xmlns:p14="http://schemas.microsoft.com/office/powerpoint/2010/main" xmlns="" val="31611302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 userDrawn="1">
  <p:cSld name="Three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dtContent Placeholder 2 Id3"/>
          <p:cNvSpPr>
            <a:spLocks noGrp="1"/>
          </p:cNvSpPr>
          <p:nvPr>
            <p:ph idx="1"/>
          </p:nvPr>
        </p:nvSpPr>
        <p:spPr>
          <a:xfrm>
            <a:off x="627063" y="1412875"/>
            <a:ext cx="360045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3" name="cdtContent Placeholder 12 Id13"/>
          <p:cNvSpPr>
            <a:spLocks noGrp="1"/>
          </p:cNvSpPr>
          <p:nvPr>
            <p:ph sz="quarter" idx="13"/>
          </p:nvPr>
        </p:nvSpPr>
        <p:spPr>
          <a:xfrm>
            <a:off x="4370388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12" name="cdtContent Placeholder 11 Id12"/>
          <p:cNvSpPr>
            <a:spLocks noGrp="1"/>
          </p:cNvSpPr>
          <p:nvPr>
            <p:ph sz="quarter" idx="14"/>
          </p:nvPr>
        </p:nvSpPr>
        <p:spPr>
          <a:xfrm>
            <a:off x="8115750" y="1412875"/>
            <a:ext cx="3600000" cy="4752975"/>
          </a:xfr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7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6" name="Textplatzhalter 4"/>
          <p:cNvSpPr>
            <a:spLocks noGrp="1"/>
          </p:cNvSpPr>
          <p:nvPr>
            <p:ph type="body" sz="quarter" idx="10" hasCustomPrompt="1"/>
          </p:nvPr>
        </p:nvSpPr>
        <p:spPr>
          <a:xfrm>
            <a:off x="4370399" y="6375600"/>
            <a:ext cx="7365600" cy="216000"/>
          </a:xfrm>
        </p:spPr>
        <p:txBody>
          <a:bodyPr/>
          <a:lstStyle>
            <a:lvl1pPr algn="r">
              <a:lnSpc>
                <a:spcPct val="100000"/>
              </a:lnSpc>
              <a:defRPr sz="10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 smtClean="0"/>
              <a:t>Edit </a:t>
            </a:r>
            <a:r>
              <a:rPr lang="de-DE" dirty="0" err="1" smtClean="0"/>
              <a:t>master</a:t>
            </a:r>
            <a:endParaRPr lang="de-DE" dirty="0" smtClean="0"/>
          </a:p>
        </p:txBody>
      </p:sp>
    </p:spTree>
    <p:extLst>
      <p:ext uri="{BB962C8B-B14F-4D97-AF65-F5344CB8AC3E}">
        <p14:creationId xmlns:p14="http://schemas.microsoft.com/office/powerpoint/2010/main" xmlns="" val="14174221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1.wmf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33.xml"/><Relationship Id="rId18" Type="http://schemas.openxmlformats.org/officeDocument/2006/relationships/slideLayout" Target="../slideLayouts/slideLayout38.xml"/><Relationship Id="rId3" Type="http://schemas.openxmlformats.org/officeDocument/2006/relationships/slideLayout" Target="../slideLayouts/slideLayout23.xml"/><Relationship Id="rId21" Type="http://schemas.openxmlformats.org/officeDocument/2006/relationships/slideLayout" Target="../slideLayouts/slideLayout41.xml"/><Relationship Id="rId7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32.xml"/><Relationship Id="rId17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2.xml"/><Relationship Id="rId16" Type="http://schemas.openxmlformats.org/officeDocument/2006/relationships/slideLayout" Target="../slideLayouts/slideLayout36.xml"/><Relationship Id="rId20" Type="http://schemas.openxmlformats.org/officeDocument/2006/relationships/slideLayout" Target="../slideLayouts/slideLayout40.xml"/><Relationship Id="rId1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5.xml"/><Relationship Id="rId23" Type="http://schemas.openxmlformats.org/officeDocument/2006/relationships/image" Target="../media/image1.wmf"/><Relationship Id="rId10" Type="http://schemas.openxmlformats.org/officeDocument/2006/relationships/slideLayout" Target="../slideLayouts/slideLayout30.xml"/><Relationship Id="rId19" Type="http://schemas.openxmlformats.org/officeDocument/2006/relationships/slideLayout" Target="../slideLayouts/slideLayout39.xml"/><Relationship Id="rId4" Type="http://schemas.openxmlformats.org/officeDocument/2006/relationships/slideLayout" Target="../slideLayouts/slideLayout24.xml"/><Relationship Id="rId9" Type="http://schemas.openxmlformats.org/officeDocument/2006/relationships/slideLayout" Target="../slideLayouts/slideLayout29.xml"/><Relationship Id="rId14" Type="http://schemas.openxmlformats.org/officeDocument/2006/relationships/slideLayout" Target="../slideLayouts/slideLayout34.xml"/><Relationship Id="rId22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13" Type="http://schemas.openxmlformats.org/officeDocument/2006/relationships/slideLayout" Target="../slideLayouts/slideLayout54.xml"/><Relationship Id="rId1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8.xml"/><Relationship Id="rId12" Type="http://schemas.openxmlformats.org/officeDocument/2006/relationships/slideLayout" Target="../slideLayouts/slideLayout53.xml"/><Relationship Id="rId1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57.xml"/><Relationship Id="rId20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slideLayout" Target="../slideLayouts/slideLayout52.xml"/><Relationship Id="rId5" Type="http://schemas.openxmlformats.org/officeDocument/2006/relationships/slideLayout" Target="../slideLayouts/slideLayout46.xml"/><Relationship Id="rId15" Type="http://schemas.openxmlformats.org/officeDocument/2006/relationships/slideLayout" Target="../slideLayouts/slideLayout56.xml"/><Relationship Id="rId23" Type="http://schemas.openxmlformats.org/officeDocument/2006/relationships/image" Target="../media/image1.wmf"/><Relationship Id="rId10" Type="http://schemas.openxmlformats.org/officeDocument/2006/relationships/slideLayout" Target="../slideLayouts/slideLayout51.xml"/><Relationship Id="rId19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4" Type="http://schemas.openxmlformats.org/officeDocument/2006/relationships/slideLayout" Target="../slideLayouts/slideLayout55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5.xml"/><Relationship Id="rId18" Type="http://schemas.openxmlformats.org/officeDocument/2006/relationships/slideLayout" Target="../slideLayouts/slideLayout80.xml"/><Relationship Id="rId3" Type="http://schemas.openxmlformats.org/officeDocument/2006/relationships/slideLayout" Target="../slideLayouts/slideLayout65.xml"/><Relationship Id="rId21" Type="http://schemas.openxmlformats.org/officeDocument/2006/relationships/slideLayout" Target="../slideLayouts/slideLayout83.xml"/><Relationship Id="rId7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4.xml"/><Relationship Id="rId17" Type="http://schemas.openxmlformats.org/officeDocument/2006/relationships/slideLayout" Target="../slideLayouts/slideLayout79.xml"/><Relationship Id="rId2" Type="http://schemas.openxmlformats.org/officeDocument/2006/relationships/slideLayout" Target="../slideLayouts/slideLayout64.xml"/><Relationship Id="rId16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82.xml"/><Relationship Id="rId1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73.xml"/><Relationship Id="rId5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77.xml"/><Relationship Id="rId23" Type="http://schemas.openxmlformats.org/officeDocument/2006/relationships/image" Target="../media/image1.wmf"/><Relationship Id="rId10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81.xml"/><Relationship Id="rId4" Type="http://schemas.openxmlformats.org/officeDocument/2006/relationships/slideLayout" Target="../slideLayouts/slideLayout66.xml"/><Relationship Id="rId9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6.xml"/><Relationship Id="rId22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6.xml"/><Relationship Id="rId18" Type="http://schemas.openxmlformats.org/officeDocument/2006/relationships/slideLayout" Target="../slideLayouts/slideLayout101.xml"/><Relationship Id="rId3" Type="http://schemas.openxmlformats.org/officeDocument/2006/relationships/slideLayout" Target="../slideLayouts/slideLayout86.xml"/><Relationship Id="rId21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90.xml"/><Relationship Id="rId12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100.xml"/><Relationship Id="rId2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103.xml"/><Relationship Id="rId1" Type="http://schemas.openxmlformats.org/officeDocument/2006/relationships/slideLayout" Target="../slideLayouts/slideLayout84.xml"/><Relationship Id="rId6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4.xml"/><Relationship Id="rId5" Type="http://schemas.openxmlformats.org/officeDocument/2006/relationships/slideLayout" Target="../slideLayouts/slideLayout88.xml"/><Relationship Id="rId15" Type="http://schemas.openxmlformats.org/officeDocument/2006/relationships/slideLayout" Target="../slideLayouts/slideLayout98.xml"/><Relationship Id="rId23" Type="http://schemas.openxmlformats.org/officeDocument/2006/relationships/image" Target="../media/image1.wmf"/><Relationship Id="rId10" Type="http://schemas.openxmlformats.org/officeDocument/2006/relationships/slideLayout" Target="../slideLayouts/slideLayout93.xml"/><Relationship Id="rId19" Type="http://schemas.openxmlformats.org/officeDocument/2006/relationships/slideLayout" Target="../slideLayouts/slideLayout102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14" Type="http://schemas.openxmlformats.org/officeDocument/2006/relationships/slideLayout" Target="../slideLayouts/slideLayout97.xml"/><Relationship Id="rId22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7.xml"/><Relationship Id="rId1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07.xml"/><Relationship Id="rId21" Type="http://schemas.openxmlformats.org/officeDocument/2006/relationships/slideLayout" Target="../slideLayouts/slideLayout125.xml"/><Relationship Id="rId7" Type="http://schemas.openxmlformats.org/officeDocument/2006/relationships/slideLayout" Target="../slideLayouts/slideLayout111.xml"/><Relationship Id="rId12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21.xml"/><Relationship Id="rId2" Type="http://schemas.openxmlformats.org/officeDocument/2006/relationships/slideLayout" Target="../slideLayouts/slideLayout106.xml"/><Relationship Id="rId16" Type="http://schemas.openxmlformats.org/officeDocument/2006/relationships/slideLayout" Target="../slideLayouts/slideLayout120.xml"/><Relationship Id="rId20" Type="http://schemas.openxmlformats.org/officeDocument/2006/relationships/slideLayout" Target="../slideLayouts/slideLayout124.xml"/><Relationship Id="rId1" Type="http://schemas.openxmlformats.org/officeDocument/2006/relationships/slideLayout" Target="../slideLayouts/slideLayout105.xml"/><Relationship Id="rId6" Type="http://schemas.openxmlformats.org/officeDocument/2006/relationships/slideLayout" Target="../slideLayouts/slideLayout110.xml"/><Relationship Id="rId11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9.xml"/><Relationship Id="rId15" Type="http://schemas.openxmlformats.org/officeDocument/2006/relationships/slideLayout" Target="../slideLayouts/slideLayout119.xml"/><Relationship Id="rId23" Type="http://schemas.openxmlformats.org/officeDocument/2006/relationships/image" Target="../media/image1.wmf"/><Relationship Id="rId10" Type="http://schemas.openxmlformats.org/officeDocument/2006/relationships/slideLayout" Target="../slideLayouts/slideLayout114.xml"/><Relationship Id="rId19" Type="http://schemas.openxmlformats.org/officeDocument/2006/relationships/slideLayout" Target="../slideLayouts/slideLayout123.xml"/><Relationship Id="rId4" Type="http://schemas.openxmlformats.org/officeDocument/2006/relationships/slideLayout" Target="../slideLayouts/slideLayout108.xml"/><Relationship Id="rId9" Type="http://schemas.openxmlformats.org/officeDocument/2006/relationships/slideLayout" Target="../slideLayouts/slideLayout113.xml"/><Relationship Id="rId14" Type="http://schemas.openxmlformats.org/officeDocument/2006/relationships/slideLayout" Target="../slideLayouts/slideLayout118.xml"/><Relationship Id="rId22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43.xml"/><Relationship Id="rId26" Type="http://schemas.openxmlformats.org/officeDocument/2006/relationships/vmlDrawing" Target="../drawings/vmlDrawing37.vml"/><Relationship Id="rId3" Type="http://schemas.openxmlformats.org/officeDocument/2006/relationships/slideLayout" Target="../slideLayouts/slideLayout128.xml"/><Relationship Id="rId21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17" Type="http://schemas.openxmlformats.org/officeDocument/2006/relationships/slideLayout" Target="../slideLayouts/slideLayout142.xml"/><Relationship Id="rId25" Type="http://schemas.openxmlformats.org/officeDocument/2006/relationships/theme" Target="../theme/theme7.xml"/><Relationship Id="rId2" Type="http://schemas.openxmlformats.org/officeDocument/2006/relationships/slideLayout" Target="../slideLayouts/slideLayout127.xml"/><Relationship Id="rId16" Type="http://schemas.openxmlformats.org/officeDocument/2006/relationships/slideLayout" Target="../slideLayouts/slideLayout141.xml"/><Relationship Id="rId20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24" Type="http://schemas.openxmlformats.org/officeDocument/2006/relationships/slideLayout" Target="../slideLayouts/slideLayout149.xml"/><Relationship Id="rId5" Type="http://schemas.openxmlformats.org/officeDocument/2006/relationships/slideLayout" Target="../slideLayouts/slideLayout130.xml"/><Relationship Id="rId15" Type="http://schemas.openxmlformats.org/officeDocument/2006/relationships/slideLayout" Target="../slideLayouts/slideLayout140.xml"/><Relationship Id="rId23" Type="http://schemas.openxmlformats.org/officeDocument/2006/relationships/slideLayout" Target="../slideLayouts/slideLayout148.xml"/><Relationship Id="rId28" Type="http://schemas.openxmlformats.org/officeDocument/2006/relationships/image" Target="../media/image1.wmf"/><Relationship Id="rId10" Type="http://schemas.openxmlformats.org/officeDocument/2006/relationships/slideLayout" Target="../slideLayouts/slideLayout135.xml"/><Relationship Id="rId19" Type="http://schemas.openxmlformats.org/officeDocument/2006/relationships/slideLayout" Target="../slideLayouts/slideLayout144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7.xml"/><Relationship Id="rId27" Type="http://schemas.openxmlformats.org/officeDocument/2006/relationships/oleObject" Target="../embeddings/oleObject37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0" y="6598800"/>
            <a:ext cx="3787767" cy="25920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noProof="0" dirty="0" smtClean="0">
              <a:solidFill>
                <a:schemeClr val="tx1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-93599" y="6154516"/>
            <a:ext cx="4227513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0" bIns="0" anchor="ctr"/>
          <a:lstStyle/>
          <a:p>
            <a:r>
              <a:rPr lang="en-US" sz="1000" b="1" noProof="0" dirty="0" smtClean="0"/>
              <a:t>Unrestricted © Siemens AG 2015</a:t>
            </a:r>
            <a:r>
              <a:rPr lang="en-US" sz="1000" b="1" baseline="0" noProof="0" dirty="0" smtClean="0"/>
              <a:t>    </a:t>
            </a:r>
            <a:endParaRPr lang="en-US" sz="1000" b="1" noProof="0" dirty="0" smtClean="0"/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1"/>
            <a:ext cx="12198350" cy="1268413"/>
          </a:xfrm>
          <a:prstGeom prst="rect">
            <a:avLst/>
          </a:prstGeom>
          <a:solidFill>
            <a:srgbClr val="ADBECB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396000" rIns="2214000" anchor="ctr"/>
          <a:lstStyle/>
          <a:p>
            <a:endParaRPr lang="en-US" noProof="0"/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4" y="1412874"/>
            <a:ext cx="82089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noProof="0" dirty="0" smtClean="0">
                <a:solidFill>
                  <a:schemeClr val="tx1"/>
                </a:solidFill>
              </a:rPr>
              <a:t>Page </a:t>
            </a:r>
            <a:fld id="{91E7552C-A157-4A4F-8E99-698C0325FC94}" type="slidenum">
              <a:rPr lang="en-US" sz="1000" noProof="0" smtClean="0">
                <a:solidFill>
                  <a:schemeClr val="tx1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noProof="0" dirty="0" smtClean="0">
              <a:solidFill>
                <a:schemeClr val="tx1"/>
              </a:solidFill>
            </a:endParaRP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22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3650869" y="6453378"/>
            <a:ext cx="2160270" cy="27502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dirty="0" smtClean="0">
              <a:solidFill>
                <a:schemeClr val="tx1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916" r:id="rId2"/>
    <p:sldLayoutId id="2147483973" r:id="rId3"/>
    <p:sldLayoutId id="2147483974" r:id="rId4"/>
    <p:sldLayoutId id="2147483977" r:id="rId5"/>
    <p:sldLayoutId id="2147483975" r:id="rId6"/>
    <p:sldLayoutId id="2147483976" r:id="rId7"/>
    <p:sldLayoutId id="2147483918" r:id="rId8"/>
    <p:sldLayoutId id="2147483678" r:id="rId9"/>
    <p:sldLayoutId id="2147483922" r:id="rId10"/>
    <p:sldLayoutId id="2147483980" r:id="rId11"/>
    <p:sldLayoutId id="2147483761" r:id="rId12"/>
    <p:sldLayoutId id="2147483770" r:id="rId13"/>
    <p:sldLayoutId id="2147483772" r:id="rId14"/>
    <p:sldLayoutId id="2147483923" r:id="rId15"/>
    <p:sldLayoutId id="2147483924" r:id="rId16"/>
    <p:sldLayoutId id="2147483704" r:id="rId17"/>
    <p:sldLayoutId id="2147483978" r:id="rId18"/>
    <p:sldLayoutId id="2147483979" r:id="rId19"/>
    <p:sldLayoutId id="2147484272" r:id="rId20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0" y="6598800"/>
            <a:ext cx="3787767" cy="25920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-1" y="6165850"/>
            <a:ext cx="4227513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0" bIns="0" anchor="ctr"/>
          <a:lstStyle/>
          <a:p>
            <a:pPr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Unrestricted © Siemens AG 2015	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1"/>
            <a:ext cx="12198350" cy="1268413"/>
          </a:xfrm>
          <a:prstGeom prst="rect">
            <a:avLst/>
          </a:prstGeom>
          <a:solidFill>
            <a:srgbClr val="ADBECB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396000" rIns="2214000" anchor="ctr"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4" y="1412874"/>
            <a:ext cx="82089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594792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6" r:id="rId1"/>
    <p:sldLayoutId id="2147484007" r:id="rId2"/>
    <p:sldLayoutId id="2147484008" r:id="rId3"/>
    <p:sldLayoutId id="2147484009" r:id="rId4"/>
    <p:sldLayoutId id="2147484010" r:id="rId5"/>
    <p:sldLayoutId id="2147484011" r:id="rId6"/>
    <p:sldLayoutId id="2147484012" r:id="rId7"/>
    <p:sldLayoutId id="2147484013" r:id="rId8"/>
    <p:sldLayoutId id="2147484014" r:id="rId9"/>
    <p:sldLayoutId id="2147484015" r:id="rId10"/>
    <p:sldLayoutId id="2147484016" r:id="rId11"/>
    <p:sldLayoutId id="2147484017" r:id="rId12"/>
    <p:sldLayoutId id="2147484018" r:id="rId13"/>
    <p:sldLayoutId id="2147484019" r:id="rId14"/>
    <p:sldLayoutId id="2147484020" r:id="rId15"/>
    <p:sldLayoutId id="2147484021" r:id="rId16"/>
    <p:sldLayoutId id="2147484022" r:id="rId17"/>
    <p:sldLayoutId id="2147484023" r:id="rId18"/>
    <p:sldLayoutId id="2147484024" r:id="rId19"/>
    <p:sldLayoutId id="2147484025" r:id="rId20"/>
    <p:sldLayoutId id="2147484026" r:id="rId2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0" y="6598800"/>
            <a:ext cx="3787767" cy="25920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-1" y="6165850"/>
            <a:ext cx="4227513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0" bIns="0" anchor="ctr"/>
          <a:lstStyle/>
          <a:p>
            <a:r>
              <a:rPr lang="en-US" sz="1000" b="1" noProof="0" dirty="0" smtClean="0"/>
              <a:t>Unrestricted © Siemens AG 2015	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1"/>
            <a:ext cx="12198350" cy="1268413"/>
          </a:xfrm>
          <a:prstGeom prst="rect">
            <a:avLst/>
          </a:prstGeom>
          <a:solidFill>
            <a:srgbClr val="ADBECB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396000" rIns="2214000" anchor="ctr"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4" y="1412874"/>
            <a:ext cx="82089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20548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  <p:sldLayoutId id="2147484061" r:id="rId12"/>
    <p:sldLayoutId id="2147484062" r:id="rId13"/>
    <p:sldLayoutId id="2147484063" r:id="rId14"/>
    <p:sldLayoutId id="2147484064" r:id="rId15"/>
    <p:sldLayoutId id="2147484065" r:id="rId16"/>
    <p:sldLayoutId id="2147484066" r:id="rId17"/>
    <p:sldLayoutId id="2147484067" r:id="rId18"/>
    <p:sldLayoutId id="2147484068" r:id="rId19"/>
    <p:sldLayoutId id="2147484069" r:id="rId20"/>
    <p:sldLayoutId id="2147484070" r:id="rId2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0" y="6598800"/>
            <a:ext cx="3787767" cy="25920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-1" y="6165850"/>
            <a:ext cx="4227513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0" bIns="0" anchor="ctr"/>
          <a:lstStyle/>
          <a:p>
            <a:r>
              <a:rPr lang="en-US" sz="1000" b="1" noProof="0" dirty="0" smtClean="0"/>
              <a:t>Unrestricted © Siemens AG 2015	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1"/>
            <a:ext cx="12198350" cy="1268413"/>
          </a:xfrm>
          <a:prstGeom prst="rect">
            <a:avLst/>
          </a:prstGeom>
          <a:solidFill>
            <a:srgbClr val="ADBECB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396000" rIns="2214000" anchor="ctr"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4" y="1412874"/>
            <a:ext cx="82089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4761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8" r:id="rId1"/>
    <p:sldLayoutId id="2147484139" r:id="rId2"/>
    <p:sldLayoutId id="2147484140" r:id="rId3"/>
    <p:sldLayoutId id="2147484141" r:id="rId4"/>
    <p:sldLayoutId id="2147484142" r:id="rId5"/>
    <p:sldLayoutId id="2147484143" r:id="rId6"/>
    <p:sldLayoutId id="2147484144" r:id="rId7"/>
    <p:sldLayoutId id="2147484145" r:id="rId8"/>
    <p:sldLayoutId id="2147484146" r:id="rId9"/>
    <p:sldLayoutId id="2147484147" r:id="rId10"/>
    <p:sldLayoutId id="2147484148" r:id="rId11"/>
    <p:sldLayoutId id="2147484149" r:id="rId12"/>
    <p:sldLayoutId id="2147484150" r:id="rId13"/>
    <p:sldLayoutId id="2147484151" r:id="rId14"/>
    <p:sldLayoutId id="2147484152" r:id="rId15"/>
    <p:sldLayoutId id="2147484153" r:id="rId16"/>
    <p:sldLayoutId id="2147484154" r:id="rId17"/>
    <p:sldLayoutId id="2147484155" r:id="rId18"/>
    <p:sldLayoutId id="2147484156" r:id="rId19"/>
    <p:sldLayoutId id="2147484157" r:id="rId20"/>
    <p:sldLayoutId id="2147484158" r:id="rId2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0" y="6598800"/>
            <a:ext cx="3787767" cy="25920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-1" y="6165850"/>
            <a:ext cx="4227513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0" bIns="0" anchor="ctr"/>
          <a:lstStyle/>
          <a:p>
            <a:r>
              <a:rPr lang="en-US" sz="1000" b="1" noProof="0" dirty="0" smtClean="0"/>
              <a:t>Unrestricted © Siemens AG 2015	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1"/>
            <a:ext cx="12198350" cy="1268413"/>
          </a:xfrm>
          <a:prstGeom prst="rect">
            <a:avLst/>
          </a:prstGeom>
          <a:solidFill>
            <a:srgbClr val="ADBECB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396000" rIns="2214000" anchor="ctr"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4" y="1412874"/>
            <a:ext cx="82089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865699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2" r:id="rId1"/>
    <p:sldLayoutId id="2147484183" r:id="rId2"/>
    <p:sldLayoutId id="2147484184" r:id="rId3"/>
    <p:sldLayoutId id="2147484185" r:id="rId4"/>
    <p:sldLayoutId id="2147484186" r:id="rId5"/>
    <p:sldLayoutId id="2147484187" r:id="rId6"/>
    <p:sldLayoutId id="2147484188" r:id="rId7"/>
    <p:sldLayoutId id="2147484189" r:id="rId8"/>
    <p:sldLayoutId id="2147484190" r:id="rId9"/>
    <p:sldLayoutId id="2147484191" r:id="rId10"/>
    <p:sldLayoutId id="2147484192" r:id="rId11"/>
    <p:sldLayoutId id="2147484193" r:id="rId12"/>
    <p:sldLayoutId id="2147484194" r:id="rId13"/>
    <p:sldLayoutId id="2147484195" r:id="rId14"/>
    <p:sldLayoutId id="2147484196" r:id="rId15"/>
    <p:sldLayoutId id="2147484197" r:id="rId16"/>
    <p:sldLayoutId id="2147484198" r:id="rId17"/>
    <p:sldLayoutId id="2147484199" r:id="rId18"/>
    <p:sldLayoutId id="2147484200" r:id="rId19"/>
    <p:sldLayoutId id="2147484201" r:id="rId20"/>
    <p:sldLayoutId id="2147484202" r:id="rId2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feld 12"/>
          <p:cNvSpPr txBox="1"/>
          <p:nvPr/>
        </p:nvSpPr>
        <p:spPr>
          <a:xfrm>
            <a:off x="0" y="6598800"/>
            <a:ext cx="3787767" cy="25920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-1" y="6165850"/>
            <a:ext cx="4227513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0" bIns="0" anchor="ctr"/>
          <a:lstStyle/>
          <a:p>
            <a:pPr>
              <a:defRPr/>
            </a:pPr>
            <a:r>
              <a:rPr lang="en-US" sz="1000" b="1" dirty="0" smtClean="0">
                <a:solidFill>
                  <a:srgbClr val="879BAA"/>
                </a:solidFill>
              </a:rPr>
              <a:t>Unrestricted © Siemens AG 2015	</a:t>
            </a:r>
            <a:endParaRPr lang="en-US" sz="1000" b="0" dirty="0" smtClean="0">
              <a:solidFill>
                <a:srgbClr val="879BAA"/>
              </a:solidFill>
            </a:endParaRP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1"/>
            <a:ext cx="12198350" cy="1268413"/>
          </a:xfrm>
          <a:prstGeom prst="rect">
            <a:avLst/>
          </a:prstGeom>
          <a:solidFill>
            <a:srgbClr val="ADBECB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396000" rIns="2214000" anchor="ctr"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4" y="1412874"/>
            <a:ext cx="82089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23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785690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26" r:id="rId1"/>
    <p:sldLayoutId id="2147484227" r:id="rId2"/>
    <p:sldLayoutId id="2147484228" r:id="rId3"/>
    <p:sldLayoutId id="2147484229" r:id="rId4"/>
    <p:sldLayoutId id="2147484230" r:id="rId5"/>
    <p:sldLayoutId id="2147484231" r:id="rId6"/>
    <p:sldLayoutId id="2147484232" r:id="rId7"/>
    <p:sldLayoutId id="2147484233" r:id="rId8"/>
    <p:sldLayoutId id="2147484234" r:id="rId9"/>
    <p:sldLayoutId id="2147484235" r:id="rId10"/>
    <p:sldLayoutId id="2147484236" r:id="rId11"/>
    <p:sldLayoutId id="2147484237" r:id="rId12"/>
    <p:sldLayoutId id="2147484238" r:id="rId13"/>
    <p:sldLayoutId id="2147484239" r:id="rId14"/>
    <p:sldLayoutId id="2147484240" r:id="rId15"/>
    <p:sldLayoutId id="2147484241" r:id="rId16"/>
    <p:sldLayoutId id="2147484242" r:id="rId17"/>
    <p:sldLayoutId id="2147484243" r:id="rId18"/>
    <p:sldLayoutId id="2147484244" r:id="rId19"/>
    <p:sldLayoutId id="2147484245" r:id="rId20"/>
    <p:sldLayoutId id="2147484246" r:id="rId2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949914566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70338" name="think-cell Slide" r:id="rId27" imgW="360" imgH="360" progId="">
              <p:embed/>
            </p:oleObj>
          </a:graphicData>
        </a:graphic>
      </p:graphicFrame>
      <p:sp>
        <p:nvSpPr>
          <p:cNvPr id="13" name="Textfeld 12"/>
          <p:cNvSpPr txBox="1"/>
          <p:nvPr/>
        </p:nvSpPr>
        <p:spPr>
          <a:xfrm>
            <a:off x="0" y="6598800"/>
            <a:ext cx="3787767" cy="259200"/>
          </a:xfrm>
          <a:prstGeom prst="rect">
            <a:avLst/>
          </a:prstGeom>
          <a:noFill/>
        </p:spPr>
        <p:txBody>
          <a:bodyPr wrap="square" lIns="1908000" tIns="0" rIns="0" bIns="115200" rtlCol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dirty="0" smtClean="0">
              <a:solidFill>
                <a:srgbClr val="000000"/>
              </a:solidFill>
            </a:endParaRPr>
          </a:p>
        </p:txBody>
      </p:sp>
      <p:sp>
        <p:nvSpPr>
          <p:cNvPr id="9" name="Text Box 133"/>
          <p:cNvSpPr txBox="1">
            <a:spLocks noChangeArrowheads="1"/>
          </p:cNvSpPr>
          <p:nvPr/>
        </p:nvSpPr>
        <p:spPr bwMode="auto">
          <a:xfrm>
            <a:off x="0" y="6165850"/>
            <a:ext cx="4227513" cy="431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26400" tIns="144000" rIns="0" bIns="0" anchor="ctr"/>
          <a:lstStyle/>
          <a:p>
            <a:r>
              <a:rPr lang="en-US" sz="1000" b="1" dirty="0" smtClean="0">
                <a:solidFill>
                  <a:srgbClr val="879BAA"/>
                </a:solidFill>
              </a:rPr>
              <a:t>Unrestricted © Siemens AG 2015 </a:t>
            </a:r>
          </a:p>
        </p:txBody>
      </p:sp>
      <p:sp>
        <p:nvSpPr>
          <p:cNvPr id="7" name="Rectangle 12"/>
          <p:cNvSpPr>
            <a:spLocks noChangeArrowheads="1"/>
          </p:cNvSpPr>
          <p:nvPr/>
        </p:nvSpPr>
        <p:spPr bwMode="gray">
          <a:xfrm>
            <a:off x="0" y="1"/>
            <a:ext cx="12198350" cy="1268413"/>
          </a:xfrm>
          <a:prstGeom prst="rect">
            <a:avLst/>
          </a:prstGeom>
          <a:solidFill>
            <a:srgbClr val="ADBECB"/>
          </a:solidFill>
          <a:ln w="9525">
            <a:noFill/>
            <a:miter lim="800000"/>
            <a:headEnd/>
            <a:tailEnd/>
          </a:ln>
          <a:effectLst/>
        </p:spPr>
        <p:txBody>
          <a:bodyPr wrap="none" tIns="396000" rIns="2214000" anchor="ctr"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078" name="Rectangle 115"/>
          <p:cNvSpPr>
            <a:spLocks noGrp="1" noChangeArrowheads="1"/>
          </p:cNvSpPr>
          <p:nvPr>
            <p:ph type="title"/>
          </p:nvPr>
        </p:nvSpPr>
        <p:spPr bwMode="auto">
          <a:xfrm>
            <a:off x="0" y="1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title</a:t>
            </a:r>
          </a:p>
        </p:txBody>
      </p:sp>
      <p:sp>
        <p:nvSpPr>
          <p:cNvPr id="3079" name="Rectangle 11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27064" y="1412874"/>
            <a:ext cx="820896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the style sheet to edit the copy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12" name="Textfeld 11"/>
          <p:cNvSpPr txBox="1"/>
          <p:nvPr/>
        </p:nvSpPr>
        <p:spPr>
          <a:xfrm>
            <a:off x="1" y="6598800"/>
            <a:ext cx="1765284" cy="259200"/>
          </a:xfrm>
          <a:prstGeom prst="rect">
            <a:avLst/>
          </a:prstGeom>
          <a:noFill/>
        </p:spPr>
        <p:txBody>
          <a:bodyPr wrap="square" lIns="626400" tIns="0" rIns="0" bIns="11520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sz="1000" dirty="0" smtClean="0">
                <a:solidFill>
                  <a:srgbClr val="000000"/>
                </a:solidFill>
              </a:rPr>
              <a:t>Page </a:t>
            </a:r>
            <a:fld id="{91E7552C-A157-4A4F-8E99-698C0325FC94}" type="slidenum">
              <a:rPr lang="en-US" sz="1000" smtClean="0">
                <a:solidFill>
                  <a:srgbClr val="000000"/>
                </a:solidFill>
              </a:rPr>
              <a:pPr>
                <a:lnSpc>
                  <a:spcPct val="110000"/>
                </a:lnSpc>
                <a:spcBef>
                  <a:spcPts val="0"/>
                </a:spcBef>
              </a:pPr>
              <a:t>‹N°›</a:t>
            </a:fld>
            <a:endParaRPr lang="en-US" sz="1000" dirty="0" smtClean="0">
              <a:solidFill>
                <a:srgbClr val="000000"/>
              </a:solidFill>
            </a:endParaRPr>
          </a:p>
        </p:txBody>
      </p:sp>
      <p:pic>
        <p:nvPicPr>
          <p:cNvPr id="11" name="Grafik 10" descr="SIE_Logo_Layer_Petrol_RGB_A3_76mm.wmf"/>
          <p:cNvPicPr>
            <a:picLocks noChangeAspect="1"/>
          </p:cNvPicPr>
          <p:nvPr/>
        </p:nvPicPr>
        <p:blipFill>
          <a:blip r:embed="rId28" cstate="email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75750" y="0"/>
            <a:ext cx="1440000" cy="80652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  <p:sldLayoutId id="2147484259" r:id="rId12"/>
    <p:sldLayoutId id="2147484260" r:id="rId13"/>
    <p:sldLayoutId id="2147484261" r:id="rId14"/>
    <p:sldLayoutId id="2147484262" r:id="rId15"/>
    <p:sldLayoutId id="2147484263" r:id="rId16"/>
    <p:sldLayoutId id="2147484264" r:id="rId17"/>
    <p:sldLayoutId id="2147484265" r:id="rId18"/>
    <p:sldLayoutId id="2147484266" r:id="rId19"/>
    <p:sldLayoutId id="2147484267" r:id="rId20"/>
    <p:sldLayoutId id="2147484268" r:id="rId21"/>
    <p:sldLayoutId id="2147484269" r:id="rId22"/>
    <p:sldLayoutId id="2147484270" r:id="rId23"/>
    <p:sldLayoutId id="2147484271" r:id="rId24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2000" b="1">
          <a:solidFill>
            <a:schemeClr val="tx2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2pPr>
      <a:lvl3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3pPr>
      <a:lvl4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4pPr>
      <a:lvl5pPr algn="l" rtl="0" fontAlgn="base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ＭＳ Ｐゴシック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000" b="1">
          <a:solidFill>
            <a:schemeClr val="tx1"/>
          </a:solidFill>
          <a:latin typeface="Arial" charset="0"/>
          <a:ea typeface="ヒラギノ角ゴ Pro W3" charset="0"/>
        </a:defRPr>
      </a:lvl9pPr>
    </p:titleStyle>
    <p:bodyStyle>
      <a:lvl1pPr algn="l" rtl="0" fontAlgn="base">
        <a:lnSpc>
          <a:spcPct val="110000"/>
        </a:lnSpc>
        <a:spcBef>
          <a:spcPct val="0"/>
        </a:spcBef>
        <a:spcAft>
          <a:spcPct val="0"/>
        </a:spcAft>
        <a:buFont typeface="Wingdings" pitchFamily="2" charset="2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1pPr>
      <a:lvl2pPr marL="179388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2pPr>
      <a:lvl3pPr marL="358775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3pPr>
      <a:lvl4pPr marL="538163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4pPr>
      <a:lvl5pPr marL="717550" indent="-177800" algn="l" rtl="0" fontAlgn="base">
        <a:lnSpc>
          <a:spcPct val="110000"/>
        </a:lnSpc>
        <a:spcBef>
          <a:spcPct val="0"/>
        </a:spcBef>
        <a:spcAft>
          <a:spcPct val="0"/>
        </a:spcAft>
        <a:buClr>
          <a:schemeClr val="bg2"/>
        </a:buClr>
        <a:buChar char="•"/>
        <a:tabLst/>
        <a:defRPr>
          <a:solidFill>
            <a:schemeClr val="tx1"/>
          </a:solidFill>
          <a:latin typeface="Arial" pitchFamily="34" charset="0"/>
          <a:ea typeface="+mn-ea"/>
          <a:cs typeface="Arial" pitchFamily="34" charset="0"/>
        </a:defRPr>
      </a:lvl5pPr>
      <a:lvl6pPr marL="12207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6pPr>
      <a:lvl7pPr marL="16779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7pPr>
      <a:lvl8pPr marL="21351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8pPr>
      <a:lvl9pPr marL="2592388" indent="-188913" algn="l" rtl="0" eaLnBrk="1" fontAlgn="base" hangingPunct="1">
        <a:lnSpc>
          <a:spcPct val="110000"/>
        </a:lnSpc>
        <a:spcBef>
          <a:spcPct val="0"/>
        </a:spcBef>
        <a:spcAft>
          <a:spcPct val="0"/>
        </a:spcAft>
        <a:buClr>
          <a:schemeClr val="accent1"/>
        </a:buClr>
        <a:buFont typeface="Wingdings" charset="0"/>
        <a:buChar char="§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34.xml"/><Relationship Id="rId7" Type="http://schemas.openxmlformats.org/officeDocument/2006/relationships/image" Target="../media/image1.w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20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43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endoszkop.com/how-to-find-out-human-anatomy-fast/human-anatomy-back-muscles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44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endoszkop.com/how-to-find-out-human-anatomy-fast/human-anatomy-back-muscles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45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endoszkop.com/how-to-find-out-human-anatomy-fast/human-anatomy-back-muscles/" TargetMode="Externa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46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endoszkop.com/how-to-find-out-human-anatomy-fast/human-anatomy-back-muscles/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47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endoszkop.com/how-to-find-out-human-anatomy-fast/human-anatomy-back-muscles/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9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48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10" Type="http://schemas.openxmlformats.org/officeDocument/2006/relationships/image" Target="../media/image62.jpeg"/><Relationship Id="rId4" Type="http://schemas.openxmlformats.org/officeDocument/2006/relationships/hyperlink" Target="http://www.endoszkop.com/how-to-find-out-human-anatomy-fast/human-anatomy-back-muscles/" TargetMode="External"/><Relationship Id="rId9" Type="http://schemas.openxmlformats.org/officeDocument/2006/relationships/image" Target="../media/image6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49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endoszkop.com/how-to-find-out-human-anatomy-fast/human-anatomy-back-muscles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50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hyperlink" Target="http://www.endoszkop.com/how-to-find-out-human-anatomy-fast/human-anatomy-back-muscles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67.jpe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51.xml"/><Relationship Id="rId6" Type="http://schemas.openxmlformats.org/officeDocument/2006/relationships/image" Target="../media/image66.jpeg"/><Relationship Id="rId5" Type="http://schemas.openxmlformats.org/officeDocument/2006/relationships/image" Target="../media/image65.jpe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jpe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71.gif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52.xml"/><Relationship Id="rId6" Type="http://schemas.openxmlformats.org/officeDocument/2006/relationships/image" Target="../media/image70.gif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13" Type="http://schemas.openxmlformats.org/officeDocument/2006/relationships/image" Target="../media/image28.png"/><Relationship Id="rId18" Type="http://schemas.openxmlformats.org/officeDocument/2006/relationships/image" Target="../media/image33.jpeg"/><Relationship Id="rId26" Type="http://schemas.openxmlformats.org/officeDocument/2006/relationships/image" Target="../media/image41.png"/><Relationship Id="rId3" Type="http://schemas.openxmlformats.org/officeDocument/2006/relationships/slideLayout" Target="../slideLayouts/slideLayout142.xml"/><Relationship Id="rId21" Type="http://schemas.openxmlformats.org/officeDocument/2006/relationships/image" Target="../media/image36.png"/><Relationship Id="rId7" Type="http://schemas.openxmlformats.org/officeDocument/2006/relationships/image" Target="../media/image22.jpe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tags" Target="../tags/tag35.xml"/><Relationship Id="rId16" Type="http://schemas.openxmlformats.org/officeDocument/2006/relationships/image" Target="../media/image31.png"/><Relationship Id="rId20" Type="http://schemas.openxmlformats.org/officeDocument/2006/relationships/image" Target="../media/image35.jpeg"/><Relationship Id="rId29" Type="http://schemas.openxmlformats.org/officeDocument/2006/relationships/image" Target="../media/image44.png"/><Relationship Id="rId1" Type="http://schemas.openxmlformats.org/officeDocument/2006/relationships/vmlDrawing" Target="../drawings/vmlDrawing40.vml"/><Relationship Id="rId6" Type="http://schemas.openxmlformats.org/officeDocument/2006/relationships/oleObject" Target="../embeddings/oleObject40.bin"/><Relationship Id="rId11" Type="http://schemas.openxmlformats.org/officeDocument/2006/relationships/image" Target="../media/image26.png"/><Relationship Id="rId24" Type="http://schemas.openxmlformats.org/officeDocument/2006/relationships/image" Target="../media/image39.jpeg"/><Relationship Id="rId5" Type="http://schemas.openxmlformats.org/officeDocument/2006/relationships/image" Target="../media/image21.jpe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jpeg"/><Relationship Id="rId10" Type="http://schemas.openxmlformats.org/officeDocument/2006/relationships/image" Target="../media/image25.jpeg"/><Relationship Id="rId19" Type="http://schemas.openxmlformats.org/officeDocument/2006/relationships/image" Target="../media/image34.jpeg"/><Relationship Id="rId31" Type="http://schemas.openxmlformats.org/officeDocument/2006/relationships/image" Target="../media/image46.jpe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24.jpe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jpeg"/><Relationship Id="rId30" Type="http://schemas.openxmlformats.org/officeDocument/2006/relationships/image" Target="../media/image4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3.jpe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53.xml"/><Relationship Id="rId6" Type="http://schemas.openxmlformats.org/officeDocument/2006/relationships/image" Target="../media/image66.jpeg"/><Relationship Id="rId5" Type="http://schemas.openxmlformats.org/officeDocument/2006/relationships/image" Target="../media/image68.jpeg"/><Relationship Id="rId4" Type="http://schemas.openxmlformats.org/officeDocument/2006/relationships/image" Target="../media/image6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54.xml"/><Relationship Id="rId4" Type="http://schemas.openxmlformats.org/officeDocument/2006/relationships/image" Target="../media/image7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55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slideLayout" Target="../slideLayouts/slideLayout83.xml"/><Relationship Id="rId7" Type="http://schemas.openxmlformats.org/officeDocument/2006/relationships/image" Target="../media/image74.png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23.xml"/><Relationship Id="rId9" Type="http://schemas.openxmlformats.org/officeDocument/2006/relationships/image" Target="../media/image7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tags" Target="../tags/tag60.xml"/><Relationship Id="rId7" Type="http://schemas.openxmlformats.org/officeDocument/2006/relationships/image" Target="../media/image55.pn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53.png"/><Relationship Id="rId5" Type="http://schemas.openxmlformats.org/officeDocument/2006/relationships/notesSlide" Target="../notesSlides/notesSlide24.xml"/><Relationship Id="rId10" Type="http://schemas.openxmlformats.org/officeDocument/2006/relationships/image" Target="../media/image76.png"/><Relationship Id="rId4" Type="http://schemas.openxmlformats.org/officeDocument/2006/relationships/slideLayout" Target="../slideLayouts/slideLayout83.xml"/><Relationship Id="rId9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9.png"/><Relationship Id="rId3" Type="http://schemas.openxmlformats.org/officeDocument/2006/relationships/tags" Target="../tags/tag63.xml"/><Relationship Id="rId7" Type="http://schemas.openxmlformats.org/officeDocument/2006/relationships/image" Target="../media/image53.png"/><Relationship Id="rId12" Type="http://schemas.openxmlformats.org/officeDocument/2006/relationships/image" Target="../media/image78.png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55.png"/><Relationship Id="rId11" Type="http://schemas.openxmlformats.org/officeDocument/2006/relationships/image" Target="../media/image77.png"/><Relationship Id="rId5" Type="http://schemas.openxmlformats.org/officeDocument/2006/relationships/notesSlide" Target="../notesSlides/notesSlide25.xml"/><Relationship Id="rId10" Type="http://schemas.openxmlformats.org/officeDocument/2006/relationships/image" Target="../media/image76.png"/><Relationship Id="rId4" Type="http://schemas.openxmlformats.org/officeDocument/2006/relationships/slideLayout" Target="../slideLayouts/slideLayout83.xml"/><Relationship Id="rId9" Type="http://schemas.openxmlformats.org/officeDocument/2006/relationships/image" Target="../media/image7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64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65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66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/wp-content/uploads/QIBA_Logo.jpg" TargetMode="External"/><Relationship Id="rId13" Type="http://schemas.openxmlformats.org/officeDocument/2006/relationships/image" Target="../media/image84.jpeg"/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80.jpeg"/><Relationship Id="rId12" Type="http://schemas.openxmlformats.org/officeDocument/2006/relationships/image" Target="../media/image83.png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67.xml"/><Relationship Id="rId6" Type="http://schemas.openxmlformats.org/officeDocument/2006/relationships/image" Target="../media/image77.png"/><Relationship Id="rId11" Type="http://schemas.openxmlformats.org/officeDocument/2006/relationships/hyperlink" Target="http://www.acrin.org/" TargetMode="External"/><Relationship Id="rId5" Type="http://schemas.openxmlformats.org/officeDocument/2006/relationships/image" Target="../media/image53.png"/><Relationship Id="rId15" Type="http://schemas.openxmlformats.org/officeDocument/2006/relationships/image" Target="../media/image86.jpeg"/><Relationship Id="rId10" Type="http://schemas.openxmlformats.org/officeDocument/2006/relationships/image" Target="../media/image82.jpeg"/><Relationship Id="rId4" Type="http://schemas.openxmlformats.org/officeDocument/2006/relationships/image" Target="../media/image55.png"/><Relationship Id="rId9" Type="http://schemas.openxmlformats.org/officeDocument/2006/relationships/image" Target="../media/image81.jpeg"/><Relationship Id="rId14" Type="http://schemas.openxmlformats.org/officeDocument/2006/relationships/image" Target="../media/image8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3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/wp-content/uploads/QIBA_Logo.jpg" TargetMode="External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80.jpeg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68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8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/wp-content/uploads/QIBA_Logo.jpg" TargetMode="External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80.jpeg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69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Relationship Id="rId9" Type="http://schemas.openxmlformats.org/officeDocument/2006/relationships/image" Target="../media/image8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70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71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72.xml"/><Relationship Id="rId6" Type="http://schemas.openxmlformats.org/officeDocument/2006/relationships/image" Target="../media/image77.png"/><Relationship Id="rId5" Type="http://schemas.openxmlformats.org/officeDocument/2006/relationships/image" Target="../media/image53.png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7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74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75.xml"/><Relationship Id="rId4" Type="http://schemas.openxmlformats.org/officeDocument/2006/relationships/image" Target="../media/image93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notesSlide" Target="../notesSlides/notesSlide38.xml"/><Relationship Id="rId7" Type="http://schemas.openxmlformats.org/officeDocument/2006/relationships/image" Target="../media/image96.png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76.xml"/><Relationship Id="rId6" Type="http://schemas.openxmlformats.org/officeDocument/2006/relationships/image" Target="../media/image95.png"/><Relationship Id="rId11" Type="http://schemas.openxmlformats.org/officeDocument/2006/relationships/image" Target="../media/image52.png"/><Relationship Id="rId5" Type="http://schemas.openxmlformats.org/officeDocument/2006/relationships/image" Target="../media/image53.png"/><Relationship Id="rId10" Type="http://schemas.openxmlformats.org/officeDocument/2006/relationships/image" Target="../media/image92.png"/><Relationship Id="rId4" Type="http://schemas.openxmlformats.org/officeDocument/2006/relationships/image" Target="../media/image94.png"/><Relationship Id="rId9" Type="http://schemas.openxmlformats.org/officeDocument/2006/relationships/image" Target="../media/image91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97.png"/><Relationship Id="rId12" Type="http://schemas.openxmlformats.org/officeDocument/2006/relationships/image" Target="../media/image98.jpeg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77.xml"/><Relationship Id="rId6" Type="http://schemas.openxmlformats.org/officeDocument/2006/relationships/image" Target="../media/image96.png"/><Relationship Id="rId11" Type="http://schemas.openxmlformats.org/officeDocument/2006/relationships/image" Target="../media/image77.png"/><Relationship Id="rId5" Type="http://schemas.openxmlformats.org/officeDocument/2006/relationships/image" Target="../media/image95.png"/><Relationship Id="rId10" Type="http://schemas.openxmlformats.org/officeDocument/2006/relationships/image" Target="../media/image52.png"/><Relationship Id="rId4" Type="http://schemas.openxmlformats.org/officeDocument/2006/relationships/image" Target="../media/image94.png"/><Relationship Id="rId9" Type="http://schemas.openxmlformats.org/officeDocument/2006/relationships/image" Target="../media/image9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32.xml"/><Relationship Id="rId1" Type="http://schemas.openxmlformats.org/officeDocument/2006/relationships/tags" Target="../tags/tag37.xml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97.pn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78.xml"/><Relationship Id="rId6" Type="http://schemas.openxmlformats.org/officeDocument/2006/relationships/image" Target="../media/image96.png"/><Relationship Id="rId11" Type="http://schemas.openxmlformats.org/officeDocument/2006/relationships/image" Target="../media/image99.png"/><Relationship Id="rId5" Type="http://schemas.openxmlformats.org/officeDocument/2006/relationships/image" Target="../media/image95.png"/><Relationship Id="rId10" Type="http://schemas.openxmlformats.org/officeDocument/2006/relationships/image" Target="../media/image52.png"/><Relationship Id="rId4" Type="http://schemas.openxmlformats.org/officeDocument/2006/relationships/image" Target="../media/image94.png"/><Relationship Id="rId9" Type="http://schemas.openxmlformats.org/officeDocument/2006/relationships/image" Target="../media/image9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notesSlide" Target="../notesSlides/notesSlide41.xml"/><Relationship Id="rId7" Type="http://schemas.openxmlformats.org/officeDocument/2006/relationships/image" Target="../media/image97.png"/><Relationship Id="rId12" Type="http://schemas.openxmlformats.org/officeDocument/2006/relationships/image" Target="../media/image53.png"/><Relationship Id="rId2" Type="http://schemas.openxmlformats.org/officeDocument/2006/relationships/slideLayout" Target="../slideLayouts/slideLayout83.xml"/><Relationship Id="rId1" Type="http://schemas.openxmlformats.org/officeDocument/2006/relationships/tags" Target="../tags/tag79.xml"/><Relationship Id="rId6" Type="http://schemas.openxmlformats.org/officeDocument/2006/relationships/image" Target="../media/image96.png"/><Relationship Id="rId11" Type="http://schemas.openxmlformats.org/officeDocument/2006/relationships/image" Target="../media/image100.png"/><Relationship Id="rId5" Type="http://schemas.openxmlformats.org/officeDocument/2006/relationships/image" Target="../media/image95.png"/><Relationship Id="rId10" Type="http://schemas.openxmlformats.org/officeDocument/2006/relationships/image" Target="../media/image52.png"/><Relationship Id="rId4" Type="http://schemas.openxmlformats.org/officeDocument/2006/relationships/image" Target="../media/image94.png"/><Relationship Id="rId9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openxmlformats.org/officeDocument/2006/relationships/tags" Target="../tags/tag80.xml"/><Relationship Id="rId6" Type="http://schemas.openxmlformats.org/officeDocument/2006/relationships/image" Target="../media/image101.png"/><Relationship Id="rId5" Type="http://schemas.microsoft.com/office/2007/relationships/media" Target="../media/media3.mp4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53.xml"/><Relationship Id="rId1" Type="http://schemas.openxmlformats.org/officeDocument/2006/relationships/tags" Target="../tags/tag81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38.xml"/><Relationship Id="rId6" Type="http://schemas.openxmlformats.org/officeDocument/2006/relationships/image" Target="../media/image47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39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95.xml"/><Relationship Id="rId1" Type="http://schemas.openxmlformats.org/officeDocument/2006/relationships/tags" Target="../tags/tag40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16.xml"/><Relationship Id="rId1" Type="http://schemas.openxmlformats.org/officeDocument/2006/relationships/tags" Target="../tags/tag41.xml"/><Relationship Id="rId6" Type="http://schemas.openxmlformats.org/officeDocument/2006/relationships/image" Target="../media/image53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16.xml"/><Relationship Id="rId1" Type="http://schemas.openxmlformats.org/officeDocument/2006/relationships/tags" Target="../tags/tag4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0.png"/><Relationship Id="rId9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8138" y="4149725"/>
            <a:ext cx="11860212" cy="1485567"/>
          </a:xfrm>
        </p:spPr>
        <p:txBody>
          <a:bodyPr/>
          <a:lstStyle/>
          <a:p>
            <a:r>
              <a:rPr lang="fr-FR" altLang="en-US" i="1" noProof="0" smtClean="0"/>
              <a:t>syngo.</a:t>
            </a:r>
            <a:r>
              <a:rPr lang="fr-FR" altLang="en-US" noProof="0" smtClean="0"/>
              <a:t>via pour l’Imagerie Moléculaire</a:t>
            </a:r>
            <a:br>
              <a:rPr lang="fr-FR" altLang="en-US" noProof="0" smtClean="0"/>
            </a:br>
            <a:r>
              <a:rPr lang="fr-FR" altLang="en-US" noProof="0" smtClean="0"/>
              <a:t>Technologies ALPHA et EQPET</a:t>
            </a:r>
            <a:endParaRPr lang="fr-FR" noProof="0"/>
          </a:p>
        </p:txBody>
      </p:sp>
      <p:pic>
        <p:nvPicPr>
          <p:cNvPr id="4" name="Picture 10" descr="svia_KeyVisual_SEP12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8350" cy="414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dtText Box 101 Id12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6099175" y="0"/>
            <a:ext cx="1588" cy="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36000" rIns="0" bIns="0"/>
          <a:lstStyle>
            <a:lvl1pPr eaLnBrk="0" hangingPunct="0">
              <a:defRPr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bg2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defRPr/>
            </a:pPr>
            <a:endParaRPr lang="en-US" altLang="en-US" sz="1100" b="1" smtClean="0">
              <a:solidFill>
                <a:srgbClr val="990000"/>
              </a:solidFill>
              <a:cs typeface="+mn-cs"/>
            </a:endParaRPr>
          </a:p>
        </p:txBody>
      </p:sp>
      <p:pic>
        <p:nvPicPr>
          <p:cNvPr id="6" name="cdtPicture 10 Id13" descr="SIE_Logo_Layer_Petrol_RGB_A3_76mm.wm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27063" y="0"/>
            <a:ext cx="1728787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altLang="en-US" noProof="0" smtClean="0"/>
              <a:t>Imagerie Moléculaire</a:t>
            </a:r>
            <a:endParaRPr lang="fr-FR" altLang="en-US" noProof="0"/>
          </a:p>
        </p:txBody>
      </p:sp>
      <p:sp>
        <p:nvSpPr>
          <p:cNvPr id="7" name="TextBox 6"/>
          <p:cNvSpPr txBox="1"/>
          <p:nvPr/>
        </p:nvSpPr>
        <p:spPr>
          <a:xfrm>
            <a:off x="3074797" y="6392799"/>
            <a:ext cx="914400" cy="365760"/>
          </a:xfrm>
          <a:prstGeom prst="rect">
            <a:avLst/>
          </a:prstGeom>
          <a:noFill/>
        </p:spPr>
        <p:txBody>
          <a:bodyPr wrap="none" lIns="0" tIns="0" rIns="0" bIns="0" rtlCol="0" anchor="t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endParaRPr lang="en-US" sz="1000" dirty="0" smtClean="0">
              <a:solidFill>
                <a:srgbClr val="879B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014893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Technologie ALPHA</a:t>
            </a:r>
            <a:br>
              <a:rPr lang="fr-FR" noProof="0" smtClean="0"/>
            </a:br>
            <a:r>
              <a:rPr lang="fr-FR" b="0" noProof="0" smtClean="0"/>
              <a:t>Objectif: du recalage vers la reconnaissance anatomique</a:t>
            </a:r>
            <a:endParaRPr lang="fr-FR" b="0" noProof="0"/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117140" y="1412875"/>
            <a:ext cx="3024378" cy="4752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5" name="Inhaltsplatzhalter 10"/>
          <p:cNvSpPr txBox="1">
            <a:spLocks/>
          </p:cNvSpPr>
          <p:nvPr/>
        </p:nvSpPr>
        <p:spPr bwMode="auto">
          <a:xfrm>
            <a:off x="3056832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8" name="Picture 2" descr="human anatomy back muscles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27" t="13096" r="6702" b="2456"/>
          <a:stretch/>
        </p:blipFill>
        <p:spPr bwMode="auto">
          <a:xfrm>
            <a:off x="0" y="1655695"/>
            <a:ext cx="3021008" cy="44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 flipH="1">
            <a:off x="2687856" y="1406831"/>
            <a:ext cx="333151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-3475" y="1412874"/>
            <a:ext cx="333150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 rot="16200000" flipH="1" flipV="1">
            <a:off x="10505658" y="84431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 bwMode="auto">
          <a:xfrm rot="5400000" flipH="1">
            <a:off x="10505658" y="4469662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7" name="Isosceles Triangle 46"/>
          <p:cNvSpPr/>
          <p:nvPr/>
        </p:nvSpPr>
        <p:spPr bwMode="auto">
          <a:xfrm rot="5400000">
            <a:off x="978989" y="3490717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8" name="Isosceles Triangle 47"/>
          <p:cNvSpPr/>
          <p:nvPr/>
        </p:nvSpPr>
        <p:spPr bwMode="auto">
          <a:xfrm rot="5400000">
            <a:off x="6490531" y="3508975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9" name="Rectangle 3"/>
          <p:cNvSpPr txBox="1">
            <a:spLocks noChangeArrowheads="1"/>
          </p:cNvSpPr>
          <p:nvPr/>
        </p:nvSpPr>
        <p:spPr bwMode="auto">
          <a:xfrm>
            <a:off x="3650869" y="1412875"/>
            <a:ext cx="4896612" cy="4752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Teach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Human</a:t>
            </a:r>
          </a:p>
          <a:p>
            <a:pPr algn="ctr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Anatomy</a:t>
            </a:r>
            <a:endParaRPr lang="en-US" sz="4400" b="1" kern="0" dirty="0" smtClean="0">
              <a:solidFill>
                <a:srgbClr val="000000"/>
              </a:solidFill>
              <a:ea typeface="ＭＳ Ｐゴシック"/>
              <a:cs typeface="Arial" pitchFamily="34" charset="0"/>
            </a:endParaRPr>
          </a:p>
        </p:txBody>
      </p:sp>
      <p:pic>
        <p:nvPicPr>
          <p:cNvPr id="22" name="Picture 8" descr="HumanModel"/>
          <p:cNvPicPr>
            <a:picLocks noChangeAspect="1" noChangeArrowheads="1"/>
          </p:cNvPicPr>
          <p:nvPr/>
        </p:nvPicPr>
        <p:blipFill rotWithShape="1">
          <a:blip r:embed="rId6"/>
          <a:srcRect l="62272" b="46940"/>
          <a:stretch/>
        </p:blipFill>
        <p:spPr bwMode="auto">
          <a:xfrm>
            <a:off x="9563645" y="1424578"/>
            <a:ext cx="2384970" cy="4740764"/>
          </a:xfrm>
          <a:prstGeom prst="rect">
            <a:avLst/>
          </a:prstGeom>
          <a:noFill/>
        </p:spPr>
      </p:pic>
      <p:sp>
        <p:nvSpPr>
          <p:cNvPr id="23" name="Rectangle 22"/>
          <p:cNvSpPr/>
          <p:nvPr/>
        </p:nvSpPr>
        <p:spPr bwMode="auto">
          <a:xfrm rot="5400000" flipH="1">
            <a:off x="10513696" y="4469154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8011100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Technologie ALPHA</a:t>
            </a:r>
            <a:br>
              <a:rPr lang="fr-FR" noProof="0" smtClean="0"/>
            </a:br>
            <a:r>
              <a:rPr lang="fr-FR" b="0" noProof="0" smtClean="0"/>
              <a:t>Etat de l’art d’un système intelligent avec un modèle de reconnaissance</a:t>
            </a:r>
            <a:endParaRPr lang="fr-FR" b="0" noProof="0"/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117140" y="1412875"/>
            <a:ext cx="3024378" cy="4752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5" name="Inhaltsplatzhalter 10"/>
          <p:cNvSpPr txBox="1">
            <a:spLocks/>
          </p:cNvSpPr>
          <p:nvPr/>
        </p:nvSpPr>
        <p:spPr bwMode="auto">
          <a:xfrm>
            <a:off x="3056832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8" name="Picture 2" descr="human anatomy back muscles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27" t="13096" r="6702" b="2456"/>
          <a:stretch/>
        </p:blipFill>
        <p:spPr bwMode="auto">
          <a:xfrm>
            <a:off x="0" y="1655695"/>
            <a:ext cx="3021008" cy="44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 flipH="1">
            <a:off x="2687856" y="1406831"/>
            <a:ext cx="333151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-3475" y="1412874"/>
            <a:ext cx="333150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85" name="Rectangle 3"/>
          <p:cNvSpPr txBox="1">
            <a:spLocks noChangeArrowheads="1"/>
          </p:cNvSpPr>
          <p:nvPr/>
        </p:nvSpPr>
        <p:spPr bwMode="auto">
          <a:xfrm>
            <a:off x="3650869" y="1412875"/>
            <a:ext cx="4896612" cy="4752975"/>
          </a:xfrm>
          <a:prstGeom prst="rect">
            <a:avLst/>
          </a:prstGeom>
          <a:solidFill>
            <a:srgbClr val="FFC000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A</a:t>
            </a:r>
            <a:r>
              <a:rPr lang="en-US" sz="36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utomatic</a:t>
            </a:r>
            <a:r>
              <a:rPr lang="en-US" sz="44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 </a:t>
            </a:r>
          </a:p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err="1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L</a:t>
            </a:r>
            <a:r>
              <a:rPr lang="en-US" sz="3600" b="1" kern="0" dirty="0" err="1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andmarking</a:t>
            </a:r>
            <a:r>
              <a:rPr lang="en-US" sz="3600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and </a:t>
            </a:r>
          </a:p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P</a:t>
            </a:r>
            <a:r>
              <a:rPr lang="en-US" sz="36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arsing</a:t>
            </a:r>
            <a:r>
              <a:rPr lang="en-US" sz="3600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of </a:t>
            </a:r>
          </a:p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H</a:t>
            </a:r>
            <a:r>
              <a:rPr lang="en-US" sz="36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uman</a:t>
            </a:r>
            <a:r>
              <a:rPr lang="en-US" sz="44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 </a:t>
            </a:r>
          </a:p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A</a:t>
            </a:r>
            <a:r>
              <a:rPr lang="en-US" sz="36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natomy</a:t>
            </a:r>
          </a:p>
        </p:txBody>
      </p:sp>
      <p:sp>
        <p:nvSpPr>
          <p:cNvPr id="33" name="Isosceles Triangle 32"/>
          <p:cNvSpPr/>
          <p:nvPr/>
        </p:nvSpPr>
        <p:spPr bwMode="auto">
          <a:xfrm rot="5400000">
            <a:off x="978989" y="3490717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4" name="Isosceles Triangle 33"/>
          <p:cNvSpPr/>
          <p:nvPr/>
        </p:nvSpPr>
        <p:spPr bwMode="auto">
          <a:xfrm rot="5400000">
            <a:off x="6490531" y="3508975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5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 rot="16200000" flipH="1" flipV="1">
            <a:off x="10505658" y="84431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pic>
        <p:nvPicPr>
          <p:cNvPr id="25" name="Picture 8" descr="HumanModel"/>
          <p:cNvPicPr>
            <a:picLocks noChangeAspect="1" noChangeArrowheads="1"/>
          </p:cNvPicPr>
          <p:nvPr/>
        </p:nvPicPr>
        <p:blipFill rotWithShape="1">
          <a:blip r:embed="rId6"/>
          <a:srcRect l="62272" b="46940"/>
          <a:stretch/>
        </p:blipFill>
        <p:spPr bwMode="auto">
          <a:xfrm>
            <a:off x="9555607" y="1425086"/>
            <a:ext cx="2384970" cy="4740764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 bwMode="auto">
          <a:xfrm rot="5400000" flipH="1">
            <a:off x="10505658" y="4469662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9177341" y="1412748"/>
            <a:ext cx="3021009" cy="0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254000">
              <a:srgbClr val="FFC000">
                <a:alpha val="40000"/>
              </a:srgbClr>
            </a:glow>
            <a:outerShdw blurRad="63500" dist="35921" dir="2700000" algn="ctr" rotWithShape="0">
              <a:schemeClr val="bg2"/>
            </a:outerShdw>
          </a:effectLst>
          <a:extLst/>
        </p:spPr>
      </p:cxnSp>
      <p:cxnSp>
        <p:nvCxnSpPr>
          <p:cNvPr id="27" name="Straight Connector 26"/>
          <p:cNvCxnSpPr/>
          <p:nvPr/>
        </p:nvCxnSpPr>
        <p:spPr bwMode="auto">
          <a:xfrm>
            <a:off x="50419" y="1412748"/>
            <a:ext cx="3021009" cy="0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>
            <a:glow rad="254000">
              <a:srgbClr val="FFC000">
                <a:alpha val="40000"/>
              </a:srgbClr>
            </a:glow>
            <a:outerShdw blurRad="63500" dist="35921" dir="2700000" algn="ctr" rotWithShape="0">
              <a:schemeClr val="bg2"/>
            </a:outerShdw>
          </a:effectLst>
          <a:ex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25376593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12000" decel="12000" autoRev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795E-6 4.45061E-6 L -4.28795E-6 0.6925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62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12000" decel="1200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8795E-6 4.45061E-6 L -4.28795E-6 0.6925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462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Technologie ALPHA</a:t>
            </a:r>
            <a:br>
              <a:rPr lang="fr-FR" noProof="0" smtClean="0"/>
            </a:br>
            <a:r>
              <a:rPr lang="fr-FR" b="0" noProof="0" smtClean="0"/>
              <a:t>L’algorithme ALPHA apprend à partir d’exemples annotés par des experts</a:t>
            </a:r>
            <a:endParaRPr lang="fr-FR" b="0" noProof="0"/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117140" y="1412875"/>
            <a:ext cx="3024378" cy="4752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5" name="Inhaltsplatzhalter 10"/>
          <p:cNvSpPr txBox="1">
            <a:spLocks/>
          </p:cNvSpPr>
          <p:nvPr/>
        </p:nvSpPr>
        <p:spPr bwMode="auto">
          <a:xfrm>
            <a:off x="3056832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8" name="Picture 2" descr="human anatomy back muscles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27" t="13096" r="6702" b="2456"/>
          <a:stretch/>
        </p:blipFill>
        <p:spPr bwMode="auto">
          <a:xfrm>
            <a:off x="0" y="1655695"/>
            <a:ext cx="3021008" cy="44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 bwMode="auto">
          <a:xfrm flipH="1">
            <a:off x="2687856" y="1406831"/>
            <a:ext cx="333151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-3475" y="1412874"/>
            <a:ext cx="333150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 rot="5400000">
            <a:off x="978989" y="3490717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4" name="Isosceles Triangle 33"/>
          <p:cNvSpPr/>
          <p:nvPr/>
        </p:nvSpPr>
        <p:spPr bwMode="auto">
          <a:xfrm rot="5400000">
            <a:off x="6490531" y="3508975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5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36" name="Rectangle 35"/>
          <p:cNvSpPr/>
          <p:nvPr/>
        </p:nvSpPr>
        <p:spPr bwMode="auto">
          <a:xfrm rot="16200000" flipH="1" flipV="1">
            <a:off x="10505658" y="84431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pic>
        <p:nvPicPr>
          <p:cNvPr id="25" name="Picture 8" descr="HumanModel"/>
          <p:cNvPicPr>
            <a:picLocks noChangeAspect="1" noChangeArrowheads="1"/>
          </p:cNvPicPr>
          <p:nvPr/>
        </p:nvPicPr>
        <p:blipFill rotWithShape="1">
          <a:blip r:embed="rId6"/>
          <a:srcRect l="62272" b="46940"/>
          <a:stretch/>
        </p:blipFill>
        <p:spPr bwMode="auto">
          <a:xfrm>
            <a:off x="9555607" y="1425086"/>
            <a:ext cx="2384970" cy="4740764"/>
          </a:xfrm>
          <a:prstGeom prst="rect">
            <a:avLst/>
          </a:prstGeom>
          <a:noFill/>
        </p:spPr>
      </p:pic>
      <p:sp>
        <p:nvSpPr>
          <p:cNvPr id="26" name="Rectangle 25"/>
          <p:cNvSpPr/>
          <p:nvPr/>
        </p:nvSpPr>
        <p:spPr bwMode="auto">
          <a:xfrm rot="5400000" flipH="1">
            <a:off x="10505658" y="4469662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783956" y="1724250"/>
            <a:ext cx="1179315" cy="2344204"/>
            <a:chOff x="783956" y="1724250"/>
            <a:chExt cx="1179315" cy="2344204"/>
          </a:xfrm>
        </p:grpSpPr>
        <p:pic>
          <p:nvPicPr>
            <p:cNvPr id="18" name="Picture 8" descr="HumanModel"/>
            <p:cNvPicPr>
              <a:picLocks noChangeAspect="1" noChangeArrowheads="1"/>
            </p:cNvPicPr>
            <p:nvPr/>
          </p:nvPicPr>
          <p:blipFill rotWithShape="1">
            <a:blip r:embed="rId6"/>
            <a:srcRect l="62272" b="46940"/>
            <a:stretch/>
          </p:blipFill>
          <p:spPr bwMode="auto">
            <a:xfrm>
              <a:off x="783956" y="1724250"/>
              <a:ext cx="1179315" cy="2344204"/>
            </a:xfrm>
            <a:prstGeom prst="rect">
              <a:avLst/>
            </a:prstGeom>
            <a:noFill/>
          </p:spPr>
        </p:pic>
        <p:sp>
          <p:nvSpPr>
            <p:cNvPr id="20" name="Freeform 19"/>
            <p:cNvSpPr/>
            <p:nvPr/>
          </p:nvSpPr>
          <p:spPr bwMode="auto">
            <a:xfrm>
              <a:off x="1058545" y="2369504"/>
              <a:ext cx="283377" cy="186418"/>
            </a:xfrm>
            <a:custGeom>
              <a:avLst/>
              <a:gdLst>
                <a:gd name="connsiteX0" fmla="*/ 4362862 w 20067777"/>
                <a:gd name="connsiteY0" fmla="*/ 3200400 h 9404191"/>
                <a:gd name="connsiteX1" fmla="*/ 4362862 w 20067777"/>
                <a:gd name="connsiteY1" fmla="*/ 3108960 h 9404191"/>
                <a:gd name="connsiteX2" fmla="*/ 9940702 w 20067777"/>
                <a:gd name="connsiteY2" fmla="*/ 822960 h 9404191"/>
                <a:gd name="connsiteX3" fmla="*/ 16890142 w 20067777"/>
                <a:gd name="connsiteY3" fmla="*/ 1188720 h 9404191"/>
                <a:gd name="connsiteX4" fmla="*/ 19724782 w 20067777"/>
                <a:gd name="connsiteY4" fmla="*/ 3657600 h 9404191"/>
                <a:gd name="connsiteX5" fmla="*/ 19724782 w 20067777"/>
                <a:gd name="connsiteY5" fmla="*/ 7498080 h 9404191"/>
                <a:gd name="connsiteX6" fmla="*/ 17073022 w 20067777"/>
                <a:gd name="connsiteY6" fmla="*/ 9235440 h 9404191"/>
                <a:gd name="connsiteX7" fmla="*/ 13049662 w 20067777"/>
                <a:gd name="connsiteY7" fmla="*/ 9326880 h 9404191"/>
                <a:gd name="connsiteX8" fmla="*/ 6283102 w 20067777"/>
                <a:gd name="connsiteY8" fmla="*/ 9144000 h 9404191"/>
                <a:gd name="connsiteX9" fmla="*/ 888142 w 20067777"/>
                <a:gd name="connsiteY9" fmla="*/ 7589520 h 9404191"/>
                <a:gd name="connsiteX10" fmla="*/ 65182 w 20067777"/>
                <a:gd name="connsiteY10" fmla="*/ 4114800 h 9404191"/>
                <a:gd name="connsiteX11" fmla="*/ 1528222 w 20067777"/>
                <a:gd name="connsiteY11" fmla="*/ 1463040 h 9404191"/>
                <a:gd name="connsiteX12" fmla="*/ 4088542 w 20067777"/>
                <a:gd name="connsiteY12" fmla="*/ 365760 h 9404191"/>
                <a:gd name="connsiteX13" fmla="*/ 5825902 w 20067777"/>
                <a:gd name="connsiteY13" fmla="*/ 0 h 940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67777" h="9404191">
                  <a:moveTo>
                    <a:pt x="4362862" y="3200400"/>
                  </a:moveTo>
                  <a:cubicBezTo>
                    <a:pt x="3898042" y="3352800"/>
                    <a:pt x="3433222" y="3505200"/>
                    <a:pt x="4362862" y="3108960"/>
                  </a:cubicBezTo>
                  <a:cubicBezTo>
                    <a:pt x="5292502" y="2712720"/>
                    <a:pt x="7852822" y="1143000"/>
                    <a:pt x="9940702" y="822960"/>
                  </a:cubicBezTo>
                  <a:cubicBezTo>
                    <a:pt x="12028582" y="502920"/>
                    <a:pt x="15259462" y="716280"/>
                    <a:pt x="16890142" y="1188720"/>
                  </a:cubicBezTo>
                  <a:cubicBezTo>
                    <a:pt x="18520822" y="1661160"/>
                    <a:pt x="19252342" y="2606040"/>
                    <a:pt x="19724782" y="3657600"/>
                  </a:cubicBezTo>
                  <a:cubicBezTo>
                    <a:pt x="20197222" y="4709160"/>
                    <a:pt x="20166742" y="6568440"/>
                    <a:pt x="19724782" y="7498080"/>
                  </a:cubicBezTo>
                  <a:cubicBezTo>
                    <a:pt x="19282822" y="8427720"/>
                    <a:pt x="18185542" y="8930640"/>
                    <a:pt x="17073022" y="9235440"/>
                  </a:cubicBezTo>
                  <a:cubicBezTo>
                    <a:pt x="15960502" y="9540240"/>
                    <a:pt x="14847982" y="9342120"/>
                    <a:pt x="13049662" y="9326880"/>
                  </a:cubicBezTo>
                  <a:cubicBezTo>
                    <a:pt x="11251342" y="9311640"/>
                    <a:pt x="8310022" y="9433560"/>
                    <a:pt x="6283102" y="9144000"/>
                  </a:cubicBezTo>
                  <a:cubicBezTo>
                    <a:pt x="4256182" y="8854440"/>
                    <a:pt x="1924462" y="8427720"/>
                    <a:pt x="888142" y="7589520"/>
                  </a:cubicBezTo>
                  <a:cubicBezTo>
                    <a:pt x="-148178" y="6751320"/>
                    <a:pt x="-41498" y="5135880"/>
                    <a:pt x="65182" y="4114800"/>
                  </a:cubicBezTo>
                  <a:cubicBezTo>
                    <a:pt x="171862" y="3093720"/>
                    <a:pt x="857662" y="2087880"/>
                    <a:pt x="1528222" y="1463040"/>
                  </a:cubicBezTo>
                  <a:cubicBezTo>
                    <a:pt x="2198782" y="838200"/>
                    <a:pt x="3372262" y="609600"/>
                    <a:pt x="4088542" y="365760"/>
                  </a:cubicBezTo>
                  <a:cubicBezTo>
                    <a:pt x="4804822" y="121920"/>
                    <a:pt x="5315362" y="60960"/>
                    <a:pt x="5825902" y="0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240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 rot="21120324">
              <a:off x="1495258" y="2789980"/>
              <a:ext cx="283377" cy="186418"/>
            </a:xfrm>
            <a:custGeom>
              <a:avLst/>
              <a:gdLst>
                <a:gd name="connsiteX0" fmla="*/ 4362862 w 20067777"/>
                <a:gd name="connsiteY0" fmla="*/ 3200400 h 9404191"/>
                <a:gd name="connsiteX1" fmla="*/ 4362862 w 20067777"/>
                <a:gd name="connsiteY1" fmla="*/ 3108960 h 9404191"/>
                <a:gd name="connsiteX2" fmla="*/ 9940702 w 20067777"/>
                <a:gd name="connsiteY2" fmla="*/ 822960 h 9404191"/>
                <a:gd name="connsiteX3" fmla="*/ 16890142 w 20067777"/>
                <a:gd name="connsiteY3" fmla="*/ 1188720 h 9404191"/>
                <a:gd name="connsiteX4" fmla="*/ 19724782 w 20067777"/>
                <a:gd name="connsiteY4" fmla="*/ 3657600 h 9404191"/>
                <a:gd name="connsiteX5" fmla="*/ 19724782 w 20067777"/>
                <a:gd name="connsiteY5" fmla="*/ 7498080 h 9404191"/>
                <a:gd name="connsiteX6" fmla="*/ 17073022 w 20067777"/>
                <a:gd name="connsiteY6" fmla="*/ 9235440 h 9404191"/>
                <a:gd name="connsiteX7" fmla="*/ 13049662 w 20067777"/>
                <a:gd name="connsiteY7" fmla="*/ 9326880 h 9404191"/>
                <a:gd name="connsiteX8" fmla="*/ 6283102 w 20067777"/>
                <a:gd name="connsiteY8" fmla="*/ 9144000 h 9404191"/>
                <a:gd name="connsiteX9" fmla="*/ 888142 w 20067777"/>
                <a:gd name="connsiteY9" fmla="*/ 7589520 h 9404191"/>
                <a:gd name="connsiteX10" fmla="*/ 65182 w 20067777"/>
                <a:gd name="connsiteY10" fmla="*/ 4114800 h 9404191"/>
                <a:gd name="connsiteX11" fmla="*/ 1528222 w 20067777"/>
                <a:gd name="connsiteY11" fmla="*/ 1463040 h 9404191"/>
                <a:gd name="connsiteX12" fmla="*/ 4088542 w 20067777"/>
                <a:gd name="connsiteY12" fmla="*/ 365760 h 9404191"/>
                <a:gd name="connsiteX13" fmla="*/ 5825902 w 20067777"/>
                <a:gd name="connsiteY13" fmla="*/ 0 h 940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67777" h="9404191">
                  <a:moveTo>
                    <a:pt x="4362862" y="3200400"/>
                  </a:moveTo>
                  <a:cubicBezTo>
                    <a:pt x="3898042" y="3352800"/>
                    <a:pt x="3433222" y="3505200"/>
                    <a:pt x="4362862" y="3108960"/>
                  </a:cubicBezTo>
                  <a:cubicBezTo>
                    <a:pt x="5292502" y="2712720"/>
                    <a:pt x="7852822" y="1143000"/>
                    <a:pt x="9940702" y="822960"/>
                  </a:cubicBezTo>
                  <a:cubicBezTo>
                    <a:pt x="12028582" y="502920"/>
                    <a:pt x="15259462" y="716280"/>
                    <a:pt x="16890142" y="1188720"/>
                  </a:cubicBezTo>
                  <a:cubicBezTo>
                    <a:pt x="18520822" y="1661160"/>
                    <a:pt x="19252342" y="2606040"/>
                    <a:pt x="19724782" y="3657600"/>
                  </a:cubicBezTo>
                  <a:cubicBezTo>
                    <a:pt x="20197222" y="4709160"/>
                    <a:pt x="20166742" y="6568440"/>
                    <a:pt x="19724782" y="7498080"/>
                  </a:cubicBezTo>
                  <a:cubicBezTo>
                    <a:pt x="19282822" y="8427720"/>
                    <a:pt x="18185542" y="8930640"/>
                    <a:pt x="17073022" y="9235440"/>
                  </a:cubicBezTo>
                  <a:cubicBezTo>
                    <a:pt x="15960502" y="9540240"/>
                    <a:pt x="14847982" y="9342120"/>
                    <a:pt x="13049662" y="9326880"/>
                  </a:cubicBezTo>
                  <a:cubicBezTo>
                    <a:pt x="11251342" y="9311640"/>
                    <a:pt x="8310022" y="9433560"/>
                    <a:pt x="6283102" y="9144000"/>
                  </a:cubicBezTo>
                  <a:cubicBezTo>
                    <a:pt x="4256182" y="8854440"/>
                    <a:pt x="1924462" y="8427720"/>
                    <a:pt x="888142" y="7589520"/>
                  </a:cubicBezTo>
                  <a:cubicBezTo>
                    <a:pt x="-148178" y="6751320"/>
                    <a:pt x="-41498" y="5135880"/>
                    <a:pt x="65182" y="4114800"/>
                  </a:cubicBezTo>
                  <a:cubicBezTo>
                    <a:pt x="171862" y="3093720"/>
                    <a:pt x="857662" y="2087880"/>
                    <a:pt x="1528222" y="1463040"/>
                  </a:cubicBezTo>
                  <a:cubicBezTo>
                    <a:pt x="2198782" y="838200"/>
                    <a:pt x="3372262" y="609600"/>
                    <a:pt x="4088542" y="365760"/>
                  </a:cubicBezTo>
                  <a:cubicBezTo>
                    <a:pt x="4804822" y="121920"/>
                    <a:pt x="5315362" y="60960"/>
                    <a:pt x="5825902" y="0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240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65" name="Freeform 64"/>
            <p:cNvSpPr/>
            <p:nvPr/>
          </p:nvSpPr>
          <p:spPr bwMode="auto">
            <a:xfrm rot="21075042" flipH="1" flipV="1">
              <a:off x="1007175" y="2811650"/>
              <a:ext cx="283377" cy="186418"/>
            </a:xfrm>
            <a:custGeom>
              <a:avLst/>
              <a:gdLst>
                <a:gd name="connsiteX0" fmla="*/ 4362862 w 20067777"/>
                <a:gd name="connsiteY0" fmla="*/ 3200400 h 9404191"/>
                <a:gd name="connsiteX1" fmla="*/ 4362862 w 20067777"/>
                <a:gd name="connsiteY1" fmla="*/ 3108960 h 9404191"/>
                <a:gd name="connsiteX2" fmla="*/ 9940702 w 20067777"/>
                <a:gd name="connsiteY2" fmla="*/ 822960 h 9404191"/>
                <a:gd name="connsiteX3" fmla="*/ 16890142 w 20067777"/>
                <a:gd name="connsiteY3" fmla="*/ 1188720 h 9404191"/>
                <a:gd name="connsiteX4" fmla="*/ 19724782 w 20067777"/>
                <a:gd name="connsiteY4" fmla="*/ 3657600 h 9404191"/>
                <a:gd name="connsiteX5" fmla="*/ 19724782 w 20067777"/>
                <a:gd name="connsiteY5" fmla="*/ 7498080 h 9404191"/>
                <a:gd name="connsiteX6" fmla="*/ 17073022 w 20067777"/>
                <a:gd name="connsiteY6" fmla="*/ 9235440 h 9404191"/>
                <a:gd name="connsiteX7" fmla="*/ 13049662 w 20067777"/>
                <a:gd name="connsiteY7" fmla="*/ 9326880 h 9404191"/>
                <a:gd name="connsiteX8" fmla="*/ 6283102 w 20067777"/>
                <a:gd name="connsiteY8" fmla="*/ 9144000 h 9404191"/>
                <a:gd name="connsiteX9" fmla="*/ 888142 w 20067777"/>
                <a:gd name="connsiteY9" fmla="*/ 7589520 h 9404191"/>
                <a:gd name="connsiteX10" fmla="*/ 65182 w 20067777"/>
                <a:gd name="connsiteY10" fmla="*/ 4114800 h 9404191"/>
                <a:gd name="connsiteX11" fmla="*/ 1528222 w 20067777"/>
                <a:gd name="connsiteY11" fmla="*/ 1463040 h 9404191"/>
                <a:gd name="connsiteX12" fmla="*/ 4088542 w 20067777"/>
                <a:gd name="connsiteY12" fmla="*/ 365760 h 9404191"/>
                <a:gd name="connsiteX13" fmla="*/ 5825902 w 20067777"/>
                <a:gd name="connsiteY13" fmla="*/ 0 h 940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67777" h="9404191">
                  <a:moveTo>
                    <a:pt x="4362862" y="3200400"/>
                  </a:moveTo>
                  <a:cubicBezTo>
                    <a:pt x="3898042" y="3352800"/>
                    <a:pt x="3433222" y="3505200"/>
                    <a:pt x="4362862" y="3108960"/>
                  </a:cubicBezTo>
                  <a:cubicBezTo>
                    <a:pt x="5292502" y="2712720"/>
                    <a:pt x="7852822" y="1143000"/>
                    <a:pt x="9940702" y="822960"/>
                  </a:cubicBezTo>
                  <a:cubicBezTo>
                    <a:pt x="12028582" y="502920"/>
                    <a:pt x="15259462" y="716280"/>
                    <a:pt x="16890142" y="1188720"/>
                  </a:cubicBezTo>
                  <a:cubicBezTo>
                    <a:pt x="18520822" y="1661160"/>
                    <a:pt x="19252342" y="2606040"/>
                    <a:pt x="19724782" y="3657600"/>
                  </a:cubicBezTo>
                  <a:cubicBezTo>
                    <a:pt x="20197222" y="4709160"/>
                    <a:pt x="20166742" y="6568440"/>
                    <a:pt x="19724782" y="7498080"/>
                  </a:cubicBezTo>
                  <a:cubicBezTo>
                    <a:pt x="19282822" y="8427720"/>
                    <a:pt x="18185542" y="8930640"/>
                    <a:pt x="17073022" y="9235440"/>
                  </a:cubicBezTo>
                  <a:cubicBezTo>
                    <a:pt x="15960502" y="9540240"/>
                    <a:pt x="14847982" y="9342120"/>
                    <a:pt x="13049662" y="9326880"/>
                  </a:cubicBezTo>
                  <a:cubicBezTo>
                    <a:pt x="11251342" y="9311640"/>
                    <a:pt x="8310022" y="9433560"/>
                    <a:pt x="6283102" y="9144000"/>
                  </a:cubicBezTo>
                  <a:cubicBezTo>
                    <a:pt x="4256182" y="8854440"/>
                    <a:pt x="1924462" y="8427720"/>
                    <a:pt x="888142" y="7589520"/>
                  </a:cubicBezTo>
                  <a:cubicBezTo>
                    <a:pt x="-148178" y="6751320"/>
                    <a:pt x="-41498" y="5135880"/>
                    <a:pt x="65182" y="4114800"/>
                  </a:cubicBezTo>
                  <a:cubicBezTo>
                    <a:pt x="171862" y="3093720"/>
                    <a:pt x="857662" y="2087880"/>
                    <a:pt x="1528222" y="1463040"/>
                  </a:cubicBezTo>
                  <a:cubicBezTo>
                    <a:pt x="2198782" y="838200"/>
                    <a:pt x="3372262" y="609600"/>
                    <a:pt x="4088542" y="365760"/>
                  </a:cubicBezTo>
                  <a:cubicBezTo>
                    <a:pt x="4804822" y="121920"/>
                    <a:pt x="5315362" y="60960"/>
                    <a:pt x="5825902" y="0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240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66" name="Freeform 65"/>
            <p:cNvSpPr/>
            <p:nvPr/>
          </p:nvSpPr>
          <p:spPr bwMode="auto">
            <a:xfrm rot="407316" flipH="1" flipV="1">
              <a:off x="1258591" y="3386600"/>
              <a:ext cx="189671" cy="124774"/>
            </a:xfrm>
            <a:custGeom>
              <a:avLst/>
              <a:gdLst>
                <a:gd name="connsiteX0" fmla="*/ 4362862 w 20067777"/>
                <a:gd name="connsiteY0" fmla="*/ 3200400 h 9404191"/>
                <a:gd name="connsiteX1" fmla="*/ 4362862 w 20067777"/>
                <a:gd name="connsiteY1" fmla="*/ 3108960 h 9404191"/>
                <a:gd name="connsiteX2" fmla="*/ 9940702 w 20067777"/>
                <a:gd name="connsiteY2" fmla="*/ 822960 h 9404191"/>
                <a:gd name="connsiteX3" fmla="*/ 16890142 w 20067777"/>
                <a:gd name="connsiteY3" fmla="*/ 1188720 h 9404191"/>
                <a:gd name="connsiteX4" fmla="*/ 19724782 w 20067777"/>
                <a:gd name="connsiteY4" fmla="*/ 3657600 h 9404191"/>
                <a:gd name="connsiteX5" fmla="*/ 19724782 w 20067777"/>
                <a:gd name="connsiteY5" fmla="*/ 7498080 h 9404191"/>
                <a:gd name="connsiteX6" fmla="*/ 17073022 w 20067777"/>
                <a:gd name="connsiteY6" fmla="*/ 9235440 h 9404191"/>
                <a:gd name="connsiteX7" fmla="*/ 13049662 w 20067777"/>
                <a:gd name="connsiteY7" fmla="*/ 9326880 h 9404191"/>
                <a:gd name="connsiteX8" fmla="*/ 6283102 w 20067777"/>
                <a:gd name="connsiteY8" fmla="*/ 9144000 h 9404191"/>
                <a:gd name="connsiteX9" fmla="*/ 888142 w 20067777"/>
                <a:gd name="connsiteY9" fmla="*/ 7589520 h 9404191"/>
                <a:gd name="connsiteX10" fmla="*/ 65182 w 20067777"/>
                <a:gd name="connsiteY10" fmla="*/ 4114800 h 9404191"/>
                <a:gd name="connsiteX11" fmla="*/ 1528222 w 20067777"/>
                <a:gd name="connsiteY11" fmla="*/ 1463040 h 9404191"/>
                <a:gd name="connsiteX12" fmla="*/ 4088542 w 20067777"/>
                <a:gd name="connsiteY12" fmla="*/ 365760 h 9404191"/>
                <a:gd name="connsiteX13" fmla="*/ 5825902 w 20067777"/>
                <a:gd name="connsiteY13" fmla="*/ 0 h 940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67777" h="9404191">
                  <a:moveTo>
                    <a:pt x="4362862" y="3200400"/>
                  </a:moveTo>
                  <a:cubicBezTo>
                    <a:pt x="3898042" y="3352800"/>
                    <a:pt x="3433222" y="3505200"/>
                    <a:pt x="4362862" y="3108960"/>
                  </a:cubicBezTo>
                  <a:cubicBezTo>
                    <a:pt x="5292502" y="2712720"/>
                    <a:pt x="7852822" y="1143000"/>
                    <a:pt x="9940702" y="822960"/>
                  </a:cubicBezTo>
                  <a:cubicBezTo>
                    <a:pt x="12028582" y="502920"/>
                    <a:pt x="15259462" y="716280"/>
                    <a:pt x="16890142" y="1188720"/>
                  </a:cubicBezTo>
                  <a:cubicBezTo>
                    <a:pt x="18520822" y="1661160"/>
                    <a:pt x="19252342" y="2606040"/>
                    <a:pt x="19724782" y="3657600"/>
                  </a:cubicBezTo>
                  <a:cubicBezTo>
                    <a:pt x="20197222" y="4709160"/>
                    <a:pt x="20166742" y="6568440"/>
                    <a:pt x="19724782" y="7498080"/>
                  </a:cubicBezTo>
                  <a:cubicBezTo>
                    <a:pt x="19282822" y="8427720"/>
                    <a:pt x="18185542" y="8930640"/>
                    <a:pt x="17073022" y="9235440"/>
                  </a:cubicBezTo>
                  <a:cubicBezTo>
                    <a:pt x="15960502" y="9540240"/>
                    <a:pt x="14847982" y="9342120"/>
                    <a:pt x="13049662" y="9326880"/>
                  </a:cubicBezTo>
                  <a:cubicBezTo>
                    <a:pt x="11251342" y="9311640"/>
                    <a:pt x="8310022" y="9433560"/>
                    <a:pt x="6283102" y="9144000"/>
                  </a:cubicBezTo>
                  <a:cubicBezTo>
                    <a:pt x="4256182" y="8854440"/>
                    <a:pt x="1924462" y="8427720"/>
                    <a:pt x="888142" y="7589520"/>
                  </a:cubicBezTo>
                  <a:cubicBezTo>
                    <a:pt x="-148178" y="6751320"/>
                    <a:pt x="-41498" y="5135880"/>
                    <a:pt x="65182" y="4114800"/>
                  </a:cubicBezTo>
                  <a:cubicBezTo>
                    <a:pt x="171862" y="3093720"/>
                    <a:pt x="857662" y="2087880"/>
                    <a:pt x="1528222" y="1463040"/>
                  </a:cubicBezTo>
                  <a:cubicBezTo>
                    <a:pt x="2198782" y="838200"/>
                    <a:pt x="3372262" y="609600"/>
                    <a:pt x="4088542" y="365760"/>
                  </a:cubicBezTo>
                  <a:cubicBezTo>
                    <a:pt x="4804822" y="121920"/>
                    <a:pt x="5315362" y="60960"/>
                    <a:pt x="5825902" y="0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240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67" name="Freeform 66"/>
            <p:cNvSpPr/>
            <p:nvPr/>
          </p:nvSpPr>
          <p:spPr bwMode="auto">
            <a:xfrm rot="736947" flipH="1" flipV="1">
              <a:off x="919185" y="3712446"/>
              <a:ext cx="225900" cy="148607"/>
            </a:xfrm>
            <a:custGeom>
              <a:avLst/>
              <a:gdLst>
                <a:gd name="connsiteX0" fmla="*/ 4362862 w 20067777"/>
                <a:gd name="connsiteY0" fmla="*/ 3200400 h 9404191"/>
                <a:gd name="connsiteX1" fmla="*/ 4362862 w 20067777"/>
                <a:gd name="connsiteY1" fmla="*/ 3108960 h 9404191"/>
                <a:gd name="connsiteX2" fmla="*/ 9940702 w 20067777"/>
                <a:gd name="connsiteY2" fmla="*/ 822960 h 9404191"/>
                <a:gd name="connsiteX3" fmla="*/ 16890142 w 20067777"/>
                <a:gd name="connsiteY3" fmla="*/ 1188720 h 9404191"/>
                <a:gd name="connsiteX4" fmla="*/ 19724782 w 20067777"/>
                <a:gd name="connsiteY4" fmla="*/ 3657600 h 9404191"/>
                <a:gd name="connsiteX5" fmla="*/ 19724782 w 20067777"/>
                <a:gd name="connsiteY5" fmla="*/ 7498080 h 9404191"/>
                <a:gd name="connsiteX6" fmla="*/ 17073022 w 20067777"/>
                <a:gd name="connsiteY6" fmla="*/ 9235440 h 9404191"/>
                <a:gd name="connsiteX7" fmla="*/ 13049662 w 20067777"/>
                <a:gd name="connsiteY7" fmla="*/ 9326880 h 9404191"/>
                <a:gd name="connsiteX8" fmla="*/ 6283102 w 20067777"/>
                <a:gd name="connsiteY8" fmla="*/ 9144000 h 9404191"/>
                <a:gd name="connsiteX9" fmla="*/ 888142 w 20067777"/>
                <a:gd name="connsiteY9" fmla="*/ 7589520 h 9404191"/>
                <a:gd name="connsiteX10" fmla="*/ 65182 w 20067777"/>
                <a:gd name="connsiteY10" fmla="*/ 4114800 h 9404191"/>
                <a:gd name="connsiteX11" fmla="*/ 1528222 w 20067777"/>
                <a:gd name="connsiteY11" fmla="*/ 1463040 h 9404191"/>
                <a:gd name="connsiteX12" fmla="*/ 4088542 w 20067777"/>
                <a:gd name="connsiteY12" fmla="*/ 365760 h 9404191"/>
                <a:gd name="connsiteX13" fmla="*/ 5825902 w 20067777"/>
                <a:gd name="connsiteY13" fmla="*/ 0 h 940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67777" h="9404191">
                  <a:moveTo>
                    <a:pt x="4362862" y="3200400"/>
                  </a:moveTo>
                  <a:cubicBezTo>
                    <a:pt x="3898042" y="3352800"/>
                    <a:pt x="3433222" y="3505200"/>
                    <a:pt x="4362862" y="3108960"/>
                  </a:cubicBezTo>
                  <a:cubicBezTo>
                    <a:pt x="5292502" y="2712720"/>
                    <a:pt x="7852822" y="1143000"/>
                    <a:pt x="9940702" y="822960"/>
                  </a:cubicBezTo>
                  <a:cubicBezTo>
                    <a:pt x="12028582" y="502920"/>
                    <a:pt x="15259462" y="716280"/>
                    <a:pt x="16890142" y="1188720"/>
                  </a:cubicBezTo>
                  <a:cubicBezTo>
                    <a:pt x="18520822" y="1661160"/>
                    <a:pt x="19252342" y="2606040"/>
                    <a:pt x="19724782" y="3657600"/>
                  </a:cubicBezTo>
                  <a:cubicBezTo>
                    <a:pt x="20197222" y="4709160"/>
                    <a:pt x="20166742" y="6568440"/>
                    <a:pt x="19724782" y="7498080"/>
                  </a:cubicBezTo>
                  <a:cubicBezTo>
                    <a:pt x="19282822" y="8427720"/>
                    <a:pt x="18185542" y="8930640"/>
                    <a:pt x="17073022" y="9235440"/>
                  </a:cubicBezTo>
                  <a:cubicBezTo>
                    <a:pt x="15960502" y="9540240"/>
                    <a:pt x="14847982" y="9342120"/>
                    <a:pt x="13049662" y="9326880"/>
                  </a:cubicBezTo>
                  <a:cubicBezTo>
                    <a:pt x="11251342" y="9311640"/>
                    <a:pt x="8310022" y="9433560"/>
                    <a:pt x="6283102" y="9144000"/>
                  </a:cubicBezTo>
                  <a:cubicBezTo>
                    <a:pt x="4256182" y="8854440"/>
                    <a:pt x="1924462" y="8427720"/>
                    <a:pt x="888142" y="7589520"/>
                  </a:cubicBezTo>
                  <a:cubicBezTo>
                    <a:pt x="-148178" y="6751320"/>
                    <a:pt x="-41498" y="5135880"/>
                    <a:pt x="65182" y="4114800"/>
                  </a:cubicBezTo>
                  <a:cubicBezTo>
                    <a:pt x="171862" y="3093720"/>
                    <a:pt x="857662" y="2087880"/>
                    <a:pt x="1528222" y="1463040"/>
                  </a:cubicBezTo>
                  <a:cubicBezTo>
                    <a:pt x="2198782" y="838200"/>
                    <a:pt x="3372262" y="609600"/>
                    <a:pt x="4088542" y="365760"/>
                  </a:cubicBezTo>
                  <a:cubicBezTo>
                    <a:pt x="4804822" y="121920"/>
                    <a:pt x="5315362" y="60960"/>
                    <a:pt x="5825902" y="0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240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68" name="Freeform 67"/>
            <p:cNvSpPr/>
            <p:nvPr/>
          </p:nvSpPr>
          <p:spPr bwMode="auto">
            <a:xfrm rot="8712292" flipH="1">
              <a:off x="1490599" y="3429000"/>
              <a:ext cx="283377" cy="186418"/>
            </a:xfrm>
            <a:custGeom>
              <a:avLst/>
              <a:gdLst>
                <a:gd name="connsiteX0" fmla="*/ 4362862 w 20067777"/>
                <a:gd name="connsiteY0" fmla="*/ 3200400 h 9404191"/>
                <a:gd name="connsiteX1" fmla="*/ 4362862 w 20067777"/>
                <a:gd name="connsiteY1" fmla="*/ 3108960 h 9404191"/>
                <a:gd name="connsiteX2" fmla="*/ 9940702 w 20067777"/>
                <a:gd name="connsiteY2" fmla="*/ 822960 h 9404191"/>
                <a:gd name="connsiteX3" fmla="*/ 16890142 w 20067777"/>
                <a:gd name="connsiteY3" fmla="*/ 1188720 h 9404191"/>
                <a:gd name="connsiteX4" fmla="*/ 19724782 w 20067777"/>
                <a:gd name="connsiteY4" fmla="*/ 3657600 h 9404191"/>
                <a:gd name="connsiteX5" fmla="*/ 19724782 w 20067777"/>
                <a:gd name="connsiteY5" fmla="*/ 7498080 h 9404191"/>
                <a:gd name="connsiteX6" fmla="*/ 17073022 w 20067777"/>
                <a:gd name="connsiteY6" fmla="*/ 9235440 h 9404191"/>
                <a:gd name="connsiteX7" fmla="*/ 13049662 w 20067777"/>
                <a:gd name="connsiteY7" fmla="*/ 9326880 h 9404191"/>
                <a:gd name="connsiteX8" fmla="*/ 6283102 w 20067777"/>
                <a:gd name="connsiteY8" fmla="*/ 9144000 h 9404191"/>
                <a:gd name="connsiteX9" fmla="*/ 888142 w 20067777"/>
                <a:gd name="connsiteY9" fmla="*/ 7589520 h 9404191"/>
                <a:gd name="connsiteX10" fmla="*/ 65182 w 20067777"/>
                <a:gd name="connsiteY10" fmla="*/ 4114800 h 9404191"/>
                <a:gd name="connsiteX11" fmla="*/ 1528222 w 20067777"/>
                <a:gd name="connsiteY11" fmla="*/ 1463040 h 9404191"/>
                <a:gd name="connsiteX12" fmla="*/ 4088542 w 20067777"/>
                <a:gd name="connsiteY12" fmla="*/ 365760 h 9404191"/>
                <a:gd name="connsiteX13" fmla="*/ 5825902 w 20067777"/>
                <a:gd name="connsiteY13" fmla="*/ 0 h 940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67777" h="9404191">
                  <a:moveTo>
                    <a:pt x="4362862" y="3200400"/>
                  </a:moveTo>
                  <a:cubicBezTo>
                    <a:pt x="3898042" y="3352800"/>
                    <a:pt x="3433222" y="3505200"/>
                    <a:pt x="4362862" y="3108960"/>
                  </a:cubicBezTo>
                  <a:cubicBezTo>
                    <a:pt x="5292502" y="2712720"/>
                    <a:pt x="7852822" y="1143000"/>
                    <a:pt x="9940702" y="822960"/>
                  </a:cubicBezTo>
                  <a:cubicBezTo>
                    <a:pt x="12028582" y="502920"/>
                    <a:pt x="15259462" y="716280"/>
                    <a:pt x="16890142" y="1188720"/>
                  </a:cubicBezTo>
                  <a:cubicBezTo>
                    <a:pt x="18520822" y="1661160"/>
                    <a:pt x="19252342" y="2606040"/>
                    <a:pt x="19724782" y="3657600"/>
                  </a:cubicBezTo>
                  <a:cubicBezTo>
                    <a:pt x="20197222" y="4709160"/>
                    <a:pt x="20166742" y="6568440"/>
                    <a:pt x="19724782" y="7498080"/>
                  </a:cubicBezTo>
                  <a:cubicBezTo>
                    <a:pt x="19282822" y="8427720"/>
                    <a:pt x="18185542" y="8930640"/>
                    <a:pt x="17073022" y="9235440"/>
                  </a:cubicBezTo>
                  <a:cubicBezTo>
                    <a:pt x="15960502" y="9540240"/>
                    <a:pt x="14847982" y="9342120"/>
                    <a:pt x="13049662" y="9326880"/>
                  </a:cubicBezTo>
                  <a:cubicBezTo>
                    <a:pt x="11251342" y="9311640"/>
                    <a:pt x="8310022" y="9433560"/>
                    <a:pt x="6283102" y="9144000"/>
                  </a:cubicBezTo>
                  <a:cubicBezTo>
                    <a:pt x="4256182" y="8854440"/>
                    <a:pt x="1924462" y="8427720"/>
                    <a:pt x="888142" y="7589520"/>
                  </a:cubicBezTo>
                  <a:cubicBezTo>
                    <a:pt x="-148178" y="6751320"/>
                    <a:pt x="-41498" y="5135880"/>
                    <a:pt x="65182" y="4114800"/>
                  </a:cubicBezTo>
                  <a:cubicBezTo>
                    <a:pt x="171862" y="3093720"/>
                    <a:pt x="857662" y="2087880"/>
                    <a:pt x="1528222" y="1463040"/>
                  </a:cubicBezTo>
                  <a:cubicBezTo>
                    <a:pt x="2198782" y="838200"/>
                    <a:pt x="3372262" y="609600"/>
                    <a:pt x="4088542" y="365760"/>
                  </a:cubicBezTo>
                  <a:cubicBezTo>
                    <a:pt x="4804822" y="121920"/>
                    <a:pt x="5315362" y="60960"/>
                    <a:pt x="5825902" y="0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240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  <p:sp>
          <p:nvSpPr>
            <p:cNvPr id="69" name="Freeform 68"/>
            <p:cNvSpPr/>
            <p:nvPr/>
          </p:nvSpPr>
          <p:spPr bwMode="auto">
            <a:xfrm rot="21095147" flipH="1">
              <a:off x="919185" y="3421926"/>
              <a:ext cx="229677" cy="151092"/>
            </a:xfrm>
            <a:custGeom>
              <a:avLst/>
              <a:gdLst>
                <a:gd name="connsiteX0" fmla="*/ 4362862 w 20067777"/>
                <a:gd name="connsiteY0" fmla="*/ 3200400 h 9404191"/>
                <a:gd name="connsiteX1" fmla="*/ 4362862 w 20067777"/>
                <a:gd name="connsiteY1" fmla="*/ 3108960 h 9404191"/>
                <a:gd name="connsiteX2" fmla="*/ 9940702 w 20067777"/>
                <a:gd name="connsiteY2" fmla="*/ 822960 h 9404191"/>
                <a:gd name="connsiteX3" fmla="*/ 16890142 w 20067777"/>
                <a:gd name="connsiteY3" fmla="*/ 1188720 h 9404191"/>
                <a:gd name="connsiteX4" fmla="*/ 19724782 w 20067777"/>
                <a:gd name="connsiteY4" fmla="*/ 3657600 h 9404191"/>
                <a:gd name="connsiteX5" fmla="*/ 19724782 w 20067777"/>
                <a:gd name="connsiteY5" fmla="*/ 7498080 h 9404191"/>
                <a:gd name="connsiteX6" fmla="*/ 17073022 w 20067777"/>
                <a:gd name="connsiteY6" fmla="*/ 9235440 h 9404191"/>
                <a:gd name="connsiteX7" fmla="*/ 13049662 w 20067777"/>
                <a:gd name="connsiteY7" fmla="*/ 9326880 h 9404191"/>
                <a:gd name="connsiteX8" fmla="*/ 6283102 w 20067777"/>
                <a:gd name="connsiteY8" fmla="*/ 9144000 h 9404191"/>
                <a:gd name="connsiteX9" fmla="*/ 888142 w 20067777"/>
                <a:gd name="connsiteY9" fmla="*/ 7589520 h 9404191"/>
                <a:gd name="connsiteX10" fmla="*/ 65182 w 20067777"/>
                <a:gd name="connsiteY10" fmla="*/ 4114800 h 9404191"/>
                <a:gd name="connsiteX11" fmla="*/ 1528222 w 20067777"/>
                <a:gd name="connsiteY11" fmla="*/ 1463040 h 9404191"/>
                <a:gd name="connsiteX12" fmla="*/ 4088542 w 20067777"/>
                <a:gd name="connsiteY12" fmla="*/ 365760 h 9404191"/>
                <a:gd name="connsiteX13" fmla="*/ 5825902 w 20067777"/>
                <a:gd name="connsiteY13" fmla="*/ 0 h 9404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067777" h="9404191">
                  <a:moveTo>
                    <a:pt x="4362862" y="3200400"/>
                  </a:moveTo>
                  <a:cubicBezTo>
                    <a:pt x="3898042" y="3352800"/>
                    <a:pt x="3433222" y="3505200"/>
                    <a:pt x="4362862" y="3108960"/>
                  </a:cubicBezTo>
                  <a:cubicBezTo>
                    <a:pt x="5292502" y="2712720"/>
                    <a:pt x="7852822" y="1143000"/>
                    <a:pt x="9940702" y="822960"/>
                  </a:cubicBezTo>
                  <a:cubicBezTo>
                    <a:pt x="12028582" y="502920"/>
                    <a:pt x="15259462" y="716280"/>
                    <a:pt x="16890142" y="1188720"/>
                  </a:cubicBezTo>
                  <a:cubicBezTo>
                    <a:pt x="18520822" y="1661160"/>
                    <a:pt x="19252342" y="2606040"/>
                    <a:pt x="19724782" y="3657600"/>
                  </a:cubicBezTo>
                  <a:cubicBezTo>
                    <a:pt x="20197222" y="4709160"/>
                    <a:pt x="20166742" y="6568440"/>
                    <a:pt x="19724782" y="7498080"/>
                  </a:cubicBezTo>
                  <a:cubicBezTo>
                    <a:pt x="19282822" y="8427720"/>
                    <a:pt x="18185542" y="8930640"/>
                    <a:pt x="17073022" y="9235440"/>
                  </a:cubicBezTo>
                  <a:cubicBezTo>
                    <a:pt x="15960502" y="9540240"/>
                    <a:pt x="14847982" y="9342120"/>
                    <a:pt x="13049662" y="9326880"/>
                  </a:cubicBezTo>
                  <a:cubicBezTo>
                    <a:pt x="11251342" y="9311640"/>
                    <a:pt x="8310022" y="9433560"/>
                    <a:pt x="6283102" y="9144000"/>
                  </a:cubicBezTo>
                  <a:cubicBezTo>
                    <a:pt x="4256182" y="8854440"/>
                    <a:pt x="1924462" y="8427720"/>
                    <a:pt x="888142" y="7589520"/>
                  </a:cubicBezTo>
                  <a:cubicBezTo>
                    <a:pt x="-148178" y="6751320"/>
                    <a:pt x="-41498" y="5135880"/>
                    <a:pt x="65182" y="4114800"/>
                  </a:cubicBezTo>
                  <a:cubicBezTo>
                    <a:pt x="171862" y="3093720"/>
                    <a:pt x="857662" y="2087880"/>
                    <a:pt x="1528222" y="1463040"/>
                  </a:cubicBezTo>
                  <a:cubicBezTo>
                    <a:pt x="2198782" y="838200"/>
                    <a:pt x="3372262" y="609600"/>
                    <a:pt x="4088542" y="365760"/>
                  </a:cubicBezTo>
                  <a:cubicBezTo>
                    <a:pt x="4804822" y="121920"/>
                    <a:pt x="5315362" y="60960"/>
                    <a:pt x="5825902" y="0"/>
                  </a:cubicBezTo>
                </a:path>
              </a:pathLst>
            </a:custGeom>
            <a:noFill/>
            <a:ln w="28575">
              <a:solidFill>
                <a:schemeClr val="accent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0" tIns="0" rIns="0" bIns="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endParaRPr lang="en-US" sz="2400">
                <a:solidFill>
                  <a:srgbClr val="000000"/>
                </a:solidFill>
                <a:latin typeface="Arial" charset="0"/>
                <a:ea typeface="ヒラギノ角ゴ Pro W3" charset="0"/>
              </a:endParaRPr>
            </a:p>
          </p:txBody>
        </p:sp>
      </p:grpSp>
      <p:sp>
        <p:nvSpPr>
          <p:cNvPr id="85" name="Rectangle 3"/>
          <p:cNvSpPr txBox="1">
            <a:spLocks noChangeArrowheads="1"/>
          </p:cNvSpPr>
          <p:nvPr/>
        </p:nvSpPr>
        <p:spPr bwMode="auto">
          <a:xfrm>
            <a:off x="3650869" y="1412875"/>
            <a:ext cx="4896612" cy="4752975"/>
          </a:xfrm>
          <a:prstGeom prst="rect">
            <a:avLst/>
          </a:prstGeom>
          <a:solidFill>
            <a:srgbClr val="FFC000"/>
          </a:solidFill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A</a:t>
            </a:r>
            <a:r>
              <a:rPr lang="en-US" sz="36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utomatic</a:t>
            </a:r>
            <a:r>
              <a:rPr lang="en-US" sz="44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 </a:t>
            </a:r>
          </a:p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err="1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L</a:t>
            </a:r>
            <a:r>
              <a:rPr lang="en-US" sz="3600" b="1" kern="0" dirty="0" err="1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andmarking</a:t>
            </a:r>
            <a:r>
              <a:rPr lang="en-US" sz="3600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and </a:t>
            </a:r>
          </a:p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P</a:t>
            </a:r>
            <a:r>
              <a:rPr lang="en-US" sz="36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arsing</a:t>
            </a:r>
            <a:r>
              <a:rPr lang="en-US" sz="3600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 </a:t>
            </a:r>
            <a:r>
              <a:rPr lang="en-US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of </a:t>
            </a:r>
          </a:p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H</a:t>
            </a:r>
            <a:r>
              <a:rPr lang="en-US" sz="36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uman</a:t>
            </a:r>
            <a:r>
              <a:rPr lang="en-US" sz="44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 </a:t>
            </a:r>
          </a:p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r>
              <a:rPr lang="en-US" sz="5400" b="1" kern="0" dirty="0" smtClean="0">
                <a:solidFill>
                  <a:srgbClr val="000000"/>
                </a:solidFill>
                <a:ea typeface="ＭＳ Ｐゴシック"/>
                <a:cs typeface="Arial" pitchFamily="34" charset="0"/>
              </a:rPr>
              <a:t>A</a:t>
            </a:r>
            <a:r>
              <a:rPr lang="en-US" sz="3600" b="1" kern="0" dirty="0" smtClean="0">
                <a:solidFill>
                  <a:srgbClr val="FFFFFF"/>
                </a:solidFill>
                <a:ea typeface="ＭＳ Ｐゴシック"/>
                <a:cs typeface="Arial" pitchFamily="34" charset="0"/>
              </a:rPr>
              <a:t>natomy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306140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repeatCount="indefinite" accel="13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dirty="0" smtClean="0"/>
              <a:t>Technologie ALPHA</a:t>
            </a:r>
            <a:br>
              <a:rPr lang="fr-FR" noProof="0" dirty="0" smtClean="0"/>
            </a:br>
            <a:r>
              <a:rPr lang="fr-FR" b="0" noProof="0" dirty="0" smtClean="0"/>
              <a:t> L’algorithme ALPHA apprend à partir d’exemples annotés par des experts</a:t>
            </a:r>
            <a:endParaRPr lang="fr-FR" b="0" noProof="0" dirty="0"/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8" name="Picture 2" descr="human anatomy back muscles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27" t="13096" r="6702" b="2456"/>
          <a:stretch/>
        </p:blipFill>
        <p:spPr bwMode="auto">
          <a:xfrm>
            <a:off x="0" y="1655695"/>
            <a:ext cx="3021008" cy="44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umanModel"/>
          <p:cNvPicPr>
            <a:picLocks noChangeAspect="1" noChangeArrowheads="1"/>
          </p:cNvPicPr>
          <p:nvPr/>
        </p:nvPicPr>
        <p:blipFill rotWithShape="1">
          <a:blip r:embed="rId6"/>
          <a:srcRect l="62272" b="46940"/>
          <a:stretch/>
        </p:blipFill>
        <p:spPr bwMode="auto">
          <a:xfrm>
            <a:off x="9555607" y="1425086"/>
            <a:ext cx="2384970" cy="47407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 bwMode="auto">
          <a:xfrm flipH="1">
            <a:off x="2687856" y="1406831"/>
            <a:ext cx="333151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-3475" y="1412874"/>
            <a:ext cx="333150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 bwMode="auto">
          <a:xfrm rot="5400000" flipH="1">
            <a:off x="10505658" y="4469662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 rot="16200000" flipH="1" flipV="1">
            <a:off x="10505658" y="84431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 rot="5400000">
            <a:off x="978989" y="3490717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 rot="5400000">
            <a:off x="6490531" y="3508975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3650869" y="1412875"/>
            <a:ext cx="4896612" cy="47529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endParaRPr lang="en-US" sz="3600" b="1" kern="0" dirty="0" smtClean="0">
              <a:solidFill>
                <a:srgbClr val="FFFFFF"/>
              </a:solidFill>
              <a:ea typeface="ＭＳ Ｐゴシック"/>
              <a:cs typeface="Arial" pitchFamily="34" charset="0"/>
            </a:endParaRPr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7"/>
          <a:stretch>
            <a:fillRect/>
          </a:stretch>
        </p:blipFill>
        <p:spPr bwMode="auto">
          <a:xfrm>
            <a:off x="3609773" y="1412875"/>
            <a:ext cx="3301873" cy="576072"/>
          </a:xfrm>
          <a:prstGeom prst="rect">
            <a:avLst/>
          </a:prstGeom>
          <a:noFill/>
        </p:spPr>
      </p:pic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8"/>
          <a:srcRect l="34325" r="38691" b="57708"/>
          <a:stretch>
            <a:fillRect/>
          </a:stretch>
        </p:blipFill>
        <p:spPr bwMode="auto">
          <a:xfrm>
            <a:off x="5235067" y="2132838"/>
            <a:ext cx="1595138" cy="1533065"/>
          </a:xfrm>
          <a:prstGeom prst="rect">
            <a:avLst/>
          </a:prstGeom>
          <a:noFill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8"/>
          <a:srcRect l="12171" t="42513" r="55938" b="41178"/>
          <a:stretch>
            <a:fillRect/>
          </a:stretch>
        </p:blipFill>
        <p:spPr bwMode="auto">
          <a:xfrm>
            <a:off x="4741187" y="3884406"/>
            <a:ext cx="2452914" cy="769257"/>
          </a:xfrm>
          <a:prstGeom prst="rect">
            <a:avLst/>
          </a:prstGeom>
          <a:noFill/>
        </p:spPr>
      </p:pic>
      <p:sp>
        <p:nvSpPr>
          <p:cNvPr id="40" name="Richtungspfeil 23"/>
          <p:cNvSpPr/>
          <p:nvPr/>
        </p:nvSpPr>
        <p:spPr bwMode="auto">
          <a:xfrm rot="5400000">
            <a:off x="4855979" y="4695734"/>
            <a:ext cx="461472" cy="444116"/>
          </a:xfrm>
          <a:prstGeom prst="homePlate">
            <a:avLst/>
          </a:prstGeom>
          <a:gradFill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smtClean="0">
                <a:solidFill>
                  <a:srgbClr val="FFFFFF"/>
                </a:solidFill>
              </a:rPr>
              <a:t>C1</a:t>
            </a:r>
          </a:p>
        </p:txBody>
      </p:sp>
      <p:sp>
        <p:nvSpPr>
          <p:cNvPr id="41" name="Richtungspfeil 24"/>
          <p:cNvSpPr/>
          <p:nvPr/>
        </p:nvSpPr>
        <p:spPr bwMode="auto">
          <a:xfrm rot="5400000">
            <a:off x="5514425" y="4704422"/>
            <a:ext cx="461472" cy="444116"/>
          </a:xfrm>
          <a:prstGeom prst="homePlate">
            <a:avLst/>
          </a:prstGeom>
          <a:gradFill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smtClean="0">
                <a:solidFill>
                  <a:srgbClr val="FFFFFF"/>
                </a:solidFill>
              </a:rPr>
              <a:t>C1</a:t>
            </a:r>
          </a:p>
        </p:txBody>
      </p:sp>
      <p:sp>
        <p:nvSpPr>
          <p:cNvPr id="42" name="Richtungspfeil 25"/>
          <p:cNvSpPr/>
          <p:nvPr/>
        </p:nvSpPr>
        <p:spPr bwMode="auto">
          <a:xfrm rot="5400000">
            <a:off x="6479667" y="4704422"/>
            <a:ext cx="461472" cy="444116"/>
          </a:xfrm>
          <a:prstGeom prst="homePlate">
            <a:avLst/>
          </a:prstGeom>
          <a:gradFill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smtClean="0">
                <a:solidFill>
                  <a:srgbClr val="FFFFFF"/>
                </a:solidFill>
              </a:rPr>
              <a:t>C1</a:t>
            </a:r>
          </a:p>
        </p:txBody>
      </p:sp>
      <p:grpSp>
        <p:nvGrpSpPr>
          <p:cNvPr id="50" name="Group 49"/>
          <p:cNvGrpSpPr/>
          <p:nvPr/>
        </p:nvGrpSpPr>
        <p:grpSpPr>
          <a:xfrm rot="21239226">
            <a:off x="10323617" y="2722572"/>
            <a:ext cx="276650" cy="301251"/>
            <a:chOff x="9225789" y="836676"/>
            <a:chExt cx="1152144" cy="1152143"/>
          </a:xfrm>
        </p:grpSpPr>
        <p:sp>
          <p:nvSpPr>
            <p:cNvPr id="51" name="L-Shape 50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2" name="L-Shape 51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3" name="L-Shape 52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4" name="L-Shape 53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5" name="Straight Arrow Connector 4"/>
          <p:cNvCxnSpPr>
            <a:stCxn id="40" idx="3"/>
          </p:cNvCxnSpPr>
          <p:nvPr/>
        </p:nvCxnSpPr>
        <p:spPr bwMode="auto">
          <a:xfrm>
            <a:off x="5086715" y="5148528"/>
            <a:ext cx="0" cy="713287"/>
          </a:xfrm>
          <a:prstGeom prst="straightConnector1">
            <a:avLst/>
          </a:prstGeom>
          <a:solidFill>
            <a:schemeClr val="tx2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Arrow Connector 46"/>
          <p:cNvCxnSpPr>
            <a:stCxn id="41" idx="3"/>
          </p:cNvCxnSpPr>
          <p:nvPr/>
        </p:nvCxnSpPr>
        <p:spPr bwMode="auto">
          <a:xfrm>
            <a:off x="5745161" y="5157216"/>
            <a:ext cx="0" cy="704599"/>
          </a:xfrm>
          <a:prstGeom prst="straightConnector1">
            <a:avLst/>
          </a:prstGeom>
          <a:solidFill>
            <a:schemeClr val="tx2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Arrow Connector 47"/>
          <p:cNvCxnSpPr>
            <a:stCxn id="42" idx="3"/>
          </p:cNvCxnSpPr>
          <p:nvPr/>
        </p:nvCxnSpPr>
        <p:spPr bwMode="auto">
          <a:xfrm>
            <a:off x="6710403" y="5157216"/>
            <a:ext cx="0" cy="704599"/>
          </a:xfrm>
          <a:prstGeom prst="straightConnector1">
            <a:avLst/>
          </a:prstGeom>
          <a:solidFill>
            <a:schemeClr val="tx2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Isosceles Triangle 55"/>
          <p:cNvSpPr/>
          <p:nvPr/>
        </p:nvSpPr>
        <p:spPr bwMode="auto">
          <a:xfrm rot="10800000">
            <a:off x="4864653" y="3708316"/>
            <a:ext cx="2329445" cy="224838"/>
          </a:xfrm>
          <a:prstGeom prst="triangle">
            <a:avLst/>
          </a:prstGeom>
          <a:gradFill flip="none" rotWithShape="0">
            <a:gsLst>
              <a:gs pos="0">
                <a:schemeClr val="accent5"/>
              </a:gs>
              <a:gs pos="57000">
                <a:schemeClr val="accent5">
                  <a:alpha val="40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 rot="21239226">
            <a:off x="11154823" y="3690159"/>
            <a:ext cx="276650" cy="301251"/>
            <a:chOff x="9225789" y="836676"/>
            <a:chExt cx="1152144" cy="1152143"/>
          </a:xfrm>
        </p:grpSpPr>
        <p:sp>
          <p:nvSpPr>
            <p:cNvPr id="58" name="L-Shape 57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L-Shape 58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0" name="L-Shape 59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1" name="L-Shape 60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 rot="21239226">
            <a:off x="10146697" y="3586680"/>
            <a:ext cx="276650" cy="301251"/>
            <a:chOff x="9225789" y="836676"/>
            <a:chExt cx="1152144" cy="1152143"/>
          </a:xfrm>
        </p:grpSpPr>
        <p:sp>
          <p:nvSpPr>
            <p:cNvPr id="63" name="L-Shape 62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4" name="L-Shape 63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5" name="L-Shape 64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6" name="L-Shape 65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 rot="21239226">
            <a:off x="10054049" y="5356174"/>
            <a:ext cx="276650" cy="301251"/>
            <a:chOff x="9225789" y="836676"/>
            <a:chExt cx="1152144" cy="1152143"/>
          </a:xfrm>
        </p:grpSpPr>
        <p:sp>
          <p:nvSpPr>
            <p:cNvPr id="68" name="L-Shape 67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9" name="L-Shape 68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0" name="L-Shape 69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1" name="L-Shape 70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21239226">
            <a:off x="10529279" y="4954760"/>
            <a:ext cx="276650" cy="301251"/>
            <a:chOff x="9225789" y="836676"/>
            <a:chExt cx="1152144" cy="1152143"/>
          </a:xfrm>
        </p:grpSpPr>
        <p:sp>
          <p:nvSpPr>
            <p:cNvPr id="73" name="L-Shape 72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4" name="L-Shape 73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5" name="L-Shape 74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6" name="L-Shape 75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 rot="21239226">
            <a:off x="11136173" y="4831290"/>
            <a:ext cx="276650" cy="301251"/>
            <a:chOff x="9225789" y="836676"/>
            <a:chExt cx="1152144" cy="1152143"/>
          </a:xfrm>
        </p:grpSpPr>
        <p:sp>
          <p:nvSpPr>
            <p:cNvPr id="78" name="L-Shape 77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9" name="L-Shape 78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0" name="L-Shape 79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1" name="L-Shape 80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 rot="21239226">
            <a:off x="9951127" y="4831472"/>
            <a:ext cx="276650" cy="301251"/>
            <a:chOff x="9225789" y="836676"/>
            <a:chExt cx="1152144" cy="1152143"/>
          </a:xfrm>
        </p:grpSpPr>
        <p:sp>
          <p:nvSpPr>
            <p:cNvPr id="85" name="L-Shape 84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6" name="L-Shape 85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7" name="L-Shape 86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8" name="L-Shape 87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 rot="21239226">
            <a:off x="10560101" y="4245126"/>
            <a:ext cx="276650" cy="301251"/>
            <a:chOff x="9225789" y="836676"/>
            <a:chExt cx="1152144" cy="1152143"/>
          </a:xfrm>
        </p:grpSpPr>
        <p:sp>
          <p:nvSpPr>
            <p:cNvPr id="90" name="L-Shape 89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1" name="L-Shape 90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2" name="L-Shape 91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3" name="L-Shape 92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94" name="Rechteck 34"/>
          <p:cNvSpPr/>
          <p:nvPr/>
        </p:nvSpPr>
        <p:spPr bwMode="auto">
          <a:xfrm flipH="1">
            <a:off x="4864657" y="5861815"/>
            <a:ext cx="2329444" cy="304035"/>
          </a:xfrm>
          <a:prstGeom prst="rect">
            <a:avLst/>
          </a:prstGeom>
          <a:gradFill flip="none" rotWithShape="1"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err="1" smtClean="0">
                <a:solidFill>
                  <a:srgbClr val="FFFFFF"/>
                </a:solidFill>
              </a:rPr>
              <a:t>Averaged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Decision</a:t>
            </a:r>
            <a:endParaRPr lang="de-DE" dirty="0" smtClean="0">
              <a:solidFill>
                <a:srgbClr val="FFFFFF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674998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3588112" cy="1262055"/>
          </a:xfrm>
        </p:spPr>
        <p:txBody>
          <a:bodyPr/>
          <a:lstStyle/>
          <a:p>
            <a:r>
              <a:rPr lang="fr-FR" noProof="0" dirty="0" smtClean="0"/>
              <a:t>Technologie ALPHA</a:t>
            </a:r>
            <a:br>
              <a:rPr lang="fr-FR" noProof="0" dirty="0" smtClean="0"/>
            </a:br>
            <a:r>
              <a:rPr lang="fr-FR" b="0" noProof="0" dirty="0" smtClean="0"/>
              <a:t>Redondance robuste : tous les points de repères sont à la fois des votants et des candidats</a:t>
            </a:r>
            <a:endParaRPr lang="fr-FR" b="0" noProof="0" dirty="0"/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8" name="Picture 2" descr="human anatomy back muscles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27" t="13096" r="6702" b="2456"/>
          <a:stretch/>
        </p:blipFill>
        <p:spPr bwMode="auto">
          <a:xfrm>
            <a:off x="0" y="1655695"/>
            <a:ext cx="3021008" cy="44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umanModel"/>
          <p:cNvPicPr>
            <a:picLocks noChangeAspect="1" noChangeArrowheads="1"/>
          </p:cNvPicPr>
          <p:nvPr/>
        </p:nvPicPr>
        <p:blipFill rotWithShape="1">
          <a:blip r:embed="rId6"/>
          <a:srcRect l="62272" b="46940"/>
          <a:stretch/>
        </p:blipFill>
        <p:spPr bwMode="auto">
          <a:xfrm>
            <a:off x="9555607" y="1425086"/>
            <a:ext cx="2384970" cy="47407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 bwMode="auto">
          <a:xfrm flipH="1">
            <a:off x="2687856" y="1406831"/>
            <a:ext cx="333151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-3475" y="1412874"/>
            <a:ext cx="333150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 bwMode="auto">
          <a:xfrm rot="5400000" flipH="1">
            <a:off x="10505658" y="4469662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 rot="16200000" flipH="1" flipV="1">
            <a:off x="10505658" y="84431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 rot="5400000">
            <a:off x="978989" y="3490717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 rot="5400000">
            <a:off x="6490531" y="3508975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3650869" y="1412875"/>
            <a:ext cx="4896612" cy="47529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endParaRPr lang="en-US" sz="3600" b="1" kern="0" dirty="0" smtClean="0">
              <a:solidFill>
                <a:srgbClr val="FFFFFF"/>
              </a:solidFill>
              <a:ea typeface="ＭＳ Ｐゴシック"/>
              <a:cs typeface="Arial" pitchFamily="34" charset="0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7"/>
          <a:srcRect l="34325" r="38691" b="57708"/>
          <a:stretch>
            <a:fillRect/>
          </a:stretch>
        </p:blipFill>
        <p:spPr bwMode="auto">
          <a:xfrm>
            <a:off x="5235067" y="2132838"/>
            <a:ext cx="1595138" cy="1533065"/>
          </a:xfrm>
          <a:prstGeom prst="rect">
            <a:avLst/>
          </a:prstGeom>
          <a:noFill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7"/>
          <a:srcRect l="12171" t="42513" r="55938" b="41178"/>
          <a:stretch>
            <a:fillRect/>
          </a:stretch>
        </p:blipFill>
        <p:spPr bwMode="auto">
          <a:xfrm>
            <a:off x="4741187" y="3884406"/>
            <a:ext cx="2452914" cy="769257"/>
          </a:xfrm>
          <a:prstGeom prst="rect">
            <a:avLst/>
          </a:prstGeom>
          <a:noFill/>
        </p:spPr>
      </p:pic>
      <p:sp>
        <p:nvSpPr>
          <p:cNvPr id="40" name="Richtungspfeil 23"/>
          <p:cNvSpPr/>
          <p:nvPr/>
        </p:nvSpPr>
        <p:spPr bwMode="auto">
          <a:xfrm rot="5400000">
            <a:off x="4855979" y="4695734"/>
            <a:ext cx="461472" cy="444116"/>
          </a:xfrm>
          <a:prstGeom prst="homePlate">
            <a:avLst/>
          </a:prstGeom>
          <a:gradFill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smtClean="0">
                <a:solidFill>
                  <a:srgbClr val="FFFFFF"/>
                </a:solidFill>
              </a:rPr>
              <a:t>C1</a:t>
            </a:r>
          </a:p>
        </p:txBody>
      </p:sp>
      <p:sp>
        <p:nvSpPr>
          <p:cNvPr id="41" name="Richtungspfeil 24"/>
          <p:cNvSpPr/>
          <p:nvPr/>
        </p:nvSpPr>
        <p:spPr bwMode="auto">
          <a:xfrm rot="5400000">
            <a:off x="5514425" y="4704422"/>
            <a:ext cx="461472" cy="444116"/>
          </a:xfrm>
          <a:prstGeom prst="homePlate">
            <a:avLst/>
          </a:prstGeom>
          <a:gradFill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smtClean="0">
                <a:solidFill>
                  <a:srgbClr val="FFFFFF"/>
                </a:solidFill>
              </a:rPr>
              <a:t>C1</a:t>
            </a:r>
          </a:p>
        </p:txBody>
      </p:sp>
      <p:sp>
        <p:nvSpPr>
          <p:cNvPr id="42" name="Richtungspfeil 25"/>
          <p:cNvSpPr/>
          <p:nvPr/>
        </p:nvSpPr>
        <p:spPr bwMode="auto">
          <a:xfrm rot="5400000">
            <a:off x="6479667" y="4704422"/>
            <a:ext cx="461472" cy="444116"/>
          </a:xfrm>
          <a:prstGeom prst="homePlate">
            <a:avLst/>
          </a:prstGeom>
          <a:gradFill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smtClean="0">
                <a:solidFill>
                  <a:srgbClr val="FFFFFF"/>
                </a:solidFill>
              </a:rPr>
              <a:t>C1</a:t>
            </a:r>
          </a:p>
        </p:txBody>
      </p:sp>
      <p:sp>
        <p:nvSpPr>
          <p:cNvPr id="43" name="Rechteck 34"/>
          <p:cNvSpPr/>
          <p:nvPr/>
        </p:nvSpPr>
        <p:spPr bwMode="auto">
          <a:xfrm flipH="1">
            <a:off x="4864657" y="5861815"/>
            <a:ext cx="2329444" cy="304035"/>
          </a:xfrm>
          <a:prstGeom prst="rect">
            <a:avLst/>
          </a:prstGeom>
          <a:gradFill flip="none" rotWithShape="1"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err="1" smtClean="0">
                <a:solidFill>
                  <a:srgbClr val="FFFFFF"/>
                </a:solidFill>
              </a:rPr>
              <a:t>Concensus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Decision</a:t>
            </a:r>
            <a:endParaRPr lang="de-DE" dirty="0" smtClean="0">
              <a:solidFill>
                <a:srgbClr val="FFFFFF"/>
              </a:solidFill>
            </a:endParaRPr>
          </a:p>
        </p:txBody>
      </p:sp>
      <p:grpSp>
        <p:nvGrpSpPr>
          <p:cNvPr id="50" name="Group 49"/>
          <p:cNvGrpSpPr/>
          <p:nvPr/>
        </p:nvGrpSpPr>
        <p:grpSpPr>
          <a:xfrm rot="21239226">
            <a:off x="10323617" y="2722572"/>
            <a:ext cx="276650" cy="301251"/>
            <a:chOff x="9225789" y="836676"/>
            <a:chExt cx="1152144" cy="1152143"/>
          </a:xfrm>
        </p:grpSpPr>
        <p:sp>
          <p:nvSpPr>
            <p:cNvPr id="51" name="L-Shape 50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2" name="L-Shape 51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3" name="L-Shape 52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4" name="L-Shape 53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50869" y="1479297"/>
            <a:ext cx="3666676" cy="519797"/>
          </a:xfrm>
          <a:prstGeom prst="rect">
            <a:avLst/>
          </a:prstGeom>
          <a:noFill/>
        </p:spPr>
      </p:pic>
      <p:sp>
        <p:nvSpPr>
          <p:cNvPr id="56" name="Isosceles Triangle 55"/>
          <p:cNvSpPr/>
          <p:nvPr/>
        </p:nvSpPr>
        <p:spPr bwMode="auto">
          <a:xfrm rot="10800000">
            <a:off x="4864653" y="3708316"/>
            <a:ext cx="2329445" cy="224838"/>
          </a:xfrm>
          <a:prstGeom prst="triangle">
            <a:avLst/>
          </a:prstGeom>
          <a:gradFill flip="none" rotWithShape="0">
            <a:gsLst>
              <a:gs pos="0">
                <a:schemeClr val="accent5"/>
              </a:gs>
              <a:gs pos="57000">
                <a:schemeClr val="accent5">
                  <a:alpha val="40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57" name="Group 56"/>
          <p:cNvGrpSpPr/>
          <p:nvPr/>
        </p:nvGrpSpPr>
        <p:grpSpPr>
          <a:xfrm rot="21239226">
            <a:off x="11154823" y="3690159"/>
            <a:ext cx="276650" cy="301251"/>
            <a:chOff x="9225789" y="836676"/>
            <a:chExt cx="1152144" cy="1152143"/>
          </a:xfrm>
        </p:grpSpPr>
        <p:sp>
          <p:nvSpPr>
            <p:cNvPr id="58" name="L-Shape 57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L-Shape 58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0" name="L-Shape 59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1" name="L-Shape 60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 rot="21239226">
            <a:off x="10146697" y="3586680"/>
            <a:ext cx="276650" cy="301251"/>
            <a:chOff x="9225789" y="836676"/>
            <a:chExt cx="1152144" cy="1152143"/>
          </a:xfrm>
        </p:grpSpPr>
        <p:sp>
          <p:nvSpPr>
            <p:cNvPr id="63" name="L-Shape 62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4" name="L-Shape 63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5" name="L-Shape 64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6" name="L-Shape 65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 rot="21239226">
            <a:off x="10054049" y="5356174"/>
            <a:ext cx="276650" cy="301251"/>
            <a:chOff x="9225789" y="836676"/>
            <a:chExt cx="1152144" cy="1152143"/>
          </a:xfrm>
        </p:grpSpPr>
        <p:sp>
          <p:nvSpPr>
            <p:cNvPr id="68" name="L-Shape 67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9" name="L-Shape 68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0" name="L-Shape 69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1" name="L-Shape 70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 rot="21239226">
            <a:off x="10529279" y="4954760"/>
            <a:ext cx="276650" cy="301251"/>
            <a:chOff x="9225789" y="836676"/>
            <a:chExt cx="1152144" cy="1152143"/>
          </a:xfrm>
        </p:grpSpPr>
        <p:sp>
          <p:nvSpPr>
            <p:cNvPr id="73" name="L-Shape 72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4" name="L-Shape 73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5" name="L-Shape 74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6" name="L-Shape 75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 rot="21239226">
            <a:off x="11136173" y="4831290"/>
            <a:ext cx="276650" cy="301251"/>
            <a:chOff x="9225789" y="836676"/>
            <a:chExt cx="1152144" cy="1152143"/>
          </a:xfrm>
        </p:grpSpPr>
        <p:sp>
          <p:nvSpPr>
            <p:cNvPr id="78" name="L-Shape 77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9" name="L-Shape 78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0" name="L-Shape 79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1" name="L-Shape 80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 rot="21239226">
            <a:off x="9951127" y="4831472"/>
            <a:ext cx="276650" cy="301251"/>
            <a:chOff x="9225789" y="836676"/>
            <a:chExt cx="1152144" cy="1152143"/>
          </a:xfrm>
        </p:grpSpPr>
        <p:sp>
          <p:nvSpPr>
            <p:cNvPr id="85" name="L-Shape 84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6" name="L-Shape 85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7" name="L-Shape 86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88" name="L-Shape 87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89" name="Group 88"/>
          <p:cNvGrpSpPr/>
          <p:nvPr/>
        </p:nvGrpSpPr>
        <p:grpSpPr>
          <a:xfrm rot="21239226">
            <a:off x="10560101" y="4245126"/>
            <a:ext cx="276650" cy="301251"/>
            <a:chOff x="9225789" y="836676"/>
            <a:chExt cx="1152144" cy="1152143"/>
          </a:xfrm>
        </p:grpSpPr>
        <p:sp>
          <p:nvSpPr>
            <p:cNvPr id="90" name="L-Shape 89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1" name="L-Shape 90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2" name="L-Shape 91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3" name="L-Shape 92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6" name="Elbow Connector 5"/>
          <p:cNvCxnSpPr>
            <a:stCxn id="40" idx="3"/>
            <a:endCxn id="43" idx="0"/>
          </p:cNvCxnSpPr>
          <p:nvPr/>
        </p:nvCxnSpPr>
        <p:spPr bwMode="auto">
          <a:xfrm rot="16200000" flipH="1">
            <a:off x="5201404" y="5033839"/>
            <a:ext cx="713287" cy="942664"/>
          </a:xfrm>
          <a:prstGeom prst="bentConnector3">
            <a:avLst>
              <a:gd name="adj1" fmla="val 52881"/>
            </a:avLst>
          </a:prstGeom>
          <a:solidFill>
            <a:schemeClr val="tx2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41" idx="3"/>
            <a:endCxn id="43" idx="0"/>
          </p:cNvCxnSpPr>
          <p:nvPr/>
        </p:nvCxnSpPr>
        <p:spPr bwMode="auto">
          <a:xfrm rot="16200000" flipH="1">
            <a:off x="5534971" y="5367406"/>
            <a:ext cx="704599" cy="284218"/>
          </a:xfrm>
          <a:prstGeom prst="bentConnector3">
            <a:avLst>
              <a:gd name="adj1" fmla="val 52916"/>
            </a:avLst>
          </a:prstGeom>
          <a:solidFill>
            <a:schemeClr val="tx2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Elbow Connector 16"/>
          <p:cNvCxnSpPr>
            <a:stCxn id="42" idx="3"/>
            <a:endCxn id="43" idx="0"/>
          </p:cNvCxnSpPr>
          <p:nvPr/>
        </p:nvCxnSpPr>
        <p:spPr bwMode="auto">
          <a:xfrm rot="5400000">
            <a:off x="6017592" y="5169003"/>
            <a:ext cx="704599" cy="681024"/>
          </a:xfrm>
          <a:prstGeom prst="bentConnector3">
            <a:avLst>
              <a:gd name="adj1" fmla="val 51458"/>
            </a:avLst>
          </a:prstGeom>
          <a:solidFill>
            <a:schemeClr val="tx2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" name="Straight Connector 4"/>
          <p:cNvCxnSpPr>
            <a:stCxn id="53" idx="2"/>
            <a:endCxn id="59" idx="1"/>
          </p:cNvCxnSpPr>
          <p:nvPr/>
        </p:nvCxnSpPr>
        <p:spPr bwMode="auto">
          <a:xfrm>
            <a:off x="10611798" y="2975399"/>
            <a:ext cx="558411" cy="726876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>
            <a:stCxn id="63" idx="2"/>
            <a:endCxn id="59" idx="2"/>
          </p:cNvCxnSpPr>
          <p:nvPr/>
        </p:nvCxnSpPr>
        <p:spPr bwMode="auto">
          <a:xfrm>
            <a:off x="10410295" y="3606125"/>
            <a:ext cx="732998" cy="132458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>
            <a:stCxn id="54" idx="2"/>
            <a:endCxn id="63" idx="2"/>
          </p:cNvCxnSpPr>
          <p:nvPr/>
        </p:nvCxnSpPr>
        <p:spPr bwMode="auto">
          <a:xfrm>
            <a:off x="10336669" y="3004378"/>
            <a:ext cx="73626" cy="601747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>
            <a:stCxn id="93" idx="1"/>
            <a:endCxn id="68" idx="1"/>
          </p:cNvCxnSpPr>
          <p:nvPr/>
        </p:nvCxnSpPr>
        <p:spPr bwMode="auto">
          <a:xfrm flipH="1">
            <a:off x="10283757" y="4556836"/>
            <a:ext cx="323286" cy="788879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>
            <a:stCxn id="87" idx="2"/>
            <a:endCxn id="81" idx="1"/>
          </p:cNvCxnSpPr>
          <p:nvPr/>
        </p:nvCxnSpPr>
        <p:spPr bwMode="auto">
          <a:xfrm>
            <a:off x="10239308" y="5084299"/>
            <a:ext cx="943807" cy="58701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1700436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8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8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7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dirty="0" smtClean="0"/>
              <a:t>Technologie ALPHA</a:t>
            </a:r>
            <a:br>
              <a:rPr lang="fr-FR" noProof="0" dirty="0" smtClean="0"/>
            </a:br>
            <a:r>
              <a:rPr lang="fr-FR" b="0" noProof="0" dirty="0" smtClean="0"/>
              <a:t>La redondance fournit robustesse et une haute fiabilité</a:t>
            </a:r>
            <a:endParaRPr lang="fr-FR" b="0" noProof="0" dirty="0"/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8" name="Picture 2" descr="human anatomy back muscles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27" t="13096" r="6702" b="2456"/>
          <a:stretch/>
        </p:blipFill>
        <p:spPr bwMode="auto">
          <a:xfrm>
            <a:off x="0" y="1655695"/>
            <a:ext cx="3021008" cy="44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umanModel"/>
          <p:cNvPicPr>
            <a:picLocks noChangeAspect="1" noChangeArrowheads="1"/>
          </p:cNvPicPr>
          <p:nvPr/>
        </p:nvPicPr>
        <p:blipFill rotWithShape="1">
          <a:blip r:embed="rId6"/>
          <a:srcRect l="62272" b="46940"/>
          <a:stretch/>
        </p:blipFill>
        <p:spPr bwMode="auto">
          <a:xfrm>
            <a:off x="9555607" y="1425086"/>
            <a:ext cx="2384970" cy="47407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 bwMode="auto">
          <a:xfrm flipH="1">
            <a:off x="2687856" y="1406831"/>
            <a:ext cx="333151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-3475" y="1412874"/>
            <a:ext cx="333150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 bwMode="auto">
          <a:xfrm rot="5400000" flipH="1">
            <a:off x="10505658" y="4469662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 rot="16200000" flipH="1" flipV="1">
            <a:off x="10505658" y="84431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 rot="5400000">
            <a:off x="978989" y="3490717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 rot="5400000">
            <a:off x="6490531" y="3508975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3650869" y="1412875"/>
            <a:ext cx="4896612" cy="4752975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endParaRPr lang="en-US" sz="3600" b="1" kern="0" dirty="0" smtClean="0">
              <a:solidFill>
                <a:srgbClr val="FFFFFF"/>
              </a:solidFill>
              <a:ea typeface="ＭＳ Ｐゴシック"/>
              <a:cs typeface="Arial" pitchFamily="34" charset="0"/>
            </a:endParaRPr>
          </a:p>
        </p:txBody>
      </p:sp>
      <p:pic>
        <p:nvPicPr>
          <p:cNvPr id="36" name="Picture 4"/>
          <p:cNvPicPr>
            <a:picLocks noChangeAspect="1" noChangeArrowheads="1"/>
          </p:cNvPicPr>
          <p:nvPr/>
        </p:nvPicPr>
        <p:blipFill>
          <a:blip r:embed="rId7"/>
          <a:srcRect l="34325" r="38691" b="57708"/>
          <a:stretch>
            <a:fillRect/>
          </a:stretch>
        </p:blipFill>
        <p:spPr bwMode="auto">
          <a:xfrm>
            <a:off x="5235067" y="2132838"/>
            <a:ext cx="1595138" cy="1533065"/>
          </a:xfrm>
          <a:prstGeom prst="rect">
            <a:avLst/>
          </a:prstGeom>
          <a:noFill/>
        </p:spPr>
      </p:pic>
      <p:pic>
        <p:nvPicPr>
          <p:cNvPr id="37" name="Picture 4"/>
          <p:cNvPicPr>
            <a:picLocks noChangeAspect="1" noChangeArrowheads="1"/>
          </p:cNvPicPr>
          <p:nvPr/>
        </p:nvPicPr>
        <p:blipFill>
          <a:blip r:embed="rId7"/>
          <a:srcRect l="12171" t="42513" r="55938" b="41178"/>
          <a:stretch>
            <a:fillRect/>
          </a:stretch>
        </p:blipFill>
        <p:spPr bwMode="auto">
          <a:xfrm>
            <a:off x="4741187" y="3884406"/>
            <a:ext cx="2452914" cy="769257"/>
          </a:xfrm>
          <a:prstGeom prst="rect">
            <a:avLst/>
          </a:prstGeom>
          <a:noFill/>
        </p:spPr>
      </p:pic>
      <p:sp>
        <p:nvSpPr>
          <p:cNvPr id="40" name="Richtungspfeil 23"/>
          <p:cNvSpPr/>
          <p:nvPr/>
        </p:nvSpPr>
        <p:spPr bwMode="auto">
          <a:xfrm rot="5400000">
            <a:off x="4855979" y="4695734"/>
            <a:ext cx="461472" cy="444116"/>
          </a:xfrm>
          <a:prstGeom prst="homePlate">
            <a:avLst/>
          </a:prstGeom>
          <a:gradFill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smtClean="0">
                <a:solidFill>
                  <a:srgbClr val="FFFFFF"/>
                </a:solidFill>
              </a:rPr>
              <a:t>C1</a:t>
            </a:r>
          </a:p>
        </p:txBody>
      </p:sp>
      <p:sp>
        <p:nvSpPr>
          <p:cNvPr id="41" name="Richtungspfeil 24"/>
          <p:cNvSpPr/>
          <p:nvPr/>
        </p:nvSpPr>
        <p:spPr bwMode="auto">
          <a:xfrm rot="5400000">
            <a:off x="5514425" y="4704422"/>
            <a:ext cx="461472" cy="444116"/>
          </a:xfrm>
          <a:prstGeom prst="homePlate">
            <a:avLst/>
          </a:prstGeom>
          <a:gradFill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smtClean="0">
                <a:solidFill>
                  <a:srgbClr val="FFFFFF"/>
                </a:solidFill>
              </a:rPr>
              <a:t>C1</a:t>
            </a:r>
          </a:p>
        </p:txBody>
      </p:sp>
      <p:sp>
        <p:nvSpPr>
          <p:cNvPr id="42" name="Richtungspfeil 25"/>
          <p:cNvSpPr/>
          <p:nvPr/>
        </p:nvSpPr>
        <p:spPr bwMode="auto">
          <a:xfrm rot="5400000">
            <a:off x="6479667" y="4704422"/>
            <a:ext cx="461472" cy="444116"/>
          </a:xfrm>
          <a:prstGeom prst="homePlate">
            <a:avLst/>
          </a:prstGeom>
          <a:gradFill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vert270"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smtClean="0">
                <a:solidFill>
                  <a:srgbClr val="FFFFFF"/>
                </a:solidFill>
              </a:rPr>
              <a:t>C1</a:t>
            </a:r>
          </a:p>
        </p:txBody>
      </p:sp>
      <p:sp>
        <p:nvSpPr>
          <p:cNvPr id="43" name="Rechteck 34"/>
          <p:cNvSpPr/>
          <p:nvPr/>
        </p:nvSpPr>
        <p:spPr bwMode="auto">
          <a:xfrm flipH="1">
            <a:off x="4864657" y="5861815"/>
            <a:ext cx="2329444" cy="304035"/>
          </a:xfrm>
          <a:prstGeom prst="rect">
            <a:avLst/>
          </a:prstGeom>
          <a:gradFill flip="none" rotWithShape="1">
            <a:gsLst>
              <a:gs pos="100000">
                <a:srgbClr val="006487"/>
              </a:gs>
              <a:gs pos="50000">
                <a:srgbClr val="006487"/>
              </a:gs>
              <a:gs pos="0">
                <a:srgbClr val="008EC0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r>
              <a:rPr lang="de-DE" dirty="0" err="1" smtClean="0">
                <a:solidFill>
                  <a:srgbClr val="FFFFFF"/>
                </a:solidFill>
              </a:rPr>
              <a:t>Concensus</a:t>
            </a:r>
            <a:r>
              <a:rPr lang="de-DE" dirty="0" smtClean="0">
                <a:solidFill>
                  <a:srgbClr val="FFFFFF"/>
                </a:solidFill>
              </a:rPr>
              <a:t> </a:t>
            </a:r>
            <a:r>
              <a:rPr lang="de-DE" dirty="0" err="1" smtClean="0">
                <a:solidFill>
                  <a:srgbClr val="FFFFFF"/>
                </a:solidFill>
              </a:rPr>
              <a:t>Decision</a:t>
            </a:r>
            <a:endParaRPr lang="de-DE" dirty="0" smtClean="0">
              <a:solidFill>
                <a:srgbClr val="FFFFFF"/>
              </a:solidFill>
            </a:endParaRPr>
          </a:p>
        </p:txBody>
      </p:sp>
      <p:pic>
        <p:nvPicPr>
          <p:cNvPr id="39" name="Picture 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3650869" y="1479297"/>
            <a:ext cx="3666676" cy="519797"/>
          </a:xfrm>
          <a:prstGeom prst="rect">
            <a:avLst/>
          </a:prstGeom>
          <a:noFill/>
        </p:spPr>
      </p:pic>
      <p:sp>
        <p:nvSpPr>
          <p:cNvPr id="56" name="Isosceles Triangle 55"/>
          <p:cNvSpPr/>
          <p:nvPr/>
        </p:nvSpPr>
        <p:spPr bwMode="auto">
          <a:xfrm rot="10800000">
            <a:off x="4864653" y="3708316"/>
            <a:ext cx="2329445" cy="224838"/>
          </a:xfrm>
          <a:prstGeom prst="triangle">
            <a:avLst/>
          </a:prstGeom>
          <a:gradFill flip="none" rotWithShape="0">
            <a:gsLst>
              <a:gs pos="0">
                <a:schemeClr val="accent5"/>
              </a:gs>
              <a:gs pos="57000">
                <a:schemeClr val="accent5">
                  <a:alpha val="40000"/>
                </a:schemeClr>
              </a:gs>
              <a:gs pos="100000">
                <a:schemeClr val="accent5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cxnSp>
        <p:nvCxnSpPr>
          <p:cNvPr id="6" name="Elbow Connector 5"/>
          <p:cNvCxnSpPr>
            <a:stCxn id="40" idx="3"/>
            <a:endCxn id="43" idx="0"/>
          </p:cNvCxnSpPr>
          <p:nvPr/>
        </p:nvCxnSpPr>
        <p:spPr bwMode="auto">
          <a:xfrm rot="16200000" flipH="1">
            <a:off x="5201404" y="5033839"/>
            <a:ext cx="713287" cy="942664"/>
          </a:xfrm>
          <a:prstGeom prst="bentConnector3">
            <a:avLst>
              <a:gd name="adj1" fmla="val 52881"/>
            </a:avLst>
          </a:prstGeom>
          <a:solidFill>
            <a:schemeClr val="tx2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Elbow Connector 12"/>
          <p:cNvCxnSpPr>
            <a:stCxn id="41" idx="3"/>
            <a:endCxn id="43" idx="0"/>
          </p:cNvCxnSpPr>
          <p:nvPr/>
        </p:nvCxnSpPr>
        <p:spPr bwMode="auto">
          <a:xfrm rot="16200000" flipH="1">
            <a:off x="5534971" y="5367406"/>
            <a:ext cx="704599" cy="284218"/>
          </a:xfrm>
          <a:prstGeom prst="bentConnector3">
            <a:avLst>
              <a:gd name="adj1" fmla="val 52916"/>
            </a:avLst>
          </a:prstGeom>
          <a:solidFill>
            <a:schemeClr val="tx2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7" name="Elbow Connector 16"/>
          <p:cNvCxnSpPr>
            <a:stCxn id="42" idx="3"/>
            <a:endCxn id="43" idx="0"/>
          </p:cNvCxnSpPr>
          <p:nvPr/>
        </p:nvCxnSpPr>
        <p:spPr bwMode="auto">
          <a:xfrm rot="5400000">
            <a:off x="6017592" y="5169003"/>
            <a:ext cx="704599" cy="681024"/>
          </a:xfrm>
          <a:prstGeom prst="bentConnector3">
            <a:avLst>
              <a:gd name="adj1" fmla="val 51458"/>
            </a:avLst>
          </a:prstGeom>
          <a:solidFill>
            <a:schemeClr val="tx2"/>
          </a:solidFill>
          <a:ln w="381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5" name="Picture 4" descr="Eq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650869" y="4653149"/>
            <a:ext cx="4896612" cy="725671"/>
          </a:xfrm>
          <a:prstGeom prst="rect">
            <a:avLst/>
          </a:prstGeom>
          <a:noFill/>
        </p:spPr>
      </p:pic>
      <p:pic>
        <p:nvPicPr>
          <p:cNvPr id="96" name="Picture 95" descr="Eq12"/>
          <p:cNvPicPr>
            <a:picLocks noChangeAspect="1" noChangeArrowheads="1"/>
          </p:cNvPicPr>
          <p:nvPr/>
        </p:nvPicPr>
        <p:blipFill>
          <a:blip r:embed="rId10"/>
          <a:srcRect l="35172" r="19432"/>
          <a:stretch>
            <a:fillRect/>
          </a:stretch>
        </p:blipFill>
        <p:spPr bwMode="auto">
          <a:xfrm>
            <a:off x="6819265" y="5351834"/>
            <a:ext cx="1556543" cy="381454"/>
          </a:xfrm>
          <a:prstGeom prst="rect">
            <a:avLst/>
          </a:prstGeom>
          <a:noFill/>
        </p:spPr>
      </p:pic>
      <p:grpSp>
        <p:nvGrpSpPr>
          <p:cNvPr id="94" name="Group 93"/>
          <p:cNvGrpSpPr/>
          <p:nvPr/>
        </p:nvGrpSpPr>
        <p:grpSpPr>
          <a:xfrm rot="21239226">
            <a:off x="10323617" y="2722572"/>
            <a:ext cx="276650" cy="301251"/>
            <a:chOff x="9225789" y="836676"/>
            <a:chExt cx="1152144" cy="1152143"/>
          </a:xfrm>
        </p:grpSpPr>
        <p:sp>
          <p:nvSpPr>
            <p:cNvPr id="97" name="L-Shape 9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8" name="L-Shape 9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9" name="L-Shape 9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0" name="L-Shape 9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 rot="21239226">
            <a:off x="11154823" y="3690159"/>
            <a:ext cx="276650" cy="301251"/>
            <a:chOff x="9225789" y="836676"/>
            <a:chExt cx="1152144" cy="1152143"/>
          </a:xfrm>
        </p:grpSpPr>
        <p:sp>
          <p:nvSpPr>
            <p:cNvPr id="102" name="L-Shape 10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3" name="L-Shape 10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4" name="L-Shape 10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5" name="L-Shape 10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 rot="21239226">
            <a:off x="10146697" y="3586680"/>
            <a:ext cx="276650" cy="301251"/>
            <a:chOff x="9225789" y="836676"/>
            <a:chExt cx="1152144" cy="1152143"/>
          </a:xfrm>
        </p:grpSpPr>
        <p:sp>
          <p:nvSpPr>
            <p:cNvPr id="107" name="L-Shape 10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8" name="L-Shape 10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9" name="L-Shape 10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0" name="L-Shape 10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 rot="21239226">
            <a:off x="10054049" y="5356174"/>
            <a:ext cx="276650" cy="301251"/>
            <a:chOff x="9225789" y="836676"/>
            <a:chExt cx="1152144" cy="1152143"/>
          </a:xfrm>
        </p:grpSpPr>
        <p:sp>
          <p:nvSpPr>
            <p:cNvPr id="112" name="L-Shape 11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3" name="L-Shape 11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4" name="L-Shape 11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5" name="L-Shape 11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 rot="21239226">
            <a:off x="10529279" y="4954760"/>
            <a:ext cx="276650" cy="301251"/>
            <a:chOff x="9225789" y="836676"/>
            <a:chExt cx="1152144" cy="1152143"/>
          </a:xfrm>
        </p:grpSpPr>
        <p:sp>
          <p:nvSpPr>
            <p:cNvPr id="117" name="L-Shape 11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8" name="L-Shape 11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9" name="L-Shape 11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0" name="L-Shape 11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 rot="21239226">
            <a:off x="11136173" y="4831290"/>
            <a:ext cx="276650" cy="301251"/>
            <a:chOff x="9225789" y="836676"/>
            <a:chExt cx="1152144" cy="1152143"/>
          </a:xfrm>
        </p:grpSpPr>
        <p:sp>
          <p:nvSpPr>
            <p:cNvPr id="122" name="L-Shape 12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3" name="L-Shape 12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4" name="L-Shape 12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5" name="L-Shape 12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 rot="21239226">
            <a:off x="9951127" y="4831472"/>
            <a:ext cx="276650" cy="301251"/>
            <a:chOff x="9225789" y="836676"/>
            <a:chExt cx="1152144" cy="1152143"/>
          </a:xfrm>
        </p:grpSpPr>
        <p:sp>
          <p:nvSpPr>
            <p:cNvPr id="127" name="L-Shape 12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8" name="L-Shape 12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9" name="L-Shape 12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0" name="L-Shape 12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 rot="21239226">
            <a:off x="10560101" y="4245126"/>
            <a:ext cx="276650" cy="301251"/>
            <a:chOff x="9225789" y="836676"/>
            <a:chExt cx="1152144" cy="1152143"/>
          </a:xfrm>
        </p:grpSpPr>
        <p:sp>
          <p:nvSpPr>
            <p:cNvPr id="132" name="L-Shape 13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3" name="L-Shape 13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4" name="L-Shape 13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5" name="L-Shape 13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136" name="Straight Connector 135"/>
          <p:cNvCxnSpPr>
            <a:stCxn id="99" idx="2"/>
            <a:endCxn id="103" idx="1"/>
          </p:cNvCxnSpPr>
          <p:nvPr/>
        </p:nvCxnSpPr>
        <p:spPr bwMode="auto">
          <a:xfrm>
            <a:off x="10611798" y="2975399"/>
            <a:ext cx="558411" cy="726876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Straight Connector 136"/>
          <p:cNvCxnSpPr>
            <a:stCxn id="107" idx="2"/>
            <a:endCxn id="103" idx="2"/>
          </p:cNvCxnSpPr>
          <p:nvPr/>
        </p:nvCxnSpPr>
        <p:spPr bwMode="auto">
          <a:xfrm>
            <a:off x="10410295" y="3606125"/>
            <a:ext cx="732998" cy="132458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Straight Connector 137"/>
          <p:cNvCxnSpPr>
            <a:stCxn id="100" idx="2"/>
            <a:endCxn id="107" idx="2"/>
          </p:cNvCxnSpPr>
          <p:nvPr/>
        </p:nvCxnSpPr>
        <p:spPr bwMode="auto">
          <a:xfrm>
            <a:off x="10336669" y="3004378"/>
            <a:ext cx="73626" cy="601747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135" idx="1"/>
            <a:endCxn id="112" idx="1"/>
          </p:cNvCxnSpPr>
          <p:nvPr/>
        </p:nvCxnSpPr>
        <p:spPr bwMode="auto">
          <a:xfrm flipH="1">
            <a:off x="10283757" y="4556836"/>
            <a:ext cx="323286" cy="788879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Connector 139"/>
          <p:cNvCxnSpPr>
            <a:stCxn id="129" idx="2"/>
            <a:endCxn id="125" idx="1"/>
          </p:cNvCxnSpPr>
          <p:nvPr/>
        </p:nvCxnSpPr>
        <p:spPr bwMode="auto">
          <a:xfrm>
            <a:off x="10239308" y="5084299"/>
            <a:ext cx="943807" cy="58701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3310336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 tmFilter="0, 0; .2, .5; .8, .5; 1, 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500" autoRev="1" fill="hold"/>
                                        <p:tgtEl>
                                          <p:spTgt spid="9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 tmFilter="0, 0; .2, .5; .8, .5; 1, 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500" autoRev="1" fill="hold"/>
                                        <p:tgtEl>
                                          <p:spTgt spid="1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 tmFilter="0, 0; .2, .5; .8, .5; 1, 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500" autoRev="1" fill="hold"/>
                                        <p:tgtEl>
                                          <p:spTgt spid="1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 tmFilter="0, 0; .2, .5; .8, .5; 1, 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500" autoRev="1" fill="hold"/>
                                        <p:tgtEl>
                                          <p:spTgt spid="10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 tmFilter="0, 0; .2, .5; .8, .5; 1, 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500" autoRev="1" fill="hold"/>
                                        <p:tgtEl>
                                          <p:spTgt spid="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 tmFilter="0, 0; .2, .5; .8, .5; 1, 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500" autoRev="1" fill="hold"/>
                                        <p:tgtEl>
                                          <p:spTgt spid="1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 tmFilter="0, 0; .2, .5; .8, .5; 1, 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autoRev="1" fill="hold"/>
                                        <p:tgtEl>
                                          <p:spTgt spid="1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 tmFilter="0, 0; .2, .5; .8, .5; 1, 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500" autoRev="1" fill="hold"/>
                                        <p:tgtEl>
                                          <p:spTgt spid="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dirty="0" smtClean="0"/>
              <a:t>Technologie ALPHA</a:t>
            </a:r>
            <a:br>
              <a:rPr lang="fr-FR" noProof="0" dirty="0" smtClean="0"/>
            </a:br>
            <a:r>
              <a:rPr lang="fr-FR" b="0" noProof="0" dirty="0" smtClean="0"/>
              <a:t>La redondance est aussi appliqué dans l’échelle image</a:t>
            </a:r>
            <a:endParaRPr lang="fr-FR" b="0" noProof="0" dirty="0"/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8" name="Picture 2" descr="human anatomy back muscles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27" t="13096" r="6702" b="2456"/>
          <a:stretch/>
        </p:blipFill>
        <p:spPr bwMode="auto">
          <a:xfrm>
            <a:off x="0" y="1655695"/>
            <a:ext cx="3021008" cy="44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umanModel"/>
          <p:cNvPicPr>
            <a:picLocks noChangeAspect="1" noChangeArrowheads="1"/>
          </p:cNvPicPr>
          <p:nvPr/>
        </p:nvPicPr>
        <p:blipFill rotWithShape="1">
          <a:blip r:embed="rId6"/>
          <a:srcRect l="62272" b="46940"/>
          <a:stretch/>
        </p:blipFill>
        <p:spPr bwMode="auto">
          <a:xfrm>
            <a:off x="9555607" y="1425086"/>
            <a:ext cx="2384970" cy="47407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 bwMode="auto">
          <a:xfrm flipH="1">
            <a:off x="2687856" y="1406831"/>
            <a:ext cx="333151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-3475" y="1412874"/>
            <a:ext cx="333150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 bwMode="auto">
          <a:xfrm rot="5400000" flipH="1">
            <a:off x="10505658" y="4469662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 rot="16200000" flipH="1" flipV="1">
            <a:off x="10505658" y="84431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 rot="5400000">
            <a:off x="978989" y="3490717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 rot="5400000">
            <a:off x="6490531" y="3508975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3650869" y="1412875"/>
            <a:ext cx="4896612" cy="4752975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endParaRPr lang="en-US" sz="3600" b="1" kern="0" dirty="0" smtClean="0">
              <a:solidFill>
                <a:srgbClr val="FFFFFF"/>
              </a:solidFill>
              <a:ea typeface="ＭＳ Ｐゴシック"/>
              <a:cs typeface="Arial" pitchFamily="34" charset="0"/>
            </a:endParaRPr>
          </a:p>
        </p:txBody>
      </p:sp>
      <p:pic>
        <p:nvPicPr>
          <p:cNvPr id="56" name="Picture 2"/>
          <p:cNvPicPr>
            <a:picLocks noChangeAspect="1" noChangeArrowheads="1"/>
          </p:cNvPicPr>
          <p:nvPr/>
        </p:nvPicPr>
        <p:blipFill rotWithShape="1">
          <a:blip r:embed="rId7"/>
          <a:srcRect l="694" r="34762" b="27907"/>
          <a:stretch/>
        </p:blipFill>
        <p:spPr bwMode="auto">
          <a:xfrm>
            <a:off x="4874499" y="2600580"/>
            <a:ext cx="2449353" cy="23774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4" name="Picture 2"/>
          <p:cNvPicPr>
            <a:picLocks noChangeAspect="1" noChangeArrowheads="1"/>
          </p:cNvPicPr>
          <p:nvPr/>
        </p:nvPicPr>
        <p:blipFill rotWithShape="1">
          <a:blip r:embed="rId7"/>
          <a:srcRect l="694" r="34762" b="27907"/>
          <a:stretch/>
        </p:blipFill>
        <p:spPr bwMode="auto">
          <a:xfrm>
            <a:off x="3650869" y="1412876"/>
            <a:ext cx="4896612" cy="4752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6" name="Group 95"/>
          <p:cNvGrpSpPr/>
          <p:nvPr/>
        </p:nvGrpSpPr>
        <p:grpSpPr>
          <a:xfrm rot="21239226">
            <a:off x="10323617" y="2722572"/>
            <a:ext cx="276650" cy="301251"/>
            <a:chOff x="9225789" y="836676"/>
            <a:chExt cx="1152144" cy="1152143"/>
          </a:xfrm>
        </p:grpSpPr>
        <p:sp>
          <p:nvSpPr>
            <p:cNvPr id="97" name="L-Shape 9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8" name="L-Shape 9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99" name="L-Shape 9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0" name="L-Shape 9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1" name="Group 100"/>
          <p:cNvGrpSpPr/>
          <p:nvPr/>
        </p:nvGrpSpPr>
        <p:grpSpPr>
          <a:xfrm rot="21239226">
            <a:off x="11154823" y="3690159"/>
            <a:ext cx="276650" cy="301251"/>
            <a:chOff x="9225789" y="836676"/>
            <a:chExt cx="1152144" cy="1152143"/>
          </a:xfrm>
        </p:grpSpPr>
        <p:sp>
          <p:nvSpPr>
            <p:cNvPr id="102" name="L-Shape 10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3" name="L-Shape 10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4" name="L-Shape 10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5" name="L-Shape 10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 rot="21239226">
            <a:off x="10146697" y="3586680"/>
            <a:ext cx="276650" cy="301251"/>
            <a:chOff x="9225789" y="836676"/>
            <a:chExt cx="1152144" cy="1152143"/>
          </a:xfrm>
        </p:grpSpPr>
        <p:sp>
          <p:nvSpPr>
            <p:cNvPr id="107" name="L-Shape 10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8" name="L-Shape 10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09" name="L-Shape 10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0" name="L-Shape 10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11" name="Group 110"/>
          <p:cNvGrpSpPr/>
          <p:nvPr/>
        </p:nvGrpSpPr>
        <p:grpSpPr>
          <a:xfrm rot="21239226">
            <a:off x="10054049" y="5356174"/>
            <a:ext cx="276650" cy="301251"/>
            <a:chOff x="9225789" y="836676"/>
            <a:chExt cx="1152144" cy="1152143"/>
          </a:xfrm>
        </p:grpSpPr>
        <p:sp>
          <p:nvSpPr>
            <p:cNvPr id="112" name="L-Shape 11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3" name="L-Shape 11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4" name="L-Shape 11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5" name="L-Shape 11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 rot="21239226">
            <a:off x="10529279" y="4954760"/>
            <a:ext cx="276650" cy="301251"/>
            <a:chOff x="9225789" y="836676"/>
            <a:chExt cx="1152144" cy="1152143"/>
          </a:xfrm>
        </p:grpSpPr>
        <p:sp>
          <p:nvSpPr>
            <p:cNvPr id="117" name="L-Shape 11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8" name="L-Shape 11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19" name="L-Shape 11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0" name="L-Shape 11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 rot="21239226">
            <a:off x="11136173" y="4831290"/>
            <a:ext cx="276650" cy="301251"/>
            <a:chOff x="9225789" y="836676"/>
            <a:chExt cx="1152144" cy="1152143"/>
          </a:xfrm>
        </p:grpSpPr>
        <p:sp>
          <p:nvSpPr>
            <p:cNvPr id="122" name="L-Shape 12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3" name="L-Shape 12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4" name="L-Shape 12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5" name="L-Shape 12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 rot="21239226">
            <a:off x="9951127" y="4831472"/>
            <a:ext cx="276650" cy="301251"/>
            <a:chOff x="9225789" y="836676"/>
            <a:chExt cx="1152144" cy="1152143"/>
          </a:xfrm>
        </p:grpSpPr>
        <p:sp>
          <p:nvSpPr>
            <p:cNvPr id="127" name="L-Shape 12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8" name="L-Shape 12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29" name="L-Shape 12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0" name="L-Shape 12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131" name="Group 130"/>
          <p:cNvGrpSpPr/>
          <p:nvPr/>
        </p:nvGrpSpPr>
        <p:grpSpPr>
          <a:xfrm rot="21239226">
            <a:off x="10560101" y="4245126"/>
            <a:ext cx="276650" cy="301251"/>
            <a:chOff x="9225789" y="836676"/>
            <a:chExt cx="1152144" cy="1152143"/>
          </a:xfrm>
        </p:grpSpPr>
        <p:sp>
          <p:nvSpPr>
            <p:cNvPr id="132" name="L-Shape 13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3" name="L-Shape 13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4" name="L-Shape 13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5" name="L-Shape 13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136" name="Straight Connector 135"/>
          <p:cNvCxnSpPr>
            <a:stCxn id="99" idx="2"/>
            <a:endCxn id="103" idx="1"/>
          </p:cNvCxnSpPr>
          <p:nvPr/>
        </p:nvCxnSpPr>
        <p:spPr bwMode="auto">
          <a:xfrm>
            <a:off x="10611798" y="2975399"/>
            <a:ext cx="558411" cy="726876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7" name="Straight Connector 136"/>
          <p:cNvCxnSpPr>
            <a:stCxn id="107" idx="2"/>
            <a:endCxn id="103" idx="2"/>
          </p:cNvCxnSpPr>
          <p:nvPr/>
        </p:nvCxnSpPr>
        <p:spPr bwMode="auto">
          <a:xfrm>
            <a:off x="10410295" y="3606125"/>
            <a:ext cx="732998" cy="132458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8" name="Straight Connector 137"/>
          <p:cNvCxnSpPr>
            <a:stCxn id="100" idx="2"/>
            <a:endCxn id="107" idx="2"/>
          </p:cNvCxnSpPr>
          <p:nvPr/>
        </p:nvCxnSpPr>
        <p:spPr bwMode="auto">
          <a:xfrm>
            <a:off x="10336669" y="3004378"/>
            <a:ext cx="73626" cy="601747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9" name="Straight Connector 138"/>
          <p:cNvCxnSpPr>
            <a:stCxn id="135" idx="1"/>
            <a:endCxn id="112" idx="1"/>
          </p:cNvCxnSpPr>
          <p:nvPr/>
        </p:nvCxnSpPr>
        <p:spPr bwMode="auto">
          <a:xfrm flipH="1">
            <a:off x="10283757" y="4556836"/>
            <a:ext cx="323286" cy="788879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Connector 139"/>
          <p:cNvCxnSpPr>
            <a:stCxn id="129" idx="2"/>
            <a:endCxn id="125" idx="1"/>
          </p:cNvCxnSpPr>
          <p:nvPr/>
        </p:nvCxnSpPr>
        <p:spPr bwMode="auto">
          <a:xfrm>
            <a:off x="10239308" y="5084299"/>
            <a:ext cx="943807" cy="58701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2096654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9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5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Technologie ALPHA</a:t>
            </a:r>
            <a:br>
              <a:rPr lang="fr-FR" noProof="0" smtClean="0"/>
            </a:br>
            <a:r>
              <a:rPr lang="fr-FR" b="0" noProof="0" smtClean="0"/>
              <a:t>Haute fiabilité et précision</a:t>
            </a:r>
            <a:endParaRPr lang="fr-FR" b="0" noProof="0"/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8" name="Picture 2" descr="human anatomy back muscles">
            <a:hlinkClick r:id="rId4"/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3827" t="13096" r="6702" b="2456"/>
          <a:stretch/>
        </p:blipFill>
        <p:spPr bwMode="auto">
          <a:xfrm>
            <a:off x="0" y="1655695"/>
            <a:ext cx="3021008" cy="447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HumanModel"/>
          <p:cNvPicPr>
            <a:picLocks noChangeAspect="1" noChangeArrowheads="1"/>
          </p:cNvPicPr>
          <p:nvPr/>
        </p:nvPicPr>
        <p:blipFill rotWithShape="1">
          <a:blip r:embed="rId6"/>
          <a:srcRect l="62272" b="46940"/>
          <a:stretch/>
        </p:blipFill>
        <p:spPr bwMode="auto">
          <a:xfrm>
            <a:off x="9555607" y="1425086"/>
            <a:ext cx="2384970" cy="4740764"/>
          </a:xfrm>
          <a:prstGeom prst="rect">
            <a:avLst/>
          </a:prstGeom>
          <a:noFill/>
        </p:spPr>
      </p:pic>
      <p:sp>
        <p:nvSpPr>
          <p:cNvPr id="4" name="Rectangle 3"/>
          <p:cNvSpPr/>
          <p:nvPr/>
        </p:nvSpPr>
        <p:spPr bwMode="auto">
          <a:xfrm flipH="1">
            <a:off x="2687856" y="1406831"/>
            <a:ext cx="333151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82" name="Rectangle 81"/>
          <p:cNvSpPr/>
          <p:nvPr/>
        </p:nvSpPr>
        <p:spPr bwMode="auto">
          <a:xfrm>
            <a:off x="-3475" y="1412874"/>
            <a:ext cx="333150" cy="4752975"/>
          </a:xfrm>
          <a:prstGeom prst="rect">
            <a:avLst/>
          </a:prstGeom>
          <a:gradFill flip="none" rotWithShape="1">
            <a:gsLst>
              <a:gs pos="12000">
                <a:schemeClr val="bg1"/>
              </a:gs>
              <a:gs pos="71000">
                <a:schemeClr val="bg1">
                  <a:alpha val="4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83" name="Rectangle 82"/>
          <p:cNvSpPr/>
          <p:nvPr/>
        </p:nvSpPr>
        <p:spPr bwMode="auto">
          <a:xfrm rot="5400000" flipH="1">
            <a:off x="10505658" y="4469662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8" name="Rectangle 37"/>
          <p:cNvSpPr/>
          <p:nvPr/>
        </p:nvSpPr>
        <p:spPr bwMode="auto">
          <a:xfrm rot="16200000" flipH="1" flipV="1">
            <a:off x="10505658" y="84431"/>
            <a:ext cx="367744" cy="3024378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44000">
                <a:schemeClr val="tx1">
                  <a:alpha val="40000"/>
                </a:schemeClr>
              </a:gs>
              <a:gs pos="84000">
                <a:schemeClr val="tx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2" name="Isosceles Triangle 31"/>
          <p:cNvSpPr/>
          <p:nvPr/>
        </p:nvSpPr>
        <p:spPr bwMode="auto">
          <a:xfrm rot="5400000">
            <a:off x="978989" y="3490717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3" name="Isosceles Triangle 32"/>
          <p:cNvSpPr/>
          <p:nvPr/>
        </p:nvSpPr>
        <p:spPr bwMode="auto">
          <a:xfrm rot="5400000">
            <a:off x="6490531" y="3508975"/>
            <a:ext cx="4734718" cy="579032"/>
          </a:xfrm>
          <a:prstGeom prst="triangle">
            <a:avLst/>
          </a:prstGeom>
          <a:gradFill flip="none" rotWithShape="0">
            <a:gsLst>
              <a:gs pos="0">
                <a:srgbClr val="FFC000"/>
              </a:gs>
              <a:gs pos="57000">
                <a:srgbClr val="FFC000">
                  <a:alpha val="40000"/>
                </a:srgbClr>
              </a:gs>
              <a:gs pos="100000">
                <a:srgbClr val="FFC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4" name="Rectangle 3"/>
          <p:cNvSpPr txBox="1">
            <a:spLocks noChangeArrowheads="1"/>
          </p:cNvSpPr>
          <p:nvPr/>
        </p:nvSpPr>
        <p:spPr bwMode="auto">
          <a:xfrm>
            <a:off x="3650869" y="1412875"/>
            <a:ext cx="4896612" cy="4752975"/>
          </a:xfrm>
          <a:prstGeom prst="rect">
            <a:avLst/>
          </a:prstGeom>
          <a:solidFill>
            <a:schemeClr val="tx1"/>
          </a:solidFill>
          <a:ln w="9525">
            <a:solidFill>
              <a:schemeClr val="accent1"/>
            </a:solidFill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914400">
              <a:lnSpc>
                <a:spcPct val="110000"/>
              </a:lnSpc>
              <a:spcBef>
                <a:spcPct val="0"/>
              </a:spcBef>
              <a:buClr>
                <a:srgbClr val="879BAA"/>
              </a:buClr>
              <a:buFont typeface="Wingdings" pitchFamily="2" charset="2"/>
              <a:buNone/>
              <a:defRPr/>
            </a:pPr>
            <a:endParaRPr lang="en-US" sz="3600" b="1" kern="0" dirty="0" smtClean="0">
              <a:solidFill>
                <a:srgbClr val="FFFFFF"/>
              </a:solidFill>
              <a:ea typeface="ＭＳ Ｐゴシック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50869" y="1430390"/>
            <a:ext cx="4896612" cy="43675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marL="463550">
              <a:lnSpc>
                <a:spcPct val="110000"/>
              </a:lnSpc>
              <a:spcBef>
                <a:spcPts val="0"/>
              </a:spcBef>
            </a:pPr>
            <a:endParaRPr lang="fr-FR" sz="3200" smtClean="0">
              <a:solidFill>
                <a:srgbClr val="FFC000"/>
              </a:solidFill>
            </a:endParaRPr>
          </a:p>
          <a:p>
            <a:pPr marL="463550">
              <a:lnSpc>
                <a:spcPct val="110000"/>
              </a:lnSpc>
              <a:spcBef>
                <a:spcPts val="0"/>
              </a:spcBef>
            </a:pPr>
            <a:r>
              <a:rPr lang="fr-FR" sz="3200" b="1" smtClean="0">
                <a:solidFill>
                  <a:srgbClr val="FFC000"/>
                </a:solidFill>
              </a:rPr>
              <a:t>97%	Sensibilité</a:t>
            </a:r>
          </a:p>
          <a:p>
            <a:pPr marL="463550">
              <a:lnSpc>
                <a:spcPct val="110000"/>
              </a:lnSpc>
              <a:spcBef>
                <a:spcPts val="0"/>
              </a:spcBef>
            </a:pPr>
            <a:endParaRPr lang="fr-FR" sz="3200" smtClean="0">
              <a:solidFill>
                <a:srgbClr val="FFC000"/>
              </a:solidFill>
            </a:endParaRPr>
          </a:p>
          <a:p>
            <a:pPr marL="463550">
              <a:lnSpc>
                <a:spcPct val="110000"/>
              </a:lnSpc>
              <a:spcBef>
                <a:spcPts val="0"/>
              </a:spcBef>
            </a:pPr>
            <a:r>
              <a:rPr lang="fr-FR" sz="3200" b="1" smtClean="0">
                <a:solidFill>
                  <a:srgbClr val="FFC000"/>
                </a:solidFill>
              </a:rPr>
              <a:t>99%	Précision</a:t>
            </a:r>
          </a:p>
          <a:p>
            <a:pPr marL="463550">
              <a:lnSpc>
                <a:spcPct val="110000"/>
              </a:lnSpc>
              <a:spcBef>
                <a:spcPts val="0"/>
              </a:spcBef>
            </a:pPr>
            <a:endParaRPr lang="fr-FR" sz="3200" smtClean="0">
              <a:solidFill>
                <a:srgbClr val="FFC000"/>
              </a:solidFill>
            </a:endParaRPr>
          </a:p>
          <a:p>
            <a:pPr marL="463550">
              <a:lnSpc>
                <a:spcPct val="110000"/>
              </a:lnSpc>
              <a:spcBef>
                <a:spcPts val="0"/>
              </a:spcBef>
            </a:pPr>
            <a:r>
              <a:rPr lang="fr-FR" sz="3200" smtClean="0">
                <a:solidFill>
                  <a:srgbClr val="FFC000"/>
                </a:solidFill>
              </a:rPr>
              <a:t>40 points de repères x</a:t>
            </a:r>
          </a:p>
          <a:p>
            <a:pPr marL="463550">
              <a:lnSpc>
                <a:spcPct val="110000"/>
              </a:lnSpc>
              <a:spcBef>
                <a:spcPts val="0"/>
              </a:spcBef>
            </a:pPr>
            <a:r>
              <a:rPr lang="fr-FR" sz="3200" smtClean="0">
                <a:solidFill>
                  <a:srgbClr val="FFC000"/>
                </a:solidFill>
              </a:rPr>
              <a:t>400 données TEP/TDM</a:t>
            </a:r>
          </a:p>
          <a:p>
            <a:pPr marL="463550">
              <a:lnSpc>
                <a:spcPct val="110000"/>
              </a:lnSpc>
              <a:spcBef>
                <a:spcPts val="0"/>
              </a:spcBef>
            </a:pPr>
            <a:r>
              <a:rPr lang="fr-FR" sz="3200" b="1" smtClean="0">
                <a:solidFill>
                  <a:srgbClr val="FFC000"/>
                </a:solidFill>
              </a:rPr>
              <a:t>16,000	tests</a:t>
            </a:r>
          </a:p>
          <a:p>
            <a:pPr marL="463550">
              <a:lnSpc>
                <a:spcPct val="110000"/>
              </a:lnSpc>
              <a:spcBef>
                <a:spcPts val="0"/>
              </a:spcBef>
            </a:pPr>
            <a:endParaRPr lang="fr-FR" sz="3200" b="1" smtClean="0">
              <a:solidFill>
                <a:srgbClr val="FFC000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 rot="21239226">
            <a:off x="10323617" y="2722572"/>
            <a:ext cx="276650" cy="301251"/>
            <a:chOff x="9225789" y="836676"/>
            <a:chExt cx="1152144" cy="1152143"/>
          </a:xfrm>
        </p:grpSpPr>
        <p:sp>
          <p:nvSpPr>
            <p:cNvPr id="18" name="L-Shape 17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9" name="L-Shape 18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0" name="L-Shape 19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1" name="L-Shape 20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 rot="21239226">
            <a:off x="11154823" y="3690159"/>
            <a:ext cx="276650" cy="301251"/>
            <a:chOff x="9225789" y="836676"/>
            <a:chExt cx="1152144" cy="1152143"/>
          </a:xfrm>
        </p:grpSpPr>
        <p:sp>
          <p:nvSpPr>
            <p:cNvPr id="23" name="L-Shape 22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4" name="L-Shape 23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L-Shape 24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6" name="L-Shape 25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 rot="21239226">
            <a:off x="10146697" y="3586680"/>
            <a:ext cx="276650" cy="301251"/>
            <a:chOff x="9225789" y="836676"/>
            <a:chExt cx="1152144" cy="1152143"/>
          </a:xfrm>
        </p:grpSpPr>
        <p:sp>
          <p:nvSpPr>
            <p:cNvPr id="28" name="L-Shape 27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9" name="L-Shape 28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L-Shape 29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L-Shape 30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 rot="21239226">
            <a:off x="10054049" y="5356174"/>
            <a:ext cx="276650" cy="301251"/>
            <a:chOff x="9225789" y="836676"/>
            <a:chExt cx="1152144" cy="1152143"/>
          </a:xfrm>
        </p:grpSpPr>
        <p:sp>
          <p:nvSpPr>
            <p:cNvPr id="36" name="L-Shape 35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7" name="L-Shape 36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9" name="L-Shape 3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L-Shape 3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 rot="21239226">
            <a:off x="10529279" y="4954760"/>
            <a:ext cx="276650" cy="301251"/>
            <a:chOff x="9225789" y="836676"/>
            <a:chExt cx="1152144" cy="1152143"/>
          </a:xfrm>
        </p:grpSpPr>
        <p:sp>
          <p:nvSpPr>
            <p:cNvPr id="42" name="L-Shape 4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3" name="L-Shape 4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4" name="L-Shape 4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L-Shape 4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 rot="21239226">
            <a:off x="11136173" y="4831290"/>
            <a:ext cx="276650" cy="301251"/>
            <a:chOff x="9225789" y="836676"/>
            <a:chExt cx="1152144" cy="1152143"/>
          </a:xfrm>
        </p:grpSpPr>
        <p:sp>
          <p:nvSpPr>
            <p:cNvPr id="47" name="L-Shape 4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8" name="L-Shape 4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9" name="L-Shape 4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0" name="L-Shape 4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 rot="21239226">
            <a:off x="9951127" y="4831472"/>
            <a:ext cx="276650" cy="301251"/>
            <a:chOff x="9225789" y="836676"/>
            <a:chExt cx="1152144" cy="1152143"/>
          </a:xfrm>
        </p:grpSpPr>
        <p:sp>
          <p:nvSpPr>
            <p:cNvPr id="52" name="L-Shape 51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3" name="L-Shape 52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4" name="L-Shape 53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5" name="L-Shape 54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21239226">
            <a:off x="10560101" y="4245126"/>
            <a:ext cx="276650" cy="301251"/>
            <a:chOff x="9225789" y="836676"/>
            <a:chExt cx="1152144" cy="1152143"/>
          </a:xfrm>
        </p:grpSpPr>
        <p:sp>
          <p:nvSpPr>
            <p:cNvPr id="57" name="L-Shape 56"/>
            <p:cNvSpPr/>
            <p:nvPr/>
          </p:nvSpPr>
          <p:spPr bwMode="auto">
            <a:xfrm rot="10800000">
              <a:off x="10123301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8" name="L-Shape 57"/>
            <p:cNvSpPr/>
            <p:nvPr/>
          </p:nvSpPr>
          <p:spPr bwMode="auto">
            <a:xfrm rot="10800000" flipH="1">
              <a:off x="9225789" y="836676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L-Shape 58"/>
            <p:cNvSpPr/>
            <p:nvPr/>
          </p:nvSpPr>
          <p:spPr bwMode="auto">
            <a:xfrm rot="10800000" flipV="1">
              <a:off x="10123301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60" name="L-Shape 59"/>
            <p:cNvSpPr/>
            <p:nvPr/>
          </p:nvSpPr>
          <p:spPr bwMode="auto">
            <a:xfrm rot="10800000" flipH="1" flipV="1">
              <a:off x="9225789" y="1734187"/>
              <a:ext cx="254632" cy="254632"/>
            </a:xfrm>
            <a:prstGeom prst="corner">
              <a:avLst>
                <a:gd name="adj1" fmla="val 9192"/>
                <a:gd name="adj2" fmla="val 8895"/>
              </a:avLst>
            </a:prstGeom>
            <a:solidFill>
              <a:srgbClr val="FFC000"/>
            </a:solidFill>
            <a:ln>
              <a:solidFill>
                <a:schemeClr val="accent3"/>
              </a:solidFill>
            </a:ln>
            <a:effectLst>
              <a:glow rad="127000">
                <a:srgbClr val="FFC000">
                  <a:alpha val="40000"/>
                </a:srgbClr>
              </a:glow>
            </a:effectLst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cxnSp>
        <p:nvCxnSpPr>
          <p:cNvPr id="61" name="Straight Connector 60"/>
          <p:cNvCxnSpPr>
            <a:stCxn id="20" idx="2"/>
            <a:endCxn id="24" idx="1"/>
          </p:cNvCxnSpPr>
          <p:nvPr/>
        </p:nvCxnSpPr>
        <p:spPr bwMode="auto">
          <a:xfrm>
            <a:off x="10611798" y="2975399"/>
            <a:ext cx="558411" cy="726876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2" name="Straight Connector 61"/>
          <p:cNvCxnSpPr>
            <a:stCxn id="28" idx="2"/>
            <a:endCxn id="24" idx="2"/>
          </p:cNvCxnSpPr>
          <p:nvPr/>
        </p:nvCxnSpPr>
        <p:spPr bwMode="auto">
          <a:xfrm>
            <a:off x="10410295" y="3606125"/>
            <a:ext cx="732998" cy="132458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3" name="Straight Connector 62"/>
          <p:cNvCxnSpPr>
            <a:stCxn id="21" idx="2"/>
            <a:endCxn id="28" idx="2"/>
          </p:cNvCxnSpPr>
          <p:nvPr/>
        </p:nvCxnSpPr>
        <p:spPr bwMode="auto">
          <a:xfrm>
            <a:off x="10336669" y="3004378"/>
            <a:ext cx="73626" cy="601747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4" name="Straight Connector 63"/>
          <p:cNvCxnSpPr>
            <a:stCxn id="60" idx="1"/>
            <a:endCxn id="36" idx="1"/>
          </p:cNvCxnSpPr>
          <p:nvPr/>
        </p:nvCxnSpPr>
        <p:spPr bwMode="auto">
          <a:xfrm flipH="1">
            <a:off x="10283757" y="4556836"/>
            <a:ext cx="323286" cy="788879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>
            <a:stCxn id="54" idx="2"/>
            <a:endCxn id="50" idx="1"/>
          </p:cNvCxnSpPr>
          <p:nvPr/>
        </p:nvCxnSpPr>
        <p:spPr bwMode="auto">
          <a:xfrm>
            <a:off x="10239308" y="5084299"/>
            <a:ext cx="943807" cy="58701"/>
          </a:xfrm>
          <a:prstGeom prst="line">
            <a:avLst/>
          </a:prstGeom>
          <a:solidFill>
            <a:schemeClr val="tx2"/>
          </a:solidFill>
          <a:ln w="571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6" name="Text Placeholder 13"/>
          <p:cNvSpPr txBox="1">
            <a:spLocks/>
          </p:cNvSpPr>
          <p:nvPr/>
        </p:nvSpPr>
        <p:spPr bwMode="auto">
          <a:xfrm>
            <a:off x="2854431" y="6619767"/>
            <a:ext cx="6126398" cy="221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rt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Wingdings" pitchFamily="2" charset="2"/>
              <a:tabLst/>
              <a:defRPr sz="1000">
                <a:solidFill>
                  <a:schemeClr val="bg2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fontAlgn="base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bg2"/>
              </a:buClr>
              <a:buChar char="•"/>
              <a:tabLst/>
              <a:defRPr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l"/>
            <a:r>
              <a:rPr lang="en-US" kern="0" dirty="0" smtClean="0">
                <a:solidFill>
                  <a:srgbClr val="879BAA"/>
                </a:solidFill>
              </a:rPr>
              <a:t>Source:  Jens  N. Kaftan : Validation of SY’s vs. SCR landmark detection technologies </a:t>
            </a:r>
            <a:r>
              <a:rPr lang="en-US" kern="0" dirty="0">
                <a:solidFill>
                  <a:srgbClr val="879BAA"/>
                </a:solidFill>
              </a:rPr>
              <a:t> </a:t>
            </a:r>
            <a:r>
              <a:rPr lang="en-US" kern="0" dirty="0" smtClean="0">
                <a:solidFill>
                  <a:srgbClr val="879BAA"/>
                </a:solidFill>
              </a:rPr>
              <a:t>on PET/CT datasets</a:t>
            </a:r>
            <a:endParaRPr lang="en-US" kern="0" dirty="0">
              <a:solidFill>
                <a:srgbClr val="879B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723741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Technologie ALPHA</a:t>
            </a:r>
            <a:br>
              <a:rPr lang="fr-FR" noProof="0" smtClean="0"/>
            </a:br>
            <a:r>
              <a:rPr lang="fr-FR" b="0" noProof="0" smtClean="0">
                <a:solidFill>
                  <a:schemeClr val="dk2"/>
                </a:solidFill>
              </a:rPr>
              <a:t>Navigation entre modalités</a:t>
            </a:r>
            <a:endParaRPr lang="fr-FR" b="0" noProof="0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117140" y="1412875"/>
            <a:ext cx="3024378" cy="4752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5" name="Inhaltsplatzhalter 10"/>
          <p:cNvSpPr txBox="1">
            <a:spLocks/>
          </p:cNvSpPr>
          <p:nvPr/>
        </p:nvSpPr>
        <p:spPr bwMode="auto">
          <a:xfrm>
            <a:off x="3056832" y="1412874"/>
            <a:ext cx="3024485" cy="4752976"/>
          </a:xfrm>
          <a:prstGeom prst="rect">
            <a:avLst/>
          </a:prstGeom>
          <a:noFill/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noFill/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9" name="Picture 22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056832" y="1412876"/>
            <a:ext cx="3006784" cy="4751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3" descr="subject_043_1000002_1000029"/>
          <p:cNvPicPr>
            <a:picLocks noChangeAspect="1" noChangeArrowheads="1"/>
          </p:cNvPicPr>
          <p:nvPr/>
        </p:nvPicPr>
        <p:blipFill rotWithShape="1">
          <a:blip r:embed="rId5" cstate="print"/>
          <a:srcRect l="21985" t="-311" r="14701" b="311"/>
          <a:stretch/>
        </p:blipFill>
        <p:spPr bwMode="auto">
          <a:xfrm>
            <a:off x="9177341" y="1412876"/>
            <a:ext cx="3024378" cy="4752974"/>
          </a:xfrm>
          <a:prstGeom prst="rect">
            <a:avLst/>
          </a:prstGeom>
          <a:solidFill>
            <a:schemeClr val="bg2"/>
          </a:solidFill>
          <a:ln w="3175" algn="ctr">
            <a:noFill/>
            <a:miter lim="800000"/>
            <a:headEnd/>
            <a:tailEnd/>
          </a:ln>
        </p:spPr>
      </p:pic>
      <p:pic>
        <p:nvPicPr>
          <p:cNvPr id="17" name="Picture 3" descr="K:\01-DE\01-MK\CC\int\02_Communication\03_syngo.via\05_e_media\syngo.via_IPad_App\WinningCombination\ScannerBilder\CT\Cardiac\SOMATOM_Definition_AS.jpg"/>
          <p:cNvPicPr>
            <a:picLocks noChangeAspect="1" noChangeArrowheads="1"/>
          </p:cNvPicPr>
          <p:nvPr/>
        </p:nvPicPr>
        <p:blipFill rotWithShape="1">
          <a:blip r:embed="rId6"/>
          <a:srcRect l="13101" r="35737" b="9849"/>
          <a:stretch/>
        </p:blipFill>
        <p:spPr bwMode="auto">
          <a:xfrm>
            <a:off x="-1" y="2171813"/>
            <a:ext cx="3021009" cy="3993529"/>
          </a:xfrm>
          <a:prstGeom prst="rect">
            <a:avLst/>
          </a:prstGeom>
          <a:noFill/>
        </p:spPr>
      </p:pic>
      <p:pic>
        <p:nvPicPr>
          <p:cNvPr id="19" name="Picture 3" descr="K:\01-DE\01-MK\CC\int\02_Communication\03_syngo.via\05_e_media\syngo.via_IPad_App\WinningCombination\ScannerBilder\CT\Cardiac\SOMATOM_Definition_AS.jpg"/>
          <p:cNvPicPr>
            <a:picLocks noChangeAspect="1" noChangeArrowheads="1"/>
          </p:cNvPicPr>
          <p:nvPr/>
        </p:nvPicPr>
        <p:blipFill rotWithShape="1">
          <a:blip r:embed="rId6"/>
          <a:srcRect l="13101" r="35737" b="94339"/>
          <a:stretch/>
        </p:blipFill>
        <p:spPr bwMode="auto">
          <a:xfrm flipV="1">
            <a:off x="-3476" y="1412747"/>
            <a:ext cx="3021009" cy="804343"/>
          </a:xfrm>
          <a:prstGeom prst="rect">
            <a:avLst/>
          </a:prstGeom>
          <a:noFill/>
        </p:spPr>
      </p:pic>
      <p:pic>
        <p:nvPicPr>
          <p:cNvPr id="20" name="Picture 4" descr="K:\01-DE\01-MK\CC\int\02_Communication\03_syngo.via\05_e_media\syngo.via_IPad_App\WinningCombination\ScannerBilder\MR\Skyra\sm22014_MR_09_skyra.jpg"/>
          <p:cNvPicPr>
            <a:picLocks noChangeAspect="1" noChangeArrowheads="1"/>
          </p:cNvPicPr>
          <p:nvPr/>
        </p:nvPicPr>
        <p:blipFill rotWithShape="1">
          <a:blip r:embed="rId7"/>
          <a:srcRect b="93579"/>
          <a:stretch/>
        </p:blipFill>
        <p:spPr bwMode="auto">
          <a:xfrm flipV="1">
            <a:off x="6117140" y="1412747"/>
            <a:ext cx="3024378" cy="2304289"/>
          </a:xfrm>
          <a:prstGeom prst="rect">
            <a:avLst/>
          </a:prstGeom>
          <a:noFill/>
        </p:spPr>
      </p:pic>
      <p:pic>
        <p:nvPicPr>
          <p:cNvPr id="18" name="Picture 4" descr="K:\01-DE\01-MK\CC\int\02_Communication\03_syngo.via\05_e_media\syngo.via_IPad_App\WinningCombination\ScannerBilder\MR\Skyra\sm22014_MR_09_skyra.jpg"/>
          <p:cNvPicPr>
            <a:picLocks noChangeAspect="1" noChangeArrowheads="1"/>
          </p:cNvPicPr>
          <p:nvPr/>
        </p:nvPicPr>
        <p:blipFill rotWithShape="1">
          <a:blip r:embed="rId7"/>
          <a:srcRect b="36188"/>
          <a:stretch/>
        </p:blipFill>
        <p:spPr bwMode="auto">
          <a:xfrm>
            <a:off x="6117140" y="3589106"/>
            <a:ext cx="3024377" cy="2576618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1412747"/>
            <a:ext cx="3017533" cy="7499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CT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23985" y="1412747"/>
            <a:ext cx="3017533" cy="7499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MR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7458770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117140" y="1412875"/>
            <a:ext cx="3024378" cy="4752975"/>
          </a:xfrm>
          <a:prstGeom prst="rect">
            <a:avLst/>
          </a:prstGeom>
          <a:noFill/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5" name="Inhaltsplatzhalter 10"/>
          <p:cNvSpPr txBox="1">
            <a:spLocks/>
          </p:cNvSpPr>
          <p:nvPr/>
        </p:nvSpPr>
        <p:spPr bwMode="auto">
          <a:xfrm>
            <a:off x="3056832" y="1412874"/>
            <a:ext cx="3024485" cy="4752976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noFill/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12290" name="Picture 2" descr="H:\50_Promotion\70_eMedia\Images\Copy of SH_MI_37021_1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98" r="41220" b="29738"/>
          <a:stretch/>
        </p:blipFill>
        <p:spPr bwMode="auto">
          <a:xfrm>
            <a:off x="-3477" y="2601278"/>
            <a:ext cx="3024485" cy="3564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H:\50_Promotion\70_eMedia\Images\Copy of SH_MI_37021_13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098" t="1" r="41220" b="93326"/>
          <a:stretch/>
        </p:blipFill>
        <p:spPr bwMode="auto">
          <a:xfrm flipV="1">
            <a:off x="0" y="1412875"/>
            <a:ext cx="3024485" cy="1188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ERCIST_eg1.jpg"/>
          <p:cNvPicPr>
            <a:picLocks noChangeAspect="1"/>
          </p:cNvPicPr>
          <p:nvPr/>
        </p:nvPicPr>
        <p:blipFill rotWithShape="1">
          <a:blip r:embed="rId5"/>
          <a:srcRect r="20171"/>
          <a:stretch/>
        </p:blipFill>
        <p:spPr>
          <a:xfrm>
            <a:off x="6128183" y="1412875"/>
            <a:ext cx="6070168" cy="4752467"/>
          </a:xfrm>
          <a:prstGeom prst="rect">
            <a:avLst/>
          </a:prstGeom>
        </p:spPr>
      </p:pic>
      <p:pic>
        <p:nvPicPr>
          <p:cNvPr id="18" name="Picture 44" descr="Liver.gif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56432" y="1412748"/>
            <a:ext cx="2354707" cy="23547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43" descr="aorta.gif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446023" y="3800226"/>
            <a:ext cx="2365116" cy="23651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Rectangle 20"/>
          <p:cNvSpPr/>
          <p:nvPr/>
        </p:nvSpPr>
        <p:spPr bwMode="auto">
          <a:xfrm>
            <a:off x="6243193" y="3398178"/>
            <a:ext cx="864108" cy="432054"/>
          </a:xfrm>
          <a:prstGeom prst="rect">
            <a:avLst/>
          </a:prstGeom>
          <a:noFill/>
          <a:ln w="66675">
            <a:solidFill>
              <a:srgbClr val="FF0000"/>
            </a:solidFill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err="1" smtClean="0">
              <a:solidFill>
                <a:srgbClr val="000000"/>
              </a:solidFill>
            </a:endParaRPr>
          </a:p>
        </p:txBody>
      </p:sp>
      <p:cxnSp>
        <p:nvCxnSpPr>
          <p:cNvPr id="22" name="Straight Arrow Connector 21"/>
          <p:cNvCxnSpPr/>
          <p:nvPr/>
        </p:nvCxnSpPr>
        <p:spPr bwMode="auto">
          <a:xfrm flipV="1">
            <a:off x="7107301" y="2730177"/>
            <a:ext cx="522028" cy="668002"/>
          </a:xfrm>
          <a:prstGeom prst="straightConnector1">
            <a:avLst/>
          </a:prstGeom>
          <a:noFill/>
          <a:ln w="66675">
            <a:solidFill>
              <a:srgbClr val="FF0000"/>
            </a:solidFill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3" name="Group 22"/>
          <p:cNvGrpSpPr/>
          <p:nvPr/>
        </p:nvGrpSpPr>
        <p:grpSpPr>
          <a:xfrm>
            <a:off x="7539355" y="1412748"/>
            <a:ext cx="1728216" cy="1317429"/>
            <a:chOff x="2438565" y="1527957"/>
            <a:chExt cx="1728216" cy="1317429"/>
          </a:xfrm>
        </p:grpSpPr>
        <p:sp>
          <p:nvSpPr>
            <p:cNvPr id="24" name="Rectangle 42"/>
            <p:cNvSpPr>
              <a:spLocks noChangeArrowheads="1"/>
            </p:cNvSpPr>
            <p:nvPr/>
          </p:nvSpPr>
          <p:spPr bwMode="auto">
            <a:xfrm>
              <a:off x="2438566" y="2395934"/>
              <a:ext cx="1679896" cy="449452"/>
            </a:xfrm>
            <a:prstGeom prst="rect">
              <a:avLst/>
            </a:prstGeom>
            <a:solidFill>
              <a:schemeClr val="bg2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</p:spPr>
          <p:txBody>
            <a:bodyPr lIns="108000" tIns="54000" rIns="108000" bIns="54000"/>
            <a:lstStyle/>
            <a:p>
              <a:pPr algn="ctr"/>
              <a:r>
                <a:rPr lang="en-US" sz="1600" b="1" dirty="0" smtClean="0">
                  <a:solidFill>
                    <a:srgbClr val="FF0000"/>
                  </a:solidFill>
                </a:rPr>
                <a:t>ALPHA Inside</a:t>
              </a:r>
            </a:p>
            <a:p>
              <a:endParaRPr lang="en-US" dirty="0" smtClean="0">
                <a:solidFill>
                  <a:srgbClr val="FFFFFF"/>
                </a:solidFill>
              </a:endParaRPr>
            </a:p>
            <a:p>
              <a:endParaRPr lang="en-US" dirty="0" smtClean="0">
                <a:solidFill>
                  <a:srgbClr val="FFFFFF"/>
                </a:solidFill>
              </a:endParaRPr>
            </a:p>
            <a:p>
              <a:endParaRPr lang="en-US" dirty="0" smtClean="0">
                <a:solidFill>
                  <a:srgbClr val="FFFFFF"/>
                </a:solidFill>
              </a:endParaRPr>
            </a:p>
            <a:p>
              <a:endParaRPr lang="en-US" dirty="0" smtClean="0">
                <a:solidFill>
                  <a:srgbClr val="FFFFFF"/>
                </a:solidFill>
              </a:endParaRPr>
            </a:p>
            <a:p>
              <a:endParaRPr lang="en-US" dirty="0" smtClean="0">
                <a:solidFill>
                  <a:srgbClr val="FFFFFF"/>
                </a:solidFill>
              </a:endParaRPr>
            </a:p>
            <a:p>
              <a:endParaRPr lang="en-US" dirty="0" smtClean="0">
                <a:solidFill>
                  <a:srgbClr val="FFFFFF"/>
                </a:solidFill>
              </a:endParaRPr>
            </a:p>
            <a:p>
              <a:endParaRPr lang="en-US" dirty="0" smtClean="0">
                <a:solidFill>
                  <a:srgbClr val="FFFFFF"/>
                </a:solidFill>
              </a:endParaRPr>
            </a:p>
            <a:p>
              <a:endParaRPr lang="en-US" dirty="0" smtClean="0">
                <a:solidFill>
                  <a:srgbClr val="FFFFFF"/>
                </a:solidFill>
              </a:endParaRPr>
            </a:p>
            <a:p>
              <a:endParaRPr lang="en-US" dirty="0" smtClean="0">
                <a:solidFill>
                  <a:srgbClr val="FFFFFF"/>
                </a:solidFill>
              </a:endParaRPr>
            </a:p>
            <a:p>
              <a:r>
                <a:rPr lang="en-US" dirty="0" smtClean="0">
                  <a:solidFill>
                    <a:srgbClr val="FFFFFF"/>
                  </a:solidFill>
                </a:rPr>
                <a:t>				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5" name="Picture 24" descr="sub2.jpg"/>
            <p:cNvPicPr>
              <a:picLocks noChangeAspect="1"/>
            </p:cNvPicPr>
            <p:nvPr/>
          </p:nvPicPr>
          <p:blipFill>
            <a:blip r:embed="rId8"/>
            <a:srcRect l="5085" r="25570"/>
            <a:stretch>
              <a:fillRect/>
            </a:stretch>
          </p:blipFill>
          <p:spPr>
            <a:xfrm>
              <a:off x="2438565" y="1527958"/>
              <a:ext cx="1679896" cy="84671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 bwMode="auto">
            <a:xfrm>
              <a:off x="2486885" y="1527957"/>
              <a:ext cx="1679896" cy="1296163"/>
            </a:xfrm>
            <a:prstGeom prst="rect">
              <a:avLst/>
            </a:prstGeom>
            <a:noFill/>
            <a:ln w="66675">
              <a:solidFill>
                <a:srgbClr val="FF0000"/>
              </a:solidFill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err="1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8" name="Title 1"/>
          <p:cNvSpPr txBox="1">
            <a:spLocks/>
          </p:cNvSpPr>
          <p:nvPr/>
        </p:nvSpPr>
        <p:spPr bwMode="auto">
          <a:xfrm>
            <a:off x="-50419" y="-27432"/>
            <a:ext cx="12198350" cy="1262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26400" tIns="396000" rIns="2124000" bIns="234000" numCol="1" anchor="b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1" i="0" u="none" strike="noStrike" kern="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Technologie ALPHA</a:t>
            </a:r>
            <a:br>
              <a:rPr kumimoji="0" lang="fr-FR" sz="2000" b="1" i="0" u="none" strike="noStrike" kern="0" cap="none" spc="0" normalizeH="0" baseline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</a:br>
            <a:r>
              <a:rPr kumimoji="0" lang="fr-FR" sz="2000" b="0" i="0" u="none" strike="noStrike" kern="0" cap="none" spc="0" normalizeH="0" baseline="0" smtClean="0">
                <a:ln>
                  <a:noFill/>
                </a:ln>
                <a:solidFill>
                  <a:schemeClr val="dk2"/>
                </a:solidFill>
                <a:effectLst/>
                <a:uLnTx/>
                <a:uFillTx/>
                <a:latin typeface="Arial" pitchFamily="34" charset="0"/>
                <a:ea typeface="+mj-ea"/>
                <a:cs typeface="Arial" pitchFamily="34" charset="0"/>
              </a:rPr>
              <a:t>Navigation entre modalités</a:t>
            </a:r>
            <a:endParaRPr kumimoji="0" lang="fr-FR" sz="2000" b="0" i="0" u="none" strike="noStrike" kern="0" cap="none" spc="0" normalizeH="0" baseline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itchFamily="34" charset="0"/>
              <a:ea typeface="+mj-ea"/>
              <a:cs typeface="Arial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71351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39" descr="TruePoin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968" t="13739" r="23915" b="-287"/>
          <a:stretch>
            <a:fillRect/>
          </a:stretch>
        </p:blipFill>
        <p:spPr bwMode="auto">
          <a:xfrm>
            <a:off x="3096101" y="3616419"/>
            <a:ext cx="969390" cy="971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2" hidden="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412401919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p:oleObj spid="_x0000_s273410" name="think-cell Slide" r:id="rId6" imgW="360" imgH="360" progId="">
              <p:embed/>
            </p:oleObj>
          </a:graphicData>
        </a:graphic>
      </p:graphicFrame>
      <p:sp>
        <p:nvSpPr>
          <p:cNvPr id="19" name="AutoShape 2"/>
          <p:cNvSpPr>
            <a:spLocks noChangeArrowheads="1"/>
          </p:cNvSpPr>
          <p:nvPr/>
        </p:nvSpPr>
        <p:spPr bwMode="auto">
          <a:xfrm rot="16200000">
            <a:off x="3722688" y="-2309813"/>
            <a:ext cx="4752975" cy="12198352"/>
          </a:xfrm>
          <a:prstGeom prst="homePlate">
            <a:avLst>
              <a:gd name="adj" fmla="val 13241"/>
            </a:avLst>
          </a:prstGeom>
          <a:solidFill>
            <a:srgbClr val="879BA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Siemens Imagerie Moléculaire</a:t>
            </a:r>
            <a:endParaRPr lang="fr-FR" noProof="0"/>
          </a:p>
        </p:txBody>
      </p:sp>
      <p:sp>
        <p:nvSpPr>
          <p:cNvPr id="31" name="Freeform 3"/>
          <p:cNvSpPr>
            <a:spLocks/>
          </p:cNvSpPr>
          <p:nvPr/>
        </p:nvSpPr>
        <p:spPr bwMode="auto">
          <a:xfrm>
            <a:off x="101997" y="1527174"/>
            <a:ext cx="11994356" cy="1613789"/>
          </a:xfrm>
          <a:custGeom>
            <a:avLst/>
            <a:gdLst>
              <a:gd name="T0" fmla="*/ 0 w 3767"/>
              <a:gd name="T1" fmla="*/ 2147483647 h 1793"/>
              <a:gd name="T2" fmla="*/ 2147483647 w 3767"/>
              <a:gd name="T3" fmla="*/ 2147483647 h 1793"/>
              <a:gd name="T4" fmla="*/ 2147483647 w 3767"/>
              <a:gd name="T5" fmla="*/ 2147483647 h 1793"/>
              <a:gd name="T6" fmla="*/ 2147483647 w 3767"/>
              <a:gd name="T7" fmla="*/ 2147483647 h 1793"/>
              <a:gd name="T8" fmla="*/ 2147483647 w 3767"/>
              <a:gd name="T9" fmla="*/ 0 h 1793"/>
              <a:gd name="T10" fmla="*/ 2147483647 w 3767"/>
              <a:gd name="T11" fmla="*/ 2147483647 h 1793"/>
              <a:gd name="T12" fmla="*/ 2147483647 w 3767"/>
              <a:gd name="T13" fmla="*/ 2147483647 h 1793"/>
              <a:gd name="T14" fmla="*/ 2147483647 w 3767"/>
              <a:gd name="T15" fmla="*/ 2147483647 h 1793"/>
              <a:gd name="T16" fmla="*/ 2147483647 w 3767"/>
              <a:gd name="T17" fmla="*/ 2147483647 h 1793"/>
              <a:gd name="T18" fmla="*/ 2147483647 w 3767"/>
              <a:gd name="T19" fmla="*/ 2147483647 h 1793"/>
              <a:gd name="T20" fmla="*/ 2147483647 w 3767"/>
              <a:gd name="T21" fmla="*/ 2147483647 h 1793"/>
              <a:gd name="T22" fmla="*/ 2147483647 w 3767"/>
              <a:gd name="T23" fmla="*/ 2147483647 h 1793"/>
              <a:gd name="T24" fmla="*/ 2147483647 w 3767"/>
              <a:gd name="T25" fmla="*/ 2147483647 h 1793"/>
              <a:gd name="T26" fmla="*/ 2147483647 w 3767"/>
              <a:gd name="T27" fmla="*/ 2147483647 h 1793"/>
              <a:gd name="T28" fmla="*/ 2147483647 w 3767"/>
              <a:gd name="T29" fmla="*/ 2147483647 h 1793"/>
              <a:gd name="T30" fmla="*/ 2147483647 w 3767"/>
              <a:gd name="T31" fmla="*/ 2147483647 h 1793"/>
              <a:gd name="T32" fmla="*/ 2147483647 w 3767"/>
              <a:gd name="T33" fmla="*/ 2147483647 h 1793"/>
              <a:gd name="T34" fmla="*/ 2147483647 w 3767"/>
              <a:gd name="T35" fmla="*/ 2147483647 h 1793"/>
              <a:gd name="T36" fmla="*/ 0 w 3767"/>
              <a:gd name="T37" fmla="*/ 2147483647 h 1793"/>
              <a:gd name="T38" fmla="*/ 0 w 3767"/>
              <a:gd name="T39" fmla="*/ 2147483647 h 1793"/>
              <a:gd name="T40" fmla="*/ 0 w 3767"/>
              <a:gd name="T41" fmla="*/ 2147483647 h 1793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w 3767"/>
              <a:gd name="T64" fmla="*/ 0 h 1793"/>
              <a:gd name="T65" fmla="*/ 3767 w 3767"/>
              <a:gd name="T66" fmla="*/ 1793 h 1793"/>
            </a:gdLst>
            <a:ahLst/>
            <a:cxnLst>
              <a:cxn ang="T42">
                <a:pos x="T0" y="T1"/>
              </a:cxn>
              <a:cxn ang="T43">
                <a:pos x="T2" y="T3"/>
              </a:cxn>
              <a:cxn ang="T44">
                <a:pos x="T4" y="T5"/>
              </a:cxn>
              <a:cxn ang="T45">
                <a:pos x="T6" y="T7"/>
              </a:cxn>
              <a:cxn ang="T46">
                <a:pos x="T8" y="T9"/>
              </a:cxn>
              <a:cxn ang="T47">
                <a:pos x="T10" y="T11"/>
              </a:cxn>
              <a:cxn ang="T48">
                <a:pos x="T12" y="T13"/>
              </a:cxn>
              <a:cxn ang="T49">
                <a:pos x="T14" y="T15"/>
              </a:cxn>
              <a:cxn ang="T50">
                <a:pos x="T16" y="T17"/>
              </a:cxn>
              <a:cxn ang="T51">
                <a:pos x="T18" y="T19"/>
              </a:cxn>
              <a:cxn ang="T52">
                <a:pos x="T20" y="T21"/>
              </a:cxn>
              <a:cxn ang="T53">
                <a:pos x="T22" y="T23"/>
              </a:cxn>
              <a:cxn ang="T54">
                <a:pos x="T24" y="T25"/>
              </a:cxn>
              <a:cxn ang="T55">
                <a:pos x="T26" y="T27"/>
              </a:cxn>
              <a:cxn ang="T56">
                <a:pos x="T28" y="T29"/>
              </a:cxn>
              <a:cxn ang="T57">
                <a:pos x="T30" y="T31"/>
              </a:cxn>
              <a:cxn ang="T58">
                <a:pos x="T32" y="T33"/>
              </a:cxn>
              <a:cxn ang="T59">
                <a:pos x="T34" y="T35"/>
              </a:cxn>
              <a:cxn ang="T60">
                <a:pos x="T36" y="T37"/>
              </a:cxn>
              <a:cxn ang="T61">
                <a:pos x="T38" y="T39"/>
              </a:cxn>
              <a:cxn ang="T62">
                <a:pos x="T40" y="T41"/>
              </a:cxn>
            </a:cxnLst>
            <a:rect l="T63" t="T64" r="T65" b="T66"/>
            <a:pathLst>
              <a:path w="3767" h="1793">
                <a:moveTo>
                  <a:pt x="0" y="749"/>
                </a:moveTo>
                <a:lnTo>
                  <a:pt x="470" y="561"/>
                </a:lnTo>
                <a:lnTo>
                  <a:pt x="942" y="374"/>
                </a:lnTo>
                <a:lnTo>
                  <a:pt x="1412" y="187"/>
                </a:lnTo>
                <a:lnTo>
                  <a:pt x="1883" y="0"/>
                </a:lnTo>
                <a:lnTo>
                  <a:pt x="2354" y="187"/>
                </a:lnTo>
                <a:lnTo>
                  <a:pt x="2825" y="374"/>
                </a:lnTo>
                <a:lnTo>
                  <a:pt x="3296" y="561"/>
                </a:lnTo>
                <a:lnTo>
                  <a:pt x="3767" y="749"/>
                </a:lnTo>
                <a:lnTo>
                  <a:pt x="3767" y="1270"/>
                </a:lnTo>
                <a:lnTo>
                  <a:pt x="3767" y="1793"/>
                </a:lnTo>
                <a:lnTo>
                  <a:pt x="3296" y="1793"/>
                </a:lnTo>
                <a:lnTo>
                  <a:pt x="2825" y="1793"/>
                </a:lnTo>
                <a:lnTo>
                  <a:pt x="2354" y="1793"/>
                </a:lnTo>
                <a:lnTo>
                  <a:pt x="1883" y="1793"/>
                </a:lnTo>
                <a:lnTo>
                  <a:pt x="1412" y="1793"/>
                </a:lnTo>
                <a:lnTo>
                  <a:pt x="942" y="1793"/>
                </a:lnTo>
                <a:lnTo>
                  <a:pt x="470" y="1793"/>
                </a:lnTo>
                <a:lnTo>
                  <a:pt x="0" y="1793"/>
                </a:lnTo>
                <a:lnTo>
                  <a:pt x="0" y="1270"/>
                </a:lnTo>
                <a:lnTo>
                  <a:pt x="0" y="74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101997" y="2708910"/>
            <a:ext cx="11994356" cy="2141538"/>
          </a:xfrm>
          <a:prstGeom prst="rect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tIns="54000" rIns="108000" bIns="54000" anchor="ctr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2" name="Rectangle 24"/>
          <p:cNvSpPr>
            <a:spLocks noChangeArrowheads="1"/>
          </p:cNvSpPr>
          <p:nvPr/>
        </p:nvSpPr>
        <p:spPr bwMode="auto">
          <a:xfrm>
            <a:off x="107949" y="5013198"/>
            <a:ext cx="11988403" cy="917575"/>
          </a:xfrm>
          <a:prstGeom prst="rect">
            <a:avLst/>
          </a:prstGeom>
          <a:solidFill>
            <a:srgbClr val="ADBEC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08000" tIns="54000" rIns="108000" bIns="54000" anchor="ctr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39" name="Rectangle 5"/>
          <p:cNvSpPr>
            <a:spLocks noChangeArrowheads="1"/>
          </p:cNvSpPr>
          <p:nvPr/>
        </p:nvSpPr>
        <p:spPr bwMode="auto">
          <a:xfrm>
            <a:off x="150432" y="2511044"/>
            <a:ext cx="879475" cy="20701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3" name="Rectangle 33"/>
          <p:cNvSpPr>
            <a:spLocks noChangeArrowheads="1"/>
          </p:cNvSpPr>
          <p:nvPr/>
        </p:nvSpPr>
        <p:spPr bwMode="auto">
          <a:xfrm>
            <a:off x="4519803" y="3332607"/>
            <a:ext cx="100717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mMR</a:t>
            </a:r>
            <a:r>
              <a:rPr lang="en-US" altLang="en-US" sz="1000" b="1" baseline="30000" dirty="0" smtClean="0">
                <a:solidFill>
                  <a:srgbClr val="000000"/>
                </a:solidFill>
                <a:cs typeface="Arial" pitchFamily="34" charset="0"/>
              </a:rPr>
              <a:t>®</a:t>
            </a:r>
          </a:p>
        </p:txBody>
      </p:sp>
      <p:pic>
        <p:nvPicPr>
          <p:cNvPr id="45" name="Picture 35" descr="small for overvie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57585" y="2311399"/>
            <a:ext cx="965518" cy="956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" name="Rectangle 36"/>
          <p:cNvSpPr>
            <a:spLocks noChangeArrowheads="1"/>
          </p:cNvSpPr>
          <p:nvPr/>
        </p:nvSpPr>
        <p:spPr bwMode="auto">
          <a:xfrm>
            <a:off x="4557585" y="2010950"/>
            <a:ext cx="965518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mCT</a:t>
            </a:r>
            <a:endParaRPr lang="en-US" alt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50" name="Rectangle 40"/>
          <p:cNvSpPr>
            <a:spLocks noChangeArrowheads="1"/>
          </p:cNvSpPr>
          <p:nvPr/>
        </p:nvSpPr>
        <p:spPr bwMode="auto">
          <a:xfrm>
            <a:off x="3096101" y="3332607"/>
            <a:ext cx="969390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Annonce</a:t>
            </a:r>
            <a:r>
              <a:rPr lang="en-US" altLang="en-US" sz="1000" b="1" dirty="0" smtClean="0">
                <a:solidFill>
                  <a:srgbClr val="000000"/>
                </a:solidFill>
                <a:cs typeface="Arial" pitchFamily="34" charset="0"/>
              </a:rPr>
              <a:t> EANM</a:t>
            </a:r>
          </a:p>
        </p:txBody>
      </p:sp>
      <p:sp>
        <p:nvSpPr>
          <p:cNvPr id="52" name="Rectangle 44"/>
          <p:cNvSpPr>
            <a:spLocks noChangeArrowheads="1"/>
          </p:cNvSpPr>
          <p:nvPr/>
        </p:nvSpPr>
        <p:spPr bwMode="auto">
          <a:xfrm>
            <a:off x="1606153" y="2010950"/>
            <a:ext cx="10207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900" b="1" dirty="0" err="1" smtClean="0">
                <a:solidFill>
                  <a:srgbClr val="000000"/>
                </a:solidFill>
                <a:cs typeface="Arial" pitchFamily="34" charset="0"/>
              </a:rPr>
              <a:t>mCT</a:t>
            </a:r>
            <a:r>
              <a:rPr lang="en-US" altLang="en-US" sz="900" b="1" dirty="0" smtClean="0">
                <a:solidFill>
                  <a:srgbClr val="000000"/>
                </a:solidFill>
                <a:cs typeface="Arial" pitchFamily="34" charset="0"/>
              </a:rPr>
              <a:t> Flow Edge</a:t>
            </a:r>
          </a:p>
        </p:txBody>
      </p:sp>
      <p:sp>
        <p:nvSpPr>
          <p:cNvPr id="53" name="Rectangle 63"/>
          <p:cNvSpPr>
            <a:spLocks noChangeArrowheads="1"/>
          </p:cNvSpPr>
          <p:nvPr/>
        </p:nvSpPr>
        <p:spPr bwMode="auto">
          <a:xfrm>
            <a:off x="1641173" y="3332607"/>
            <a:ext cx="962834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mCT</a:t>
            </a:r>
            <a:r>
              <a:rPr lang="en-US" altLang="en-US" sz="1000" b="1" dirty="0" smtClean="0">
                <a:solidFill>
                  <a:srgbClr val="000000"/>
                </a:solidFill>
                <a:cs typeface="Arial" pitchFamily="34" charset="0"/>
              </a:rPr>
              <a:t> 20 Excel</a:t>
            </a:r>
          </a:p>
        </p:txBody>
      </p:sp>
      <p:sp>
        <p:nvSpPr>
          <p:cNvPr id="54" name="Rectangle 64"/>
          <p:cNvSpPr>
            <a:spLocks noChangeArrowheads="1"/>
          </p:cNvSpPr>
          <p:nvPr/>
        </p:nvSpPr>
        <p:spPr bwMode="auto">
          <a:xfrm>
            <a:off x="3096101" y="2010950"/>
            <a:ext cx="969390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mCT</a:t>
            </a:r>
            <a:r>
              <a:rPr lang="en-US" altLang="en-US" sz="1000" b="1" dirty="0" smtClean="0">
                <a:solidFill>
                  <a:srgbClr val="000000"/>
                </a:solidFill>
                <a:cs typeface="Arial" pitchFamily="34" charset="0"/>
              </a:rPr>
              <a:t> Flow™</a:t>
            </a:r>
          </a:p>
        </p:txBody>
      </p:sp>
      <p:sp>
        <p:nvSpPr>
          <p:cNvPr id="57" name="Text Box 67"/>
          <p:cNvSpPr txBox="1">
            <a:spLocks noChangeArrowheads="1"/>
          </p:cNvSpPr>
          <p:nvPr/>
        </p:nvSpPr>
        <p:spPr bwMode="auto">
          <a:xfrm>
            <a:off x="4488053" y="1720850"/>
            <a:ext cx="1035050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600" b="1" dirty="0" err="1" smtClean="0">
                <a:solidFill>
                  <a:srgbClr val="000000"/>
                </a:solidFill>
                <a:cs typeface="Arial" pitchFamily="34" charset="0"/>
              </a:rPr>
              <a:t>Biograph</a:t>
            </a:r>
            <a:r>
              <a:rPr lang="en-US" altLang="en-US" sz="1600" b="1" baseline="30000" dirty="0" smtClean="0">
                <a:solidFill>
                  <a:srgbClr val="000000"/>
                </a:solidFill>
                <a:cs typeface="Arial" pitchFamily="34" charset="0"/>
              </a:rPr>
              <a:t>™</a:t>
            </a:r>
          </a:p>
        </p:txBody>
      </p:sp>
      <p:pic>
        <p:nvPicPr>
          <p:cNvPr id="60" name="Picture 71" descr="1Front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0176" t="6745" r="9184" b="-494"/>
          <a:stretch/>
        </p:blipFill>
        <p:spPr bwMode="auto">
          <a:xfrm>
            <a:off x="3096101" y="5107368"/>
            <a:ext cx="969390" cy="7502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Text Box 72"/>
          <p:cNvSpPr txBox="1">
            <a:spLocks noChangeArrowheads="1"/>
          </p:cNvSpPr>
          <p:nvPr/>
        </p:nvSpPr>
        <p:spPr bwMode="auto">
          <a:xfrm>
            <a:off x="482473" y="5258181"/>
            <a:ext cx="137318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000" dirty="0" smtClean="0">
                <a:solidFill>
                  <a:srgbClr val="000000"/>
                </a:solidFill>
                <a:cs typeface="Arial" pitchFamily="34" charset="0"/>
              </a:rPr>
              <a:t>Eclipse™</a:t>
            </a:r>
            <a:br>
              <a:rPr lang="en-US" altLang="en-US" sz="10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altLang="en-US" sz="1000" dirty="0" err="1" smtClean="0">
                <a:solidFill>
                  <a:srgbClr val="000000"/>
                </a:solidFill>
                <a:cs typeface="Arial" pitchFamily="34" charset="0"/>
              </a:rPr>
              <a:t>Explora</a:t>
            </a:r>
            <a:r>
              <a:rPr lang="en-US" altLang="en-US" sz="1000" dirty="0" smtClean="0">
                <a:solidFill>
                  <a:srgbClr val="000000"/>
                </a:solidFill>
                <a:cs typeface="Arial" pitchFamily="34" charset="0"/>
              </a:rPr>
              <a:t> One™ </a:t>
            </a:r>
            <a:br>
              <a:rPr lang="en-US" altLang="en-US" sz="1000" dirty="0" smtClean="0">
                <a:solidFill>
                  <a:srgbClr val="000000"/>
                </a:solidFill>
                <a:cs typeface="Arial" pitchFamily="34" charset="0"/>
              </a:rPr>
            </a:br>
            <a:r>
              <a:rPr lang="en-US" altLang="en-US" sz="1000" dirty="0" smtClean="0">
                <a:solidFill>
                  <a:srgbClr val="000000"/>
                </a:solidFill>
                <a:cs typeface="Arial" pitchFamily="34" charset="0"/>
              </a:rPr>
              <a:t>PETNET Solutions</a:t>
            </a:r>
          </a:p>
        </p:txBody>
      </p:sp>
      <p:sp>
        <p:nvSpPr>
          <p:cNvPr id="62" name="Text Box 73"/>
          <p:cNvSpPr txBox="1">
            <a:spLocks noChangeArrowheads="1"/>
          </p:cNvSpPr>
          <p:nvPr/>
        </p:nvSpPr>
        <p:spPr bwMode="auto">
          <a:xfrm>
            <a:off x="482473" y="5053393"/>
            <a:ext cx="1081087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buClrTx/>
            </a:pPr>
            <a:r>
              <a:rPr lang="en-US" altLang="en-US" sz="1400" b="1" dirty="0" smtClean="0">
                <a:solidFill>
                  <a:srgbClr val="000000"/>
                </a:solidFill>
                <a:cs typeface="Arial" pitchFamily="34" charset="0"/>
              </a:rPr>
              <a:t>Biomarkers</a:t>
            </a:r>
            <a:endParaRPr lang="de-DE" altLang="en-US" sz="14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65" name="Picture 76" descr="sm15093_MI_05_A_02_kl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402" t="377" r="3974" b="16129"/>
          <a:stretch/>
        </p:blipFill>
        <p:spPr bwMode="auto">
          <a:xfrm>
            <a:off x="1660373" y="5106512"/>
            <a:ext cx="937078" cy="728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8" name="Picture 79" descr="2013_House-slide_PETNETbox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241" r="2306"/>
          <a:stretch>
            <a:fillRect/>
          </a:stretch>
        </p:blipFill>
        <p:spPr bwMode="auto">
          <a:xfrm>
            <a:off x="4557585" y="5119157"/>
            <a:ext cx="965518" cy="71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2" name="Rectangle 96"/>
          <p:cNvSpPr>
            <a:spLocks noChangeArrowheads="1"/>
          </p:cNvSpPr>
          <p:nvPr/>
        </p:nvSpPr>
        <p:spPr bwMode="auto">
          <a:xfrm>
            <a:off x="204407" y="2237994"/>
            <a:ext cx="855662" cy="25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i="1" smtClean="0">
                <a:solidFill>
                  <a:srgbClr val="000000"/>
                </a:solidFill>
                <a:cs typeface="Arial" pitchFamily="34" charset="0"/>
              </a:rPr>
              <a:t>syngo</a:t>
            </a:r>
            <a:r>
              <a:rPr lang="en-US" altLang="en-US" sz="1200" b="1" i="1" baseline="30000" smtClean="0">
                <a:solidFill>
                  <a:srgbClr val="000000"/>
                </a:solidFill>
                <a:cs typeface="Arial" pitchFamily="34" charset="0"/>
              </a:rPr>
              <a:t>®</a:t>
            </a:r>
            <a:r>
              <a:rPr lang="en-US" altLang="en-US" sz="1000" b="1" smtClean="0">
                <a:solidFill>
                  <a:srgbClr val="000000"/>
                </a:solidFill>
                <a:cs typeface="Arial" pitchFamily="34" charset="0"/>
              </a:rPr>
              <a:t>.via</a:t>
            </a:r>
          </a:p>
        </p:txBody>
      </p:sp>
      <p:pic>
        <p:nvPicPr>
          <p:cNvPr id="73" name="Picture 9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7895"/>
          <a:stretch>
            <a:fillRect/>
          </a:stretch>
        </p:blipFill>
        <p:spPr bwMode="auto">
          <a:xfrm>
            <a:off x="613982" y="3423857"/>
            <a:ext cx="374650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4" name="Line 110"/>
          <p:cNvSpPr>
            <a:spLocks noChangeShapeType="1"/>
          </p:cNvSpPr>
          <p:nvPr/>
        </p:nvSpPr>
        <p:spPr bwMode="auto">
          <a:xfrm>
            <a:off x="136144" y="4181094"/>
            <a:ext cx="1066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5" name="Line 111"/>
          <p:cNvSpPr>
            <a:spLocks noChangeShapeType="1"/>
          </p:cNvSpPr>
          <p:nvPr/>
        </p:nvSpPr>
        <p:spPr bwMode="auto">
          <a:xfrm>
            <a:off x="136144" y="3812794"/>
            <a:ext cx="1066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76" name="Line 113"/>
          <p:cNvSpPr>
            <a:spLocks noChangeShapeType="1"/>
          </p:cNvSpPr>
          <p:nvPr/>
        </p:nvSpPr>
        <p:spPr bwMode="auto">
          <a:xfrm>
            <a:off x="602869" y="3304794"/>
            <a:ext cx="0" cy="1295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pic>
        <p:nvPicPr>
          <p:cNvPr id="77" name="Picture 114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555" r="34152" b="276"/>
          <a:stretch>
            <a:fillRect/>
          </a:stretch>
        </p:blipFill>
        <p:spPr bwMode="auto">
          <a:xfrm>
            <a:off x="175832" y="2539619"/>
            <a:ext cx="81915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8" name="Line 115"/>
          <p:cNvSpPr>
            <a:spLocks noChangeShapeType="1"/>
          </p:cNvSpPr>
          <p:nvPr/>
        </p:nvSpPr>
        <p:spPr bwMode="auto">
          <a:xfrm>
            <a:off x="136144" y="3380994"/>
            <a:ext cx="1066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grpSp>
        <p:nvGrpSpPr>
          <p:cNvPr id="5" name="Group 285"/>
          <p:cNvGrpSpPr>
            <a:grpSpLocks/>
          </p:cNvGrpSpPr>
          <p:nvPr/>
        </p:nvGrpSpPr>
        <p:grpSpPr bwMode="auto">
          <a:xfrm>
            <a:off x="242507" y="4222369"/>
            <a:ext cx="252412" cy="328613"/>
            <a:chOff x="5960" y="1481"/>
            <a:chExt cx="1284" cy="1636"/>
          </a:xfrm>
        </p:grpSpPr>
        <p:sp>
          <p:nvSpPr>
            <p:cNvPr id="80" name="Oval 286"/>
            <p:cNvSpPr>
              <a:spLocks noChangeArrowheads="1"/>
            </p:cNvSpPr>
            <p:nvPr/>
          </p:nvSpPr>
          <p:spPr bwMode="auto">
            <a:xfrm>
              <a:off x="6144" y="1584"/>
              <a:ext cx="960" cy="1440"/>
            </a:xfrm>
            <a:prstGeom prst="ellipse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>
              <a:lvl1pPr eaLnBrk="0" hangingPunct="0">
                <a:lnSpc>
                  <a:spcPct val="110000"/>
                </a:lnSpc>
                <a:buClr>
                  <a:schemeClr val="accent1"/>
                </a:buClr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lnSpc>
                  <a:spcPct val="110000"/>
                </a:lnSpc>
                <a:buClr>
                  <a:srgbClr val="879BAA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lnSpc>
                  <a:spcPct val="110000"/>
                </a:lnSpc>
                <a:buClr>
                  <a:srgbClr val="879BAA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lnSpc>
                  <a:spcPct val="110000"/>
                </a:lnSpc>
                <a:buClr>
                  <a:srgbClr val="879BAA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lnSpc>
                  <a:spcPct val="110000"/>
                </a:lnSpc>
                <a:buClr>
                  <a:srgbClr val="879BAA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879BAA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879BAA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879BAA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879BAA"/>
                </a:buClr>
                <a:buChar char="•"/>
                <a:defRPr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ClrTx/>
              </a:pPr>
              <a:endParaRPr lang="en-US" alt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pic>
          <p:nvPicPr>
            <p:cNvPr id="81" name="Picture 287" descr="AV45_AD_Scenium"/>
            <p:cNvPicPr>
              <a:picLocks noChangeAspect="1" noChangeArrowheads="1"/>
            </p:cNvPicPr>
            <p:nvPr/>
          </p:nvPicPr>
          <p:blipFill>
            <a:blip r:embed="rId13" cstate="print">
              <a:clrChange>
                <a:clrFrom>
                  <a:srgbClr val="0F0015"/>
                </a:clrFrom>
                <a:clrTo>
                  <a:srgbClr val="0F0015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6383" t="11197" r="42908" b="10457"/>
            <a:stretch>
              <a:fillRect/>
            </a:stretch>
          </p:blipFill>
          <p:spPr bwMode="auto">
            <a:xfrm>
              <a:off x="5960" y="1481"/>
              <a:ext cx="1284" cy="16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2" name="Picture 292" descr="LOONEY_PERRY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4840" t="11908" r="34976" b="46075"/>
          <a:stretch>
            <a:fillRect/>
          </a:stretch>
        </p:blipFill>
        <p:spPr bwMode="auto">
          <a:xfrm>
            <a:off x="683832" y="4187444"/>
            <a:ext cx="280987" cy="39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3" name="Picture 293" descr="P131_28_LowRes_VRT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21173"/>
          <a:stretch>
            <a:fillRect/>
          </a:stretch>
        </p:blipFill>
        <p:spPr bwMode="auto">
          <a:xfrm>
            <a:off x="198057" y="3819144"/>
            <a:ext cx="344487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4" name="Picture 294" descr="HD Chest HD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233" t="11124" r="17430" b="19771"/>
          <a:stretch>
            <a:fillRect/>
          </a:stretch>
        </p:blipFill>
        <p:spPr bwMode="auto">
          <a:xfrm>
            <a:off x="153607" y="3387344"/>
            <a:ext cx="442912" cy="41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5" name="Picture 296" descr="Phase Matched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7834" t="2689" r="8415" b="59216"/>
          <a:stretch>
            <a:fillRect/>
          </a:stretch>
        </p:blipFill>
        <p:spPr bwMode="auto">
          <a:xfrm>
            <a:off x="623507" y="3819144"/>
            <a:ext cx="384175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Line 297"/>
          <p:cNvSpPr>
            <a:spLocks noChangeShapeType="1"/>
          </p:cNvSpPr>
          <p:nvPr/>
        </p:nvSpPr>
        <p:spPr bwMode="auto">
          <a:xfrm>
            <a:off x="239332" y="4206494"/>
            <a:ext cx="0" cy="34448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87" name="Line 298"/>
          <p:cNvSpPr>
            <a:spLocks noChangeShapeType="1"/>
          </p:cNvSpPr>
          <p:nvPr/>
        </p:nvSpPr>
        <p:spPr bwMode="auto">
          <a:xfrm flipV="1">
            <a:off x="204407" y="4222369"/>
            <a:ext cx="74612" cy="63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pic>
        <p:nvPicPr>
          <p:cNvPr id="88" name="Picture 136" descr="D:\Data\Siemens MARCOM\PET_CT\VG50_Photoshoot\Shopping+cart\GLOBAL_IMG_72DPI_JPG_DOWNLOAD\SH_MI_37021_13.jpg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1412" r="9540"/>
          <a:stretch>
            <a:fillRect/>
          </a:stretch>
        </p:blipFill>
        <p:spPr bwMode="auto">
          <a:xfrm>
            <a:off x="1641173" y="2304269"/>
            <a:ext cx="956278" cy="9509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1" name="Rectangle 12"/>
          <p:cNvSpPr>
            <a:spLocks noChangeArrowheads="1"/>
          </p:cNvSpPr>
          <p:nvPr/>
        </p:nvSpPr>
        <p:spPr bwMode="auto">
          <a:xfrm>
            <a:off x="9584563" y="2010950"/>
            <a:ext cx="966311" cy="22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Intevo</a:t>
            </a:r>
            <a:r>
              <a:rPr lang="en-US" altLang="en-US" sz="1000" b="1" dirty="0" smtClean="0">
                <a:solidFill>
                  <a:srgbClr val="000000"/>
                </a:solidFill>
                <a:cs typeface="Arial" pitchFamily="34" charset="0"/>
              </a:rPr>
              <a:t> Excel</a:t>
            </a:r>
          </a:p>
        </p:txBody>
      </p:sp>
      <p:sp>
        <p:nvSpPr>
          <p:cNvPr id="96" name="Rectangle 13"/>
          <p:cNvSpPr>
            <a:spLocks noChangeArrowheads="1"/>
          </p:cNvSpPr>
          <p:nvPr/>
        </p:nvSpPr>
        <p:spPr bwMode="auto">
          <a:xfrm>
            <a:off x="11143425" y="2511044"/>
            <a:ext cx="879475" cy="2070100"/>
          </a:xfrm>
          <a:prstGeom prst="rect">
            <a:avLst/>
          </a:pr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99" name="Rectangle 20"/>
          <p:cNvSpPr>
            <a:spLocks noChangeArrowheads="1"/>
          </p:cNvSpPr>
          <p:nvPr/>
        </p:nvSpPr>
        <p:spPr bwMode="auto">
          <a:xfrm>
            <a:off x="8121143" y="2010950"/>
            <a:ext cx="1001581" cy="22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smtClean="0">
                <a:solidFill>
                  <a:srgbClr val="000000"/>
                </a:solidFill>
                <a:cs typeface="Arial" pitchFamily="34" charset="0"/>
              </a:rPr>
              <a:t>T Series</a:t>
            </a:r>
          </a:p>
        </p:txBody>
      </p:sp>
      <p:sp>
        <p:nvSpPr>
          <p:cNvPr id="111" name="Rectangle 50"/>
          <p:cNvSpPr>
            <a:spLocks noChangeArrowheads="1"/>
          </p:cNvSpPr>
          <p:nvPr/>
        </p:nvSpPr>
        <p:spPr bwMode="auto">
          <a:xfrm>
            <a:off x="6675247" y="3332607"/>
            <a:ext cx="985449" cy="22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Symbia</a:t>
            </a:r>
            <a:r>
              <a:rPr lang="en-US" altLang="en-US" sz="1000" b="1" dirty="0" smtClean="0">
                <a:solidFill>
                  <a:srgbClr val="000000"/>
                </a:solidFill>
                <a:cs typeface="Arial" pitchFamily="34" charset="0"/>
              </a:rPr>
              <a:t> </a:t>
            </a: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Evo</a:t>
            </a:r>
            <a:endParaRPr lang="en-US" altLang="en-US" sz="1000" b="1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15" name="Rectangle 54"/>
          <p:cNvSpPr>
            <a:spLocks noChangeArrowheads="1"/>
          </p:cNvSpPr>
          <p:nvPr/>
        </p:nvSpPr>
        <p:spPr bwMode="auto">
          <a:xfrm>
            <a:off x="8141563" y="3332607"/>
            <a:ext cx="1270025" cy="25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Evo</a:t>
            </a:r>
            <a:r>
              <a:rPr lang="en-US" altLang="en-US" sz="1000" b="1" dirty="0" smtClean="0">
                <a:solidFill>
                  <a:srgbClr val="000000"/>
                </a:solidFill>
                <a:cs typeface="Arial" pitchFamily="34" charset="0"/>
              </a:rPr>
              <a:t>™ Excel </a:t>
            </a:r>
          </a:p>
        </p:txBody>
      </p:sp>
      <p:pic>
        <p:nvPicPr>
          <p:cNvPr id="122" name="Picture 61" descr="Beauty-shot_Intevo-Flow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6638" t="19121" r="8289" b="209"/>
          <a:stretch>
            <a:fillRect/>
          </a:stretch>
        </p:blipFill>
        <p:spPr bwMode="auto">
          <a:xfrm>
            <a:off x="6703349" y="2311400"/>
            <a:ext cx="946429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Rectangle 62"/>
          <p:cNvSpPr>
            <a:spLocks noChangeArrowheads="1"/>
          </p:cNvSpPr>
          <p:nvPr/>
        </p:nvSpPr>
        <p:spPr bwMode="auto">
          <a:xfrm>
            <a:off x="6694615" y="2010950"/>
            <a:ext cx="966082" cy="2215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dirty="0" err="1" smtClean="0">
                <a:solidFill>
                  <a:srgbClr val="000000"/>
                </a:solidFill>
                <a:cs typeface="Arial" pitchFamily="34" charset="0"/>
              </a:rPr>
              <a:t>Intevo</a:t>
            </a:r>
            <a:r>
              <a:rPr lang="en-US" altLang="en-US" sz="1000" b="1" dirty="0" smtClean="0">
                <a:solidFill>
                  <a:srgbClr val="000000"/>
                </a:solidFill>
                <a:cs typeface="Arial" pitchFamily="34" charset="0"/>
              </a:rPr>
              <a:t>™</a:t>
            </a:r>
          </a:p>
        </p:txBody>
      </p:sp>
      <p:sp>
        <p:nvSpPr>
          <p:cNvPr id="124" name="Rectangle 68"/>
          <p:cNvSpPr>
            <a:spLocks noChangeArrowheads="1"/>
          </p:cNvSpPr>
          <p:nvPr/>
        </p:nvSpPr>
        <p:spPr bwMode="auto">
          <a:xfrm>
            <a:off x="6694615" y="1720850"/>
            <a:ext cx="86201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600" b="1" dirty="0" smtClean="0">
                <a:solidFill>
                  <a:srgbClr val="000000"/>
                </a:solidFill>
                <a:cs typeface="Arial" pitchFamily="34" charset="0"/>
              </a:rPr>
              <a:t>Symbia</a:t>
            </a:r>
            <a:r>
              <a:rPr lang="en-US" altLang="en-US" sz="1600" b="1" baseline="30000" dirty="0" smtClean="0">
                <a:solidFill>
                  <a:srgbClr val="000000"/>
                </a:solidFill>
                <a:cs typeface="Arial" pitchFamily="34" charset="0"/>
              </a:rPr>
              <a:t>™</a:t>
            </a:r>
          </a:p>
        </p:txBody>
      </p:sp>
      <p:sp>
        <p:nvSpPr>
          <p:cNvPr id="135" name="Rectangle 97"/>
          <p:cNvSpPr>
            <a:spLocks noChangeArrowheads="1"/>
          </p:cNvSpPr>
          <p:nvPr/>
        </p:nvSpPr>
        <p:spPr bwMode="auto">
          <a:xfrm>
            <a:off x="11192637" y="2218944"/>
            <a:ext cx="855663" cy="22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ts val="2000"/>
              </a:lnSpc>
              <a:spcBef>
                <a:spcPct val="0"/>
              </a:spcBef>
              <a:buClrTx/>
            </a:pPr>
            <a:r>
              <a:rPr lang="en-US" altLang="en-US" sz="1000" b="1" smtClean="0">
                <a:solidFill>
                  <a:srgbClr val="000000"/>
                </a:solidFill>
                <a:cs typeface="Arial" pitchFamily="34" charset="0"/>
              </a:rPr>
              <a:t>Symbia.net</a:t>
            </a:r>
          </a:p>
        </p:txBody>
      </p:sp>
      <p:grpSp>
        <p:nvGrpSpPr>
          <p:cNvPr id="6" name="Group 117"/>
          <p:cNvGrpSpPr>
            <a:grpSpLocks/>
          </p:cNvGrpSpPr>
          <p:nvPr/>
        </p:nvGrpSpPr>
        <p:grpSpPr bwMode="auto">
          <a:xfrm>
            <a:off x="11172000" y="3815969"/>
            <a:ext cx="409575" cy="371475"/>
            <a:chOff x="4977" y="2016"/>
            <a:chExt cx="258" cy="234"/>
          </a:xfrm>
        </p:grpSpPr>
        <p:pic>
          <p:nvPicPr>
            <p:cNvPr id="137" name="Picture 118" descr="S137_21_LowRes_xSPECT_Lung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7500" r="17500"/>
            <a:stretch>
              <a:fillRect/>
            </a:stretch>
          </p:blipFill>
          <p:spPr bwMode="auto">
            <a:xfrm>
              <a:off x="4982" y="2016"/>
              <a:ext cx="244" cy="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8" name="Rectangle 119"/>
            <p:cNvSpPr>
              <a:spLocks noChangeArrowheads="1"/>
            </p:cNvSpPr>
            <p:nvPr/>
          </p:nvSpPr>
          <p:spPr bwMode="auto">
            <a:xfrm>
              <a:off x="4980" y="2016"/>
              <a:ext cx="255" cy="4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08000" tIns="54000" rIns="108000" bIns="5400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39" name="Rectangle 120"/>
            <p:cNvSpPr>
              <a:spLocks noChangeArrowheads="1"/>
            </p:cNvSpPr>
            <p:nvPr/>
          </p:nvSpPr>
          <p:spPr bwMode="auto">
            <a:xfrm rot="10800000">
              <a:off x="4977" y="2203"/>
              <a:ext cx="255" cy="4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08000" tIns="54000" rIns="108000" bIns="5400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121"/>
          <p:cNvGrpSpPr>
            <a:grpSpLocks/>
          </p:cNvGrpSpPr>
          <p:nvPr/>
        </p:nvGrpSpPr>
        <p:grpSpPr bwMode="auto">
          <a:xfrm>
            <a:off x="11205402" y="4157028"/>
            <a:ext cx="404813" cy="381000"/>
            <a:chOff x="4978" y="2265"/>
            <a:chExt cx="255" cy="240"/>
          </a:xfrm>
        </p:grpSpPr>
        <p:pic>
          <p:nvPicPr>
            <p:cNvPr id="141" name="Picture 122" descr="S156_21_LowRes_VRT_Brain"/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1724"/>
            <a:stretch>
              <a:fillRect/>
            </a:stretch>
          </p:blipFill>
          <p:spPr bwMode="auto">
            <a:xfrm>
              <a:off x="5010" y="2277"/>
              <a:ext cx="184" cy="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2" name="Rectangle 123"/>
            <p:cNvSpPr>
              <a:spLocks noChangeArrowheads="1"/>
            </p:cNvSpPr>
            <p:nvPr/>
          </p:nvSpPr>
          <p:spPr bwMode="auto">
            <a:xfrm>
              <a:off x="4978" y="2265"/>
              <a:ext cx="255" cy="70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08000" tIns="54000" rIns="108000" bIns="5400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8" name="Group 124"/>
          <p:cNvGrpSpPr>
            <a:grpSpLocks/>
          </p:cNvGrpSpPr>
          <p:nvPr/>
        </p:nvGrpSpPr>
        <p:grpSpPr bwMode="auto">
          <a:xfrm>
            <a:off x="11613390" y="4149090"/>
            <a:ext cx="404812" cy="404813"/>
            <a:chOff x="5235" y="2260"/>
            <a:chExt cx="255" cy="255"/>
          </a:xfrm>
        </p:grpSpPr>
        <p:pic>
          <p:nvPicPr>
            <p:cNvPr id="144" name="Picture 125" descr="S135_23_LowRes_Fused"/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5068" t="49525" r="10959"/>
            <a:stretch>
              <a:fillRect/>
            </a:stretch>
          </p:blipFill>
          <p:spPr bwMode="auto">
            <a:xfrm>
              <a:off x="5239" y="2268"/>
              <a:ext cx="250" cy="2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5" name="Rectangle 126"/>
            <p:cNvSpPr>
              <a:spLocks noChangeArrowheads="1"/>
            </p:cNvSpPr>
            <p:nvPr/>
          </p:nvSpPr>
          <p:spPr bwMode="auto">
            <a:xfrm>
              <a:off x="5235" y="2265"/>
              <a:ext cx="255" cy="4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08000" tIns="54000" rIns="108000" bIns="5400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6" name="Rectangle 127"/>
            <p:cNvSpPr>
              <a:spLocks noChangeArrowheads="1"/>
            </p:cNvSpPr>
            <p:nvPr/>
          </p:nvSpPr>
          <p:spPr bwMode="auto">
            <a:xfrm rot="10800000">
              <a:off x="5235" y="2468"/>
              <a:ext cx="255" cy="47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08000" tIns="54000" rIns="108000" bIns="5400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7" name="Rectangle 128"/>
            <p:cNvSpPr>
              <a:spLocks noChangeArrowheads="1"/>
            </p:cNvSpPr>
            <p:nvPr/>
          </p:nvSpPr>
          <p:spPr bwMode="auto">
            <a:xfrm rot="16200000">
              <a:off x="5136" y="2364"/>
              <a:ext cx="255" cy="48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08000" tIns="54000" rIns="108000" bIns="5400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148" name="Rectangle 129"/>
            <p:cNvSpPr>
              <a:spLocks noChangeArrowheads="1"/>
            </p:cNvSpPr>
            <p:nvPr/>
          </p:nvSpPr>
          <p:spPr bwMode="auto">
            <a:xfrm rot="5400000">
              <a:off x="5338" y="2364"/>
              <a:ext cx="255" cy="48"/>
            </a:xfrm>
            <a:prstGeom prst="rect">
              <a:avLst/>
            </a:prstGeom>
            <a:gradFill rotWithShape="1">
              <a:gsLst>
                <a:gs pos="0">
                  <a:schemeClr val="tx1"/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lin ang="5400000" scaled="1"/>
            </a:gradFill>
            <a:ln>
              <a:noFill/>
            </a:ln>
            <a:effectLst/>
            <a:extLst/>
          </p:spPr>
          <p:txBody>
            <a:bodyPr lIns="108000" tIns="54000" rIns="108000" bIns="54000" anchor="ctr">
              <a:spAutoFit/>
            </a:bodyPr>
            <a:lstStyle/>
            <a:p>
              <a:pPr>
                <a:spcBef>
                  <a:spcPct val="0"/>
                </a:spcBef>
                <a:defRPr/>
              </a:pPr>
              <a:endParaRPr lang="en-US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pic>
        <p:nvPicPr>
          <p:cNvPr id="149" name="Picture 57" descr="I:\Marketing\Clinical_Marketing\Patrick\_DL\SPECT\_Clinical_Images\Brochure\SPECT_Only\3D\Case1_S130_20\Case1_130_20_HiRes.tif"/>
          <p:cNvPicPr>
            <a:picLocks noChangeAspect="1" noChangeArrowheads="1"/>
          </p:cNvPicPr>
          <p:nvPr/>
        </p:nvPicPr>
        <p:blipFill>
          <a:blip r:embed="rId23" cstate="print">
            <a:extLst/>
          </a:blip>
          <a:srcRect t="5215" b="7256"/>
          <a:stretch>
            <a:fillRect/>
          </a:stretch>
        </p:blipFill>
        <p:spPr bwMode="auto">
          <a:xfrm>
            <a:off x="11614119" y="3427941"/>
            <a:ext cx="393699" cy="288460"/>
          </a:xfrm>
          <a:prstGeom prst="rect">
            <a:avLst/>
          </a:prstGeom>
          <a:ln>
            <a:noFill/>
          </a:ln>
          <a:effectLst>
            <a:softEdge rad="12700"/>
          </a:effectLst>
          <a:extLst/>
        </p:spPr>
      </p:pic>
      <p:sp>
        <p:nvSpPr>
          <p:cNvPr id="150" name="Line 132"/>
          <p:cNvSpPr>
            <a:spLocks noChangeShapeType="1"/>
          </p:cNvSpPr>
          <p:nvPr/>
        </p:nvSpPr>
        <p:spPr bwMode="auto">
          <a:xfrm>
            <a:off x="10976737" y="4162044"/>
            <a:ext cx="1066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51" name="Line 133"/>
          <p:cNvSpPr>
            <a:spLocks noChangeShapeType="1"/>
          </p:cNvSpPr>
          <p:nvPr/>
        </p:nvSpPr>
        <p:spPr bwMode="auto">
          <a:xfrm>
            <a:off x="10976737" y="3793744"/>
            <a:ext cx="1066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52" name="Line 134"/>
          <p:cNvSpPr>
            <a:spLocks noChangeShapeType="1"/>
          </p:cNvSpPr>
          <p:nvPr/>
        </p:nvSpPr>
        <p:spPr bwMode="auto">
          <a:xfrm>
            <a:off x="11605387" y="3285744"/>
            <a:ext cx="0" cy="129540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sp>
        <p:nvSpPr>
          <p:cNvPr id="153" name="Line 135"/>
          <p:cNvSpPr>
            <a:spLocks noChangeShapeType="1"/>
          </p:cNvSpPr>
          <p:nvPr/>
        </p:nvSpPr>
        <p:spPr bwMode="auto">
          <a:xfrm>
            <a:off x="10976737" y="3357181"/>
            <a:ext cx="1066800" cy="0"/>
          </a:xfrm>
          <a:prstGeom prst="line">
            <a:avLst/>
          </a:prstGeom>
          <a:noFill/>
          <a:ln w="9525">
            <a:solidFill>
              <a:schemeClr val="accent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smtClean="0">
              <a:solidFill>
                <a:srgbClr val="000000"/>
              </a:solidFill>
              <a:latin typeface="Calibri" pitchFamily="34" charset="0"/>
              <a:cs typeface="Arial" pitchFamily="34" charset="0"/>
            </a:endParaRPr>
          </a:p>
        </p:txBody>
      </p:sp>
      <p:pic>
        <p:nvPicPr>
          <p:cNvPr id="154" name="Picture 136" descr="ArmchairSymbia"/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37433" t="19200" r="11357" b="27783"/>
          <a:stretch>
            <a:fillRect/>
          </a:stretch>
        </p:blipFill>
        <p:spPr bwMode="auto">
          <a:xfrm>
            <a:off x="11157442" y="2513947"/>
            <a:ext cx="849312" cy="84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Picture 2" descr="I:\Marketing\Clinical_Marketing\Patrick\_DL\SPECT\_Clinical_Images\Brochure\WOW_version2\Thyroid\S154_21_LowRes_Thyroid.png"/>
          <p:cNvPicPr>
            <a:picLocks noChangeAspect="1" noChangeArrowheads="1"/>
          </p:cNvPicPr>
          <p:nvPr/>
        </p:nvPicPr>
        <p:blipFill>
          <a:blip r:embed="rId25" cstate="print">
            <a:extLst/>
          </a:blip>
          <a:srcRect/>
          <a:stretch>
            <a:fillRect/>
          </a:stretch>
        </p:blipFill>
        <p:spPr bwMode="auto">
          <a:xfrm>
            <a:off x="11172094" y="3433800"/>
            <a:ext cx="437558" cy="276743"/>
          </a:xfrm>
          <a:prstGeom prst="rect">
            <a:avLst/>
          </a:prstGeom>
          <a:ln>
            <a:noFill/>
          </a:ln>
          <a:effectLst>
            <a:softEdge rad="31750"/>
          </a:effectLst>
          <a:extLst/>
        </p:spPr>
      </p:pic>
      <p:pic>
        <p:nvPicPr>
          <p:cNvPr id="156" name="Picture 7" descr="\\ww005.siemens.net\MedDFSRoot\1_MI\1_HES\Marketing\Clinical_Marketing\Patrick\_DL\SPECT\_Clinical_Images\Brochure\_Final\Cardiac\S167_25_LowRes_Cardiac_3D.png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486" r="6294"/>
          <a:stretch>
            <a:fillRect/>
          </a:stretch>
        </p:blipFill>
        <p:spPr bwMode="auto">
          <a:xfrm>
            <a:off x="11694287" y="3811207"/>
            <a:ext cx="239713" cy="32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7" name="AutoShape 26"/>
          <p:cNvSpPr>
            <a:spLocks noChangeArrowheads="1"/>
          </p:cNvSpPr>
          <p:nvPr/>
        </p:nvSpPr>
        <p:spPr bwMode="auto">
          <a:xfrm>
            <a:off x="50419" y="4705222"/>
            <a:ext cx="4473575" cy="201613"/>
          </a:xfrm>
          <a:prstGeom prst="triangle">
            <a:avLst>
              <a:gd name="adj" fmla="val 50000"/>
            </a:avLst>
          </a:prstGeom>
          <a:solidFill>
            <a:schemeClr val="bg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54000" rIns="108000" bIns="54000" anchor="ctr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58" name="AutoShape 27"/>
          <p:cNvSpPr>
            <a:spLocks noChangeArrowheads="1"/>
          </p:cNvSpPr>
          <p:nvPr/>
        </p:nvSpPr>
        <p:spPr bwMode="auto">
          <a:xfrm>
            <a:off x="50419" y="4805235"/>
            <a:ext cx="4473575" cy="207963"/>
          </a:xfrm>
          <a:prstGeom prst="triangle">
            <a:avLst>
              <a:gd name="adj" fmla="val 50000"/>
            </a:avLst>
          </a:prstGeom>
          <a:solidFill>
            <a:srgbClr val="ADBECB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08000" tIns="54000" rIns="108000" bIns="54000" anchor="ctr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59" name="Text Box 22"/>
          <p:cNvSpPr txBox="1">
            <a:spLocks noChangeArrowheads="1"/>
          </p:cNvSpPr>
          <p:nvPr/>
        </p:nvSpPr>
        <p:spPr bwMode="auto">
          <a:xfrm>
            <a:off x="5363528" y="5920867"/>
            <a:ext cx="14557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</a:pPr>
            <a:r>
              <a:rPr lang="en-US" altLang="en-US" sz="1600" b="1" dirty="0" smtClean="0">
                <a:solidFill>
                  <a:srgbClr val="FFFFFF"/>
                </a:solidFill>
                <a:cs typeface="Arial" pitchFamily="34" charset="0"/>
              </a:rPr>
              <a:t>Customer Care</a:t>
            </a:r>
          </a:p>
        </p:txBody>
      </p:sp>
      <p:pic>
        <p:nvPicPr>
          <p:cNvPr id="71" name="Picture 95" descr="small for overview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41173" y="3617023"/>
            <a:ext cx="980132" cy="971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32" descr="SH_MR_30872_10"/>
          <p:cNvPicPr>
            <a:picLocks noChangeAspect="1" noChangeArrowheads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799" t="10204" r="20352" b="43166"/>
          <a:stretch>
            <a:fillRect/>
          </a:stretch>
        </p:blipFill>
        <p:spPr bwMode="auto">
          <a:xfrm>
            <a:off x="4541329" y="3616419"/>
            <a:ext cx="981774" cy="978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66" descr="SH_MI_37023_13"/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648" t="5167" b="26392"/>
          <a:stretch>
            <a:fillRect/>
          </a:stretch>
        </p:blipFill>
        <p:spPr bwMode="auto">
          <a:xfrm>
            <a:off x="3106237" y="2304269"/>
            <a:ext cx="961538" cy="9723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" name="Rectangle 42"/>
          <p:cNvSpPr>
            <a:spLocks noChangeArrowheads="1"/>
          </p:cNvSpPr>
          <p:nvPr/>
        </p:nvSpPr>
        <p:spPr bwMode="auto">
          <a:xfrm>
            <a:off x="3096101" y="2305431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7" name="Rectangle 42"/>
          <p:cNvSpPr>
            <a:spLocks noChangeArrowheads="1"/>
          </p:cNvSpPr>
          <p:nvPr/>
        </p:nvSpPr>
        <p:spPr bwMode="auto">
          <a:xfrm>
            <a:off x="1634617" y="2305431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8" name="Rectangle 42"/>
          <p:cNvSpPr>
            <a:spLocks noChangeArrowheads="1"/>
          </p:cNvSpPr>
          <p:nvPr/>
        </p:nvSpPr>
        <p:spPr bwMode="auto">
          <a:xfrm>
            <a:off x="4557585" y="2305431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69" name="Rectangle 42"/>
          <p:cNvSpPr>
            <a:spLocks noChangeArrowheads="1"/>
          </p:cNvSpPr>
          <p:nvPr/>
        </p:nvSpPr>
        <p:spPr bwMode="auto">
          <a:xfrm>
            <a:off x="3096101" y="3617024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0" name="Rectangle 42"/>
          <p:cNvSpPr>
            <a:spLocks noChangeArrowheads="1"/>
          </p:cNvSpPr>
          <p:nvPr/>
        </p:nvSpPr>
        <p:spPr bwMode="auto">
          <a:xfrm>
            <a:off x="1634617" y="3617024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1" name="Rectangle 42"/>
          <p:cNvSpPr>
            <a:spLocks noChangeArrowheads="1"/>
          </p:cNvSpPr>
          <p:nvPr/>
        </p:nvSpPr>
        <p:spPr bwMode="auto">
          <a:xfrm>
            <a:off x="4557585" y="3617024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5" name="Rectangle 42"/>
          <p:cNvSpPr>
            <a:spLocks noChangeArrowheads="1"/>
          </p:cNvSpPr>
          <p:nvPr/>
        </p:nvSpPr>
        <p:spPr bwMode="auto">
          <a:xfrm>
            <a:off x="8152791" y="2305431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6" name="Rectangle 42"/>
          <p:cNvSpPr>
            <a:spLocks noChangeArrowheads="1"/>
          </p:cNvSpPr>
          <p:nvPr/>
        </p:nvSpPr>
        <p:spPr bwMode="auto">
          <a:xfrm>
            <a:off x="6691307" y="2305431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77" name="Rectangle 42"/>
          <p:cNvSpPr>
            <a:spLocks noChangeArrowheads="1"/>
          </p:cNvSpPr>
          <p:nvPr/>
        </p:nvSpPr>
        <p:spPr bwMode="auto">
          <a:xfrm>
            <a:off x="8154163" y="3620048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168668" y="2317955"/>
            <a:ext cx="939584" cy="932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74022" y="2303696"/>
            <a:ext cx="967739" cy="9820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9" name="Rectangle 42"/>
          <p:cNvSpPr>
            <a:spLocks noChangeArrowheads="1"/>
          </p:cNvSpPr>
          <p:nvPr/>
        </p:nvSpPr>
        <p:spPr bwMode="auto">
          <a:xfrm>
            <a:off x="9581485" y="2305431"/>
            <a:ext cx="969390" cy="971139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7" name="Rectangle 42"/>
          <p:cNvSpPr>
            <a:spLocks noChangeArrowheads="1"/>
          </p:cNvSpPr>
          <p:nvPr/>
        </p:nvSpPr>
        <p:spPr bwMode="auto">
          <a:xfrm>
            <a:off x="1634617" y="5101018"/>
            <a:ext cx="969390" cy="734102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8" name="Rectangle 42"/>
          <p:cNvSpPr>
            <a:spLocks noChangeArrowheads="1"/>
          </p:cNvSpPr>
          <p:nvPr/>
        </p:nvSpPr>
        <p:spPr bwMode="auto">
          <a:xfrm>
            <a:off x="3096101" y="5107368"/>
            <a:ext cx="971674" cy="727752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89" name="Rectangle 42"/>
          <p:cNvSpPr>
            <a:spLocks noChangeArrowheads="1"/>
          </p:cNvSpPr>
          <p:nvPr/>
        </p:nvSpPr>
        <p:spPr bwMode="auto">
          <a:xfrm>
            <a:off x="4557585" y="5107368"/>
            <a:ext cx="965518" cy="727752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6" name="Rectangle 42"/>
          <p:cNvSpPr>
            <a:spLocks noChangeArrowheads="1"/>
          </p:cNvSpPr>
          <p:nvPr/>
        </p:nvSpPr>
        <p:spPr bwMode="auto">
          <a:xfrm>
            <a:off x="166306" y="2511044"/>
            <a:ext cx="884237" cy="2089150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197" name="Rectangle 42"/>
          <p:cNvSpPr>
            <a:spLocks noChangeArrowheads="1"/>
          </p:cNvSpPr>
          <p:nvPr/>
        </p:nvSpPr>
        <p:spPr bwMode="auto">
          <a:xfrm>
            <a:off x="11139457" y="2511044"/>
            <a:ext cx="884237" cy="2089150"/>
          </a:xfrm>
          <a:prstGeom prst="rect">
            <a:avLst/>
          </a:prstGeom>
          <a:noFill/>
          <a:ln w="38100" algn="ctr">
            <a:solidFill>
              <a:schemeClr val="bg1"/>
            </a:solidFill>
            <a:miter lim="800000"/>
            <a:headEnd/>
            <a:tailEnd/>
          </a:ln>
        </p:spPr>
        <p:txBody>
          <a:bodyPr wrap="none" lIns="0" tIns="0" rIns="0" bIns="0" anchor="ctr"/>
          <a:lstStyle>
            <a:lvl1pPr eaLnBrk="0" hangingPunct="0">
              <a:lnSpc>
                <a:spcPct val="110000"/>
              </a:lnSpc>
              <a:buClr>
                <a:schemeClr val="accent1"/>
              </a:buClr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lnSpc>
                <a:spcPct val="110000"/>
              </a:lnSpc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rgbClr val="879BAA"/>
              </a:buClr>
              <a:buChar char="•"/>
              <a:defRPr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</a:pPr>
            <a:endParaRPr lang="en-US" altLang="en-US" smtClean="0">
              <a:solidFill>
                <a:srgbClr val="000000"/>
              </a:solidFill>
              <a:cs typeface="Arial" pitchFamily="34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8158035" y="3639522"/>
            <a:ext cx="965518" cy="963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pic>
        <p:nvPicPr>
          <p:cNvPr id="91155" name="Picture 19" descr="D:\Siemens\MI\SPECT Product Manager\06. Images\System Shots\Symbia Evo Excel\Low-res\SiemensMolecular-081814-10028_w2.jpg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90"/>
          <a:stretch/>
        </p:blipFill>
        <p:spPr bwMode="auto">
          <a:xfrm>
            <a:off x="8141563" y="3719471"/>
            <a:ext cx="981990" cy="88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Rectangle 99"/>
          <p:cNvSpPr/>
          <p:nvPr/>
        </p:nvSpPr>
        <p:spPr bwMode="auto">
          <a:xfrm>
            <a:off x="6717855" y="3611656"/>
            <a:ext cx="965518" cy="9631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pic>
        <p:nvPicPr>
          <p:cNvPr id="101" name="Picture 19" descr="D:\Siemens\MI\SPECT Product Manager\06. Images\System Shots\Symbia Evo Excel\Low-res\SiemensMolecular-081814-10028_w2.jpg"/>
          <p:cNvPicPr>
            <a:picLocks noChangeAspect="1" noChangeArrowheads="1"/>
          </p:cNvPicPr>
          <p:nvPr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490"/>
          <a:stretch/>
        </p:blipFill>
        <p:spPr bwMode="auto">
          <a:xfrm>
            <a:off x="6701383" y="3691605"/>
            <a:ext cx="981990" cy="889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xmlns="" val="2585264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Technologie ALPHA</a:t>
            </a:r>
            <a:br>
              <a:rPr lang="fr-FR" noProof="0" smtClean="0"/>
            </a:br>
            <a:r>
              <a:rPr lang="fr-FR" b="0" noProof="0" smtClean="0">
                <a:solidFill>
                  <a:schemeClr val="dk2"/>
                </a:solidFill>
              </a:rPr>
              <a:t>Navigation entre modalités</a:t>
            </a:r>
            <a:endParaRPr lang="fr-FR" b="0" noProof="0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solidFill>
            <a:schemeClr val="bg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117140" y="1412875"/>
            <a:ext cx="3024378" cy="4752975"/>
          </a:xfrm>
          <a:prstGeom prst="rect">
            <a:avLst/>
          </a:prstGeom>
          <a:solidFill>
            <a:schemeClr val="bg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5" name="Inhaltsplatzhalter 10"/>
          <p:cNvSpPr txBox="1">
            <a:spLocks/>
          </p:cNvSpPr>
          <p:nvPr/>
        </p:nvSpPr>
        <p:spPr bwMode="auto">
          <a:xfrm>
            <a:off x="3056832" y="1412874"/>
            <a:ext cx="3024485" cy="4752976"/>
          </a:xfrm>
          <a:prstGeom prst="rect">
            <a:avLst/>
          </a:prstGeom>
          <a:solidFill>
            <a:schemeClr val="bg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117140" y="1412875"/>
            <a:ext cx="3024378" cy="4752977"/>
            <a:chOff x="6117140" y="1412747"/>
            <a:chExt cx="3024378" cy="4752977"/>
          </a:xfrm>
        </p:grpSpPr>
        <p:pic>
          <p:nvPicPr>
            <p:cNvPr id="17" name="Picture 4" descr="K:\01-DE\01-MK\CC\int\02_Communication\03_syngo.via\05_e_media\syngo.via_IPad_App\WinningCombination\ScannerBilder\MR\Skyra\sm22014_MR_09_skyra.jpg"/>
            <p:cNvPicPr>
              <a:picLocks noChangeAspect="1" noChangeArrowheads="1"/>
            </p:cNvPicPr>
            <p:nvPr/>
          </p:nvPicPr>
          <p:blipFill rotWithShape="1">
            <a:blip r:embed="rId4"/>
            <a:srcRect b="93579"/>
            <a:stretch/>
          </p:blipFill>
          <p:spPr bwMode="auto">
            <a:xfrm flipV="1">
              <a:off x="6117140" y="1412747"/>
              <a:ext cx="3024378" cy="2304289"/>
            </a:xfrm>
            <a:prstGeom prst="rect">
              <a:avLst/>
            </a:prstGeom>
            <a:noFill/>
          </p:spPr>
        </p:pic>
        <p:pic>
          <p:nvPicPr>
            <p:cNvPr id="18" name="Picture 4" descr="K:\01-DE\01-MK\CC\int\02_Communication\03_syngo.via\05_e_media\syngo.via_IPad_App\WinningCombination\ScannerBilder\MR\Skyra\sm22014_MR_09_skyra.jpg"/>
            <p:cNvPicPr>
              <a:picLocks noChangeAspect="1" noChangeArrowheads="1"/>
            </p:cNvPicPr>
            <p:nvPr/>
          </p:nvPicPr>
          <p:blipFill rotWithShape="1">
            <a:blip r:embed="rId4"/>
            <a:srcRect b="36188"/>
            <a:stretch/>
          </p:blipFill>
          <p:spPr bwMode="auto">
            <a:xfrm>
              <a:off x="6117140" y="3589106"/>
              <a:ext cx="3024377" cy="2576618"/>
            </a:xfrm>
            <a:prstGeom prst="rect">
              <a:avLst/>
            </a:prstGeom>
            <a:noFill/>
          </p:spPr>
        </p:pic>
      </p:grpSp>
      <p:grpSp>
        <p:nvGrpSpPr>
          <p:cNvPr id="5" name="Group 4"/>
          <p:cNvGrpSpPr/>
          <p:nvPr/>
        </p:nvGrpSpPr>
        <p:grpSpPr>
          <a:xfrm>
            <a:off x="-3477" y="1412875"/>
            <a:ext cx="3027962" cy="4752849"/>
            <a:chOff x="-3477" y="1412875"/>
            <a:chExt cx="3027962" cy="4752849"/>
          </a:xfrm>
        </p:grpSpPr>
        <p:pic>
          <p:nvPicPr>
            <p:cNvPr id="22" name="Picture 2" descr="H:\50_Promotion\70_eMedia\Images\Copy of SH_MI_37021_13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4098" r="41220" b="29738"/>
            <a:stretch/>
          </p:blipFill>
          <p:spPr bwMode="auto">
            <a:xfrm>
              <a:off x="-3477" y="2601278"/>
              <a:ext cx="3024485" cy="35644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:\50_Promotion\70_eMedia\Images\Copy of SH_MI_37021_13.jp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14098" t="1" r="41220" b="93326"/>
            <a:stretch/>
          </p:blipFill>
          <p:spPr bwMode="auto">
            <a:xfrm flipV="1">
              <a:off x="0" y="1412875"/>
              <a:ext cx="3024485" cy="118840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4" name="Picture 3" descr="K:\01-DE\01-MK\CC\int\02_Communication\03_syngo.via\05_e_media\syngo.via_IPad_App\WinningCombination\ScannerBilder\CT\Cardiac\SOMATOM_Definition_AS.jpg"/>
          <p:cNvPicPr>
            <a:picLocks noChangeAspect="1" noChangeArrowheads="1"/>
          </p:cNvPicPr>
          <p:nvPr/>
        </p:nvPicPr>
        <p:blipFill rotWithShape="1">
          <a:blip r:embed="rId6"/>
          <a:srcRect l="13101" r="35737" b="9849"/>
          <a:stretch/>
        </p:blipFill>
        <p:spPr bwMode="auto">
          <a:xfrm>
            <a:off x="3056832" y="2171813"/>
            <a:ext cx="3021009" cy="3993529"/>
          </a:xfrm>
          <a:prstGeom prst="rect">
            <a:avLst/>
          </a:prstGeom>
          <a:noFill/>
        </p:spPr>
      </p:pic>
      <p:pic>
        <p:nvPicPr>
          <p:cNvPr id="29" name="Picture 3" descr="K:\01-DE\01-MK\CC\int\02_Communication\03_syngo.via\05_e_media\syngo.via_IPad_App\WinningCombination\ScannerBilder\CT\Cardiac\SOMATOM_Definition_AS.jpg"/>
          <p:cNvPicPr>
            <a:picLocks noChangeAspect="1" noChangeArrowheads="1"/>
          </p:cNvPicPr>
          <p:nvPr/>
        </p:nvPicPr>
        <p:blipFill rotWithShape="1">
          <a:blip r:embed="rId6"/>
          <a:srcRect l="13101" r="35737" b="94339"/>
          <a:stretch/>
        </p:blipFill>
        <p:spPr bwMode="auto">
          <a:xfrm flipV="1">
            <a:off x="3056832" y="1412874"/>
            <a:ext cx="3021009" cy="804343"/>
          </a:xfrm>
          <a:prstGeom prst="rect">
            <a:avLst/>
          </a:prstGeom>
          <a:noFill/>
        </p:spPr>
      </p:pic>
      <p:pic>
        <p:nvPicPr>
          <p:cNvPr id="30" name="Picture 12" descr="iviewcapture_date_27_02_2008_time_02_35_05"/>
          <p:cNvPicPr>
            <a:picLocks noChangeAspect="1" noChangeArrowheads="1"/>
          </p:cNvPicPr>
          <p:nvPr/>
        </p:nvPicPr>
        <p:blipFill rotWithShape="1">
          <a:blip r:embed="rId7"/>
          <a:srcRect l="70347" t="51332" r="8748" b="2447"/>
          <a:stretch/>
        </p:blipFill>
        <p:spPr bwMode="auto">
          <a:xfrm>
            <a:off x="9177341" y="1556766"/>
            <a:ext cx="3021009" cy="4005797"/>
          </a:xfrm>
          <a:prstGeom prst="rect">
            <a:avLst/>
          </a:prstGeom>
          <a:noFill/>
        </p:spPr>
      </p:pic>
      <p:sp>
        <p:nvSpPr>
          <p:cNvPr id="31" name="TextBox 30"/>
          <p:cNvSpPr txBox="1"/>
          <p:nvPr/>
        </p:nvSpPr>
        <p:spPr>
          <a:xfrm>
            <a:off x="3060308" y="1412747"/>
            <a:ext cx="3017533" cy="7499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CT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123985" y="1412747"/>
            <a:ext cx="3017533" cy="7499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MR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-3477" y="1412875"/>
            <a:ext cx="3017533" cy="7499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ET/CT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887824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Technologie ALPHA</a:t>
            </a:r>
            <a:br>
              <a:rPr lang="fr-FR" noProof="0" smtClean="0"/>
            </a:br>
            <a:r>
              <a:rPr lang="fr-FR" b="0" noProof="0" smtClean="0">
                <a:solidFill>
                  <a:schemeClr val="dk2"/>
                </a:solidFill>
              </a:rPr>
              <a:t>Navigation entre modalités</a:t>
            </a:r>
            <a:endParaRPr lang="fr-FR" b="0" noProof="0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-3476" y="1412874"/>
            <a:ext cx="3024485" cy="4752976"/>
          </a:xfrm>
          <a:prstGeom prst="rect">
            <a:avLst/>
          </a:prstGeom>
          <a:noFill/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117140" y="1412875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15" name="Inhaltsplatzhalter 10"/>
          <p:cNvSpPr txBox="1">
            <a:spLocks/>
          </p:cNvSpPr>
          <p:nvPr/>
        </p:nvSpPr>
        <p:spPr bwMode="auto">
          <a:xfrm>
            <a:off x="3056832" y="1412874"/>
            <a:ext cx="3024485" cy="4752976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sp>
        <p:nvSpPr>
          <p:cNvPr id="7" name="Inhaltsplatzhalter 10"/>
          <p:cNvSpPr txBox="1">
            <a:spLocks/>
          </p:cNvSpPr>
          <p:nvPr/>
        </p:nvSpPr>
        <p:spPr bwMode="auto">
          <a:xfrm>
            <a:off x="9177341" y="1412748"/>
            <a:ext cx="3024378" cy="4752975"/>
          </a:xfrm>
          <a:prstGeom prst="rect">
            <a:avLst/>
          </a:prstGeom>
          <a:solidFill>
            <a:schemeClr val="tx1"/>
          </a:solidFill>
          <a:ln w="9525">
            <a:solidFill>
              <a:srgbClr val="879BAA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>
              <a:solidFill>
                <a:srgbClr val="000000"/>
              </a:solidFill>
            </a:endParaRPr>
          </a:p>
        </p:txBody>
      </p:sp>
      <p:pic>
        <p:nvPicPr>
          <p:cNvPr id="25" name="Picture 12" descr="iviewcapture_date_27_02_2008_time_02_35_05"/>
          <p:cNvPicPr>
            <a:picLocks noChangeAspect="1" noChangeArrowheads="1"/>
          </p:cNvPicPr>
          <p:nvPr/>
        </p:nvPicPr>
        <p:blipFill rotWithShape="1">
          <a:blip r:embed="rId4"/>
          <a:srcRect l="33790" t="52907" r="44098" b="1663"/>
          <a:stretch/>
        </p:blipFill>
        <p:spPr bwMode="auto">
          <a:xfrm>
            <a:off x="-3476" y="2294716"/>
            <a:ext cx="3024485" cy="3726608"/>
          </a:xfrm>
          <a:prstGeom prst="rect">
            <a:avLst/>
          </a:prstGeom>
          <a:noFill/>
        </p:spPr>
      </p:pic>
      <p:pic>
        <p:nvPicPr>
          <p:cNvPr id="26" name="Picture 12" descr="iviewcapture_date_27_02_2008_time_02_35_05"/>
          <p:cNvPicPr>
            <a:picLocks noChangeAspect="1" noChangeArrowheads="1"/>
          </p:cNvPicPr>
          <p:nvPr/>
        </p:nvPicPr>
        <p:blipFill rotWithShape="1">
          <a:blip r:embed="rId4"/>
          <a:srcRect l="30986" t="3337" r="41294" b="50605"/>
          <a:stretch/>
        </p:blipFill>
        <p:spPr bwMode="auto">
          <a:xfrm>
            <a:off x="3056832" y="2420874"/>
            <a:ext cx="3024485" cy="3013796"/>
          </a:xfrm>
          <a:prstGeom prst="rect">
            <a:avLst/>
          </a:prstGeom>
          <a:noFill/>
        </p:spPr>
      </p:pic>
      <p:pic>
        <p:nvPicPr>
          <p:cNvPr id="27" name="Picture 12" descr="iviewcapture_date_27_02_2008_time_02_35_05"/>
          <p:cNvPicPr>
            <a:picLocks noChangeAspect="1" noChangeArrowheads="1"/>
          </p:cNvPicPr>
          <p:nvPr/>
        </p:nvPicPr>
        <p:blipFill rotWithShape="1">
          <a:blip r:embed="rId4"/>
          <a:srcRect l="64368" t="4970" r="5229" b="53765"/>
          <a:stretch/>
        </p:blipFill>
        <p:spPr bwMode="auto">
          <a:xfrm>
            <a:off x="6243193" y="2420874"/>
            <a:ext cx="2898326" cy="2359186"/>
          </a:xfrm>
          <a:prstGeom prst="rect">
            <a:avLst/>
          </a:prstGeom>
          <a:noFill/>
        </p:spPr>
      </p:pic>
      <p:pic>
        <p:nvPicPr>
          <p:cNvPr id="28" name="Picture 12" descr="iviewcapture_date_27_02_2008_time_02_35_05"/>
          <p:cNvPicPr>
            <a:picLocks noChangeAspect="1" noChangeArrowheads="1"/>
          </p:cNvPicPr>
          <p:nvPr/>
        </p:nvPicPr>
        <p:blipFill rotWithShape="1">
          <a:blip r:embed="rId4"/>
          <a:srcRect l="70347" t="51332" r="8748" b="2447"/>
          <a:stretch/>
        </p:blipFill>
        <p:spPr bwMode="auto">
          <a:xfrm>
            <a:off x="9177341" y="1556766"/>
            <a:ext cx="3021009" cy="4005797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3060308" y="1412747"/>
            <a:ext cx="3017533" cy="7499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CT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123985" y="1412747"/>
            <a:ext cx="3017533" cy="7499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FFFFFF"/>
                </a:solidFill>
              </a:rPr>
              <a:t>MR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-3477" y="1412875"/>
            <a:ext cx="3017533" cy="7499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P</a:t>
            </a:r>
            <a:r>
              <a:rPr lang="en-US" dirty="0" smtClean="0">
                <a:solidFill>
                  <a:srgbClr val="000000"/>
                </a:solidFill>
              </a:rPr>
              <a:t>ET/CT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88205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altLang="en-US" i="1" noProof="0" smtClean="0"/>
              <a:t>syngo.</a:t>
            </a:r>
            <a:r>
              <a:rPr lang="fr-FR" altLang="en-US" noProof="0" smtClean="0"/>
              <a:t>via</a:t>
            </a:r>
            <a:br>
              <a:rPr lang="fr-FR" altLang="en-US" noProof="0" smtClean="0"/>
            </a:br>
            <a:r>
              <a:rPr lang="fr-FR" altLang="en-US" b="0" noProof="0" smtClean="0"/>
              <a:t>Transformer de nombreuses données en résultats brillants</a:t>
            </a:r>
            <a:endParaRPr lang="fr-FR" b="0" noProof="0"/>
          </a:p>
        </p:txBody>
      </p:sp>
      <p:grpSp>
        <p:nvGrpSpPr>
          <p:cNvPr id="3" name="Groupe 19"/>
          <p:cNvGrpSpPr/>
          <p:nvPr/>
        </p:nvGrpSpPr>
        <p:grpSpPr>
          <a:xfrm>
            <a:off x="6675247" y="1412875"/>
            <a:ext cx="3601469" cy="4752975"/>
            <a:chOff x="4370388" y="1412875"/>
            <a:chExt cx="3601469" cy="4752975"/>
          </a:xfrm>
        </p:grpSpPr>
        <p:sp>
          <p:nvSpPr>
            <p:cNvPr id="47" name="Rectangle 46"/>
            <p:cNvSpPr/>
            <p:nvPr/>
          </p:nvSpPr>
          <p:spPr bwMode="auto">
            <a:xfrm>
              <a:off x="4370388" y="1412875"/>
              <a:ext cx="3600450" cy="47529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48" name="Picture 47" descr="P166_34_LowRes_WB_VRT_v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4020" b="38762"/>
            <a:stretch/>
          </p:blipFill>
          <p:spPr bwMode="auto">
            <a:xfrm>
              <a:off x="6056340" y="2276856"/>
              <a:ext cx="1914498" cy="3888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32"/>
            <p:cNvSpPr>
              <a:spLocks noChangeArrowheads="1"/>
            </p:cNvSpPr>
            <p:nvPr/>
          </p:nvSpPr>
          <p:spPr bwMode="auto">
            <a:xfrm>
              <a:off x="4514977" y="3716338"/>
              <a:ext cx="3456880" cy="2449512"/>
            </a:xfrm>
            <a:prstGeom prst="rect">
              <a:avLst/>
            </a:prstGeom>
            <a:solidFill>
              <a:srgbClr val="233746">
                <a:alpha val="65000"/>
              </a:srgbClr>
            </a:solidFill>
            <a:ln>
              <a:noFill/>
            </a:ln>
            <a:effectLst/>
          </p:spPr>
          <p:txBody>
            <a:bodyPr lIns="252000" tIns="108000" rIns="396000" bIns="144000">
              <a:noAutofit/>
            </a:bodyPr>
            <a:lstStyle/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r>
                <a:rPr lang="en-US" altLang="en-US" sz="3400" b="1" dirty="0" smtClean="0">
                  <a:solidFill>
                    <a:srgbClr val="FFFFFF"/>
                  </a:solidFill>
                  <a:latin typeface="Arial" charset="0"/>
                </a:rPr>
                <a:t>Quantifier</a:t>
              </a:r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endParaRPr lang="en-US" altLang="en-US" sz="3400" b="1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52" y="3440703"/>
              <a:ext cx="1593641" cy="103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4" name="Group 6"/>
            <p:cNvGrpSpPr/>
            <p:nvPr/>
          </p:nvGrpSpPr>
          <p:grpSpPr>
            <a:xfrm>
              <a:off x="4803013" y="2852928"/>
              <a:ext cx="1327810" cy="648917"/>
              <a:chOff x="1280886" y="3086615"/>
              <a:chExt cx="7010207" cy="1905278"/>
            </a:xfrm>
          </p:grpSpPr>
          <p:sp>
            <p:nvSpPr>
              <p:cNvPr id="175" name="Freeform 9"/>
              <p:cNvSpPr>
                <a:spLocks/>
              </p:cNvSpPr>
              <p:nvPr/>
            </p:nvSpPr>
            <p:spPr bwMode="auto">
              <a:xfrm>
                <a:off x="1280886" y="3581400"/>
                <a:ext cx="7010207" cy="1400868"/>
              </a:xfrm>
              <a:custGeom>
                <a:avLst/>
                <a:gdLst>
                  <a:gd name="T0" fmla="*/ 0 w 7087"/>
                  <a:gd name="T1" fmla="*/ 2147483647 h 3612"/>
                  <a:gd name="T2" fmla="*/ 2147483647 w 7087"/>
                  <a:gd name="T3" fmla="*/ 2147483647 h 3612"/>
                  <a:gd name="T4" fmla="*/ 2147483647 w 7087"/>
                  <a:gd name="T5" fmla="*/ 2147483647 h 3612"/>
                  <a:gd name="T6" fmla="*/ 2147483647 w 7087"/>
                  <a:gd name="T7" fmla="*/ 2147483647 h 3612"/>
                  <a:gd name="T8" fmla="*/ 2147483647 w 7087"/>
                  <a:gd name="T9" fmla="*/ 2147483647 h 3612"/>
                  <a:gd name="T10" fmla="*/ 2147483647 w 7087"/>
                  <a:gd name="T11" fmla="*/ 2147483647 h 3612"/>
                  <a:gd name="T12" fmla="*/ 2147483647 w 7087"/>
                  <a:gd name="T13" fmla="*/ 2147483647 h 3612"/>
                  <a:gd name="T14" fmla="*/ 2147483647 w 7087"/>
                  <a:gd name="T15" fmla="*/ 2147483647 h 3612"/>
                  <a:gd name="T16" fmla="*/ 2147483647 w 7087"/>
                  <a:gd name="T17" fmla="*/ 2147483647 h 3612"/>
                  <a:gd name="T18" fmla="*/ 2147483647 w 7087"/>
                  <a:gd name="T19" fmla="*/ 2147483647 h 3612"/>
                  <a:gd name="T20" fmla="*/ 2147483647 w 7087"/>
                  <a:gd name="T21" fmla="*/ 2147483647 h 3612"/>
                  <a:gd name="T22" fmla="*/ 2147483647 w 7087"/>
                  <a:gd name="T23" fmla="*/ 2147483647 h 3612"/>
                  <a:gd name="T24" fmla="*/ 2147483647 w 7087"/>
                  <a:gd name="T25" fmla="*/ 2147483647 h 3612"/>
                  <a:gd name="T26" fmla="*/ 2147483647 w 7087"/>
                  <a:gd name="T27" fmla="*/ 2147483647 h 3612"/>
                  <a:gd name="T28" fmla="*/ 2147483647 w 7087"/>
                  <a:gd name="T29" fmla="*/ 2147483647 h 3612"/>
                  <a:gd name="T30" fmla="*/ 2147483647 w 7087"/>
                  <a:gd name="T31" fmla="*/ 2147483647 h 3612"/>
                  <a:gd name="T32" fmla="*/ 2147483647 w 7087"/>
                  <a:gd name="T33" fmla="*/ 2147483647 h 3612"/>
                  <a:gd name="T34" fmla="*/ 2147483647 w 7087"/>
                  <a:gd name="T35" fmla="*/ 2147483647 h 3612"/>
                  <a:gd name="T36" fmla="*/ 2147483647 w 7087"/>
                  <a:gd name="T37" fmla="*/ 2147483647 h 3612"/>
                  <a:gd name="T38" fmla="*/ 2147483647 w 7087"/>
                  <a:gd name="T39" fmla="*/ 2147483647 h 3612"/>
                  <a:gd name="T40" fmla="*/ 2147483647 w 7087"/>
                  <a:gd name="T41" fmla="*/ 2147483647 h 3612"/>
                  <a:gd name="T42" fmla="*/ 2147483647 w 7087"/>
                  <a:gd name="T43" fmla="*/ 2147483647 h 3612"/>
                  <a:gd name="T44" fmla="*/ 2147483647 w 7087"/>
                  <a:gd name="T45" fmla="*/ 2147483647 h 3612"/>
                  <a:gd name="T46" fmla="*/ 2147483647 w 7087"/>
                  <a:gd name="T47" fmla="*/ 2147483647 h 3612"/>
                  <a:gd name="T48" fmla="*/ 2147483647 w 7087"/>
                  <a:gd name="T49" fmla="*/ 2147483647 h 3612"/>
                  <a:gd name="T50" fmla="*/ 2147483647 w 7087"/>
                  <a:gd name="T51" fmla="*/ 2147483647 h 3612"/>
                  <a:gd name="T52" fmla="*/ 2147483647 w 7087"/>
                  <a:gd name="T53" fmla="*/ 2147483647 h 3612"/>
                  <a:gd name="T54" fmla="*/ 2147483647 w 7087"/>
                  <a:gd name="T55" fmla="*/ 2147483647 h 3612"/>
                  <a:gd name="T56" fmla="*/ 2147483647 w 7087"/>
                  <a:gd name="T57" fmla="*/ 2147483647 h 3612"/>
                  <a:gd name="T58" fmla="*/ 2147483647 w 7087"/>
                  <a:gd name="T59" fmla="*/ 2147483647 h 3612"/>
                  <a:gd name="T60" fmla="*/ 2147483647 w 7087"/>
                  <a:gd name="T61" fmla="*/ 2147483647 h 3612"/>
                  <a:gd name="T62" fmla="*/ 2147483647 w 7087"/>
                  <a:gd name="T63" fmla="*/ 2147483647 h 3612"/>
                  <a:gd name="T64" fmla="*/ 2147483647 w 7087"/>
                  <a:gd name="T65" fmla="*/ 2147483647 h 3612"/>
                  <a:gd name="T66" fmla="*/ 2147483647 w 7087"/>
                  <a:gd name="T67" fmla="*/ 2147483647 h 3612"/>
                  <a:gd name="T68" fmla="*/ 2147483647 w 7087"/>
                  <a:gd name="T69" fmla="*/ 2147483647 h 3612"/>
                  <a:gd name="T70" fmla="*/ 2147483647 w 7087"/>
                  <a:gd name="T71" fmla="*/ 2147483647 h 3612"/>
                  <a:gd name="T72" fmla="*/ 2147483647 w 7087"/>
                  <a:gd name="T73" fmla="*/ 2147483647 h 3612"/>
                  <a:gd name="T74" fmla="*/ 2147483647 w 7087"/>
                  <a:gd name="T75" fmla="*/ 2147483647 h 3612"/>
                  <a:gd name="T76" fmla="*/ 2147483647 w 7087"/>
                  <a:gd name="T77" fmla="*/ 2147483647 h 3612"/>
                  <a:gd name="T78" fmla="*/ 2147483647 w 7087"/>
                  <a:gd name="T79" fmla="*/ 2147483647 h 3612"/>
                  <a:gd name="T80" fmla="*/ 2147483647 w 7087"/>
                  <a:gd name="T81" fmla="*/ 2147483647 h 3612"/>
                  <a:gd name="T82" fmla="*/ 2147483647 w 7087"/>
                  <a:gd name="T83" fmla="*/ 2147483647 h 3612"/>
                  <a:gd name="T84" fmla="*/ 2147483647 w 7087"/>
                  <a:gd name="T85" fmla="*/ 2147483647 h 3612"/>
                  <a:gd name="T86" fmla="*/ 2147483647 w 7087"/>
                  <a:gd name="T87" fmla="*/ 2147483647 h 3612"/>
                  <a:gd name="T88" fmla="*/ 2147483647 w 7087"/>
                  <a:gd name="T89" fmla="*/ 2147483647 h 3612"/>
                  <a:gd name="T90" fmla="*/ 2147483647 w 7087"/>
                  <a:gd name="T91" fmla="*/ 2147483647 h 3612"/>
                  <a:gd name="T92" fmla="*/ 2147483647 w 7087"/>
                  <a:gd name="T93" fmla="*/ 2147483647 h 3612"/>
                  <a:gd name="T94" fmla="*/ 2147483647 w 7087"/>
                  <a:gd name="T95" fmla="*/ 2147483647 h 3612"/>
                  <a:gd name="T96" fmla="*/ 2147483647 w 7087"/>
                  <a:gd name="T97" fmla="*/ 2147483647 h 3612"/>
                  <a:gd name="T98" fmla="*/ 2147483647 w 7087"/>
                  <a:gd name="T99" fmla="*/ 2147483647 h 3612"/>
                  <a:gd name="T100" fmla="*/ 2147483647 w 7087"/>
                  <a:gd name="T101" fmla="*/ 2147483647 h 3612"/>
                  <a:gd name="T102" fmla="*/ 2147483647 w 7087"/>
                  <a:gd name="T103" fmla="*/ 2147483647 h 3612"/>
                  <a:gd name="T104" fmla="*/ 2147483647 w 7087"/>
                  <a:gd name="T105" fmla="*/ 2147483647 h 36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7087" h="3612">
                    <a:moveTo>
                      <a:pt x="0" y="3604"/>
                    </a:moveTo>
                    <a:cubicBezTo>
                      <a:pt x="64" y="3607"/>
                      <a:pt x="128" y="3610"/>
                      <a:pt x="202" y="3611"/>
                    </a:cubicBezTo>
                    <a:cubicBezTo>
                      <a:pt x="276" y="3612"/>
                      <a:pt x="367" y="3612"/>
                      <a:pt x="442" y="3611"/>
                    </a:cubicBezTo>
                    <a:cubicBezTo>
                      <a:pt x="517" y="3610"/>
                      <a:pt x="588" y="3606"/>
                      <a:pt x="652" y="3604"/>
                    </a:cubicBezTo>
                    <a:cubicBezTo>
                      <a:pt x="716" y="3602"/>
                      <a:pt x="763" y="3602"/>
                      <a:pt x="825" y="3596"/>
                    </a:cubicBezTo>
                    <a:cubicBezTo>
                      <a:pt x="887" y="3590"/>
                      <a:pt x="963" y="3580"/>
                      <a:pt x="1027" y="3566"/>
                    </a:cubicBezTo>
                    <a:cubicBezTo>
                      <a:pt x="1091" y="3552"/>
                      <a:pt x="1155" y="3531"/>
                      <a:pt x="1207" y="3514"/>
                    </a:cubicBezTo>
                    <a:cubicBezTo>
                      <a:pt x="1259" y="3497"/>
                      <a:pt x="1297" y="3481"/>
                      <a:pt x="1342" y="3461"/>
                    </a:cubicBezTo>
                    <a:cubicBezTo>
                      <a:pt x="1387" y="3441"/>
                      <a:pt x="1437" y="3418"/>
                      <a:pt x="1477" y="3394"/>
                    </a:cubicBezTo>
                    <a:cubicBezTo>
                      <a:pt x="1517" y="3370"/>
                      <a:pt x="1544" y="3347"/>
                      <a:pt x="1582" y="3319"/>
                    </a:cubicBezTo>
                    <a:cubicBezTo>
                      <a:pt x="1620" y="3291"/>
                      <a:pt x="1670" y="3259"/>
                      <a:pt x="1702" y="3229"/>
                    </a:cubicBezTo>
                    <a:cubicBezTo>
                      <a:pt x="1734" y="3199"/>
                      <a:pt x="1748" y="3174"/>
                      <a:pt x="1777" y="3139"/>
                    </a:cubicBezTo>
                    <a:cubicBezTo>
                      <a:pt x="1806" y="3104"/>
                      <a:pt x="1849" y="3054"/>
                      <a:pt x="1875" y="3019"/>
                    </a:cubicBezTo>
                    <a:cubicBezTo>
                      <a:pt x="1901" y="2984"/>
                      <a:pt x="1909" y="2969"/>
                      <a:pt x="1935" y="2929"/>
                    </a:cubicBezTo>
                    <a:cubicBezTo>
                      <a:pt x="1961" y="2889"/>
                      <a:pt x="1996" y="2840"/>
                      <a:pt x="2032" y="2779"/>
                    </a:cubicBezTo>
                    <a:cubicBezTo>
                      <a:pt x="2068" y="2718"/>
                      <a:pt x="2119" y="2620"/>
                      <a:pt x="2152" y="2561"/>
                    </a:cubicBezTo>
                    <a:cubicBezTo>
                      <a:pt x="2185" y="2502"/>
                      <a:pt x="2196" y="2495"/>
                      <a:pt x="2227" y="2426"/>
                    </a:cubicBezTo>
                    <a:cubicBezTo>
                      <a:pt x="2258" y="2357"/>
                      <a:pt x="2305" y="2239"/>
                      <a:pt x="2340" y="2149"/>
                    </a:cubicBezTo>
                    <a:cubicBezTo>
                      <a:pt x="2375" y="2059"/>
                      <a:pt x="2401" y="1980"/>
                      <a:pt x="2437" y="1886"/>
                    </a:cubicBezTo>
                    <a:cubicBezTo>
                      <a:pt x="2473" y="1792"/>
                      <a:pt x="2522" y="1676"/>
                      <a:pt x="2557" y="1586"/>
                    </a:cubicBezTo>
                    <a:cubicBezTo>
                      <a:pt x="2592" y="1496"/>
                      <a:pt x="2613" y="1437"/>
                      <a:pt x="2647" y="1346"/>
                    </a:cubicBezTo>
                    <a:cubicBezTo>
                      <a:pt x="2681" y="1255"/>
                      <a:pt x="2725" y="1128"/>
                      <a:pt x="2760" y="1039"/>
                    </a:cubicBezTo>
                    <a:cubicBezTo>
                      <a:pt x="2795" y="950"/>
                      <a:pt x="2821" y="898"/>
                      <a:pt x="2857" y="814"/>
                    </a:cubicBezTo>
                    <a:cubicBezTo>
                      <a:pt x="2893" y="730"/>
                      <a:pt x="2939" y="617"/>
                      <a:pt x="2977" y="536"/>
                    </a:cubicBezTo>
                    <a:cubicBezTo>
                      <a:pt x="3015" y="455"/>
                      <a:pt x="3048" y="386"/>
                      <a:pt x="3082" y="326"/>
                    </a:cubicBezTo>
                    <a:cubicBezTo>
                      <a:pt x="3116" y="266"/>
                      <a:pt x="3149" y="215"/>
                      <a:pt x="3180" y="176"/>
                    </a:cubicBezTo>
                    <a:cubicBezTo>
                      <a:pt x="3211" y="137"/>
                      <a:pt x="3238" y="119"/>
                      <a:pt x="3270" y="94"/>
                    </a:cubicBezTo>
                    <a:cubicBezTo>
                      <a:pt x="3302" y="69"/>
                      <a:pt x="3340" y="41"/>
                      <a:pt x="3375" y="26"/>
                    </a:cubicBezTo>
                    <a:cubicBezTo>
                      <a:pt x="3410" y="11"/>
                      <a:pt x="3455" y="8"/>
                      <a:pt x="3480" y="4"/>
                    </a:cubicBezTo>
                    <a:cubicBezTo>
                      <a:pt x="3505" y="0"/>
                      <a:pt x="3501" y="0"/>
                      <a:pt x="3525" y="4"/>
                    </a:cubicBezTo>
                    <a:cubicBezTo>
                      <a:pt x="3549" y="8"/>
                      <a:pt x="3593" y="11"/>
                      <a:pt x="3622" y="26"/>
                    </a:cubicBezTo>
                    <a:cubicBezTo>
                      <a:pt x="3651" y="41"/>
                      <a:pt x="3666" y="59"/>
                      <a:pt x="3697" y="94"/>
                    </a:cubicBezTo>
                    <a:cubicBezTo>
                      <a:pt x="3728" y="129"/>
                      <a:pt x="3775" y="185"/>
                      <a:pt x="3810" y="236"/>
                    </a:cubicBezTo>
                    <a:cubicBezTo>
                      <a:pt x="3845" y="287"/>
                      <a:pt x="3870" y="330"/>
                      <a:pt x="3907" y="401"/>
                    </a:cubicBezTo>
                    <a:cubicBezTo>
                      <a:pt x="3944" y="472"/>
                      <a:pt x="3994" y="570"/>
                      <a:pt x="4035" y="664"/>
                    </a:cubicBezTo>
                    <a:cubicBezTo>
                      <a:pt x="4076" y="758"/>
                      <a:pt x="4110" y="854"/>
                      <a:pt x="4155" y="964"/>
                    </a:cubicBezTo>
                    <a:cubicBezTo>
                      <a:pt x="4200" y="1074"/>
                      <a:pt x="4255" y="1198"/>
                      <a:pt x="4305" y="1324"/>
                    </a:cubicBezTo>
                    <a:cubicBezTo>
                      <a:pt x="4355" y="1450"/>
                      <a:pt x="4408" y="1599"/>
                      <a:pt x="4455" y="1721"/>
                    </a:cubicBezTo>
                    <a:cubicBezTo>
                      <a:pt x="4502" y="1843"/>
                      <a:pt x="4546" y="1955"/>
                      <a:pt x="4590" y="2059"/>
                    </a:cubicBezTo>
                    <a:cubicBezTo>
                      <a:pt x="4634" y="2163"/>
                      <a:pt x="4680" y="2262"/>
                      <a:pt x="4717" y="2344"/>
                    </a:cubicBezTo>
                    <a:cubicBezTo>
                      <a:pt x="4754" y="2426"/>
                      <a:pt x="4781" y="2488"/>
                      <a:pt x="4815" y="2554"/>
                    </a:cubicBezTo>
                    <a:cubicBezTo>
                      <a:pt x="4849" y="2620"/>
                      <a:pt x="4894" y="2696"/>
                      <a:pt x="4920" y="2741"/>
                    </a:cubicBezTo>
                    <a:cubicBezTo>
                      <a:pt x="4946" y="2786"/>
                      <a:pt x="4947" y="2784"/>
                      <a:pt x="4972" y="2824"/>
                    </a:cubicBezTo>
                    <a:cubicBezTo>
                      <a:pt x="4997" y="2864"/>
                      <a:pt x="5035" y="2932"/>
                      <a:pt x="5070" y="2981"/>
                    </a:cubicBezTo>
                    <a:cubicBezTo>
                      <a:pt x="5105" y="3030"/>
                      <a:pt x="5139" y="3070"/>
                      <a:pt x="5182" y="3116"/>
                    </a:cubicBezTo>
                    <a:cubicBezTo>
                      <a:pt x="5225" y="3162"/>
                      <a:pt x="5266" y="3212"/>
                      <a:pt x="5325" y="3259"/>
                    </a:cubicBezTo>
                    <a:cubicBezTo>
                      <a:pt x="5384" y="3306"/>
                      <a:pt x="5473" y="3364"/>
                      <a:pt x="5535" y="3401"/>
                    </a:cubicBezTo>
                    <a:cubicBezTo>
                      <a:pt x="5597" y="3438"/>
                      <a:pt x="5643" y="3460"/>
                      <a:pt x="5700" y="3484"/>
                    </a:cubicBezTo>
                    <a:cubicBezTo>
                      <a:pt x="5757" y="3508"/>
                      <a:pt x="5810" y="3528"/>
                      <a:pt x="5880" y="3544"/>
                    </a:cubicBezTo>
                    <a:cubicBezTo>
                      <a:pt x="5950" y="3560"/>
                      <a:pt x="6051" y="3571"/>
                      <a:pt x="6120" y="3581"/>
                    </a:cubicBezTo>
                    <a:cubicBezTo>
                      <a:pt x="6189" y="3591"/>
                      <a:pt x="6199" y="3599"/>
                      <a:pt x="6292" y="3604"/>
                    </a:cubicBezTo>
                    <a:cubicBezTo>
                      <a:pt x="6385" y="3609"/>
                      <a:pt x="6543" y="3610"/>
                      <a:pt x="6675" y="3611"/>
                    </a:cubicBezTo>
                    <a:cubicBezTo>
                      <a:pt x="6807" y="3612"/>
                      <a:pt x="7017" y="3611"/>
                      <a:pt x="7087" y="3611"/>
                    </a:cubicBezTo>
                  </a:path>
                </a:pathLst>
              </a:custGeom>
              <a:noFill/>
              <a:ln w="31750">
                <a:solidFill>
                  <a:srgbClr val="FFC000"/>
                </a:solidFill>
                <a:prstDash val="sysDash"/>
                <a:round/>
                <a:headEnd/>
                <a:tailEnd/>
              </a:ln>
              <a:effectLst>
                <a:glow rad="127000">
                  <a:srgbClr val="FFC000">
                    <a:alpha val="4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6" name="Freeform 9"/>
              <p:cNvSpPr>
                <a:spLocks/>
              </p:cNvSpPr>
              <p:nvPr/>
            </p:nvSpPr>
            <p:spPr bwMode="auto">
              <a:xfrm>
                <a:off x="2284369" y="3086615"/>
                <a:ext cx="5044253" cy="1905278"/>
              </a:xfrm>
              <a:custGeom>
                <a:avLst/>
                <a:gdLst>
                  <a:gd name="T0" fmla="*/ 0 w 7087"/>
                  <a:gd name="T1" fmla="*/ 2147483647 h 3612"/>
                  <a:gd name="T2" fmla="*/ 2147483647 w 7087"/>
                  <a:gd name="T3" fmla="*/ 2147483647 h 3612"/>
                  <a:gd name="T4" fmla="*/ 2147483647 w 7087"/>
                  <a:gd name="T5" fmla="*/ 2147483647 h 3612"/>
                  <a:gd name="T6" fmla="*/ 2147483647 w 7087"/>
                  <a:gd name="T7" fmla="*/ 2147483647 h 3612"/>
                  <a:gd name="T8" fmla="*/ 2147483647 w 7087"/>
                  <a:gd name="T9" fmla="*/ 2147483647 h 3612"/>
                  <a:gd name="T10" fmla="*/ 2147483647 w 7087"/>
                  <a:gd name="T11" fmla="*/ 2147483647 h 3612"/>
                  <a:gd name="T12" fmla="*/ 2147483647 w 7087"/>
                  <a:gd name="T13" fmla="*/ 2147483647 h 3612"/>
                  <a:gd name="T14" fmla="*/ 2147483647 w 7087"/>
                  <a:gd name="T15" fmla="*/ 2147483647 h 3612"/>
                  <a:gd name="T16" fmla="*/ 2147483647 w 7087"/>
                  <a:gd name="T17" fmla="*/ 2147483647 h 3612"/>
                  <a:gd name="T18" fmla="*/ 2147483647 w 7087"/>
                  <a:gd name="T19" fmla="*/ 2147483647 h 3612"/>
                  <a:gd name="T20" fmla="*/ 2147483647 w 7087"/>
                  <a:gd name="T21" fmla="*/ 2147483647 h 3612"/>
                  <a:gd name="T22" fmla="*/ 2147483647 w 7087"/>
                  <a:gd name="T23" fmla="*/ 2147483647 h 3612"/>
                  <a:gd name="T24" fmla="*/ 2147483647 w 7087"/>
                  <a:gd name="T25" fmla="*/ 2147483647 h 3612"/>
                  <a:gd name="T26" fmla="*/ 2147483647 w 7087"/>
                  <a:gd name="T27" fmla="*/ 2147483647 h 3612"/>
                  <a:gd name="T28" fmla="*/ 2147483647 w 7087"/>
                  <a:gd name="T29" fmla="*/ 2147483647 h 3612"/>
                  <a:gd name="T30" fmla="*/ 2147483647 w 7087"/>
                  <a:gd name="T31" fmla="*/ 2147483647 h 3612"/>
                  <a:gd name="T32" fmla="*/ 2147483647 w 7087"/>
                  <a:gd name="T33" fmla="*/ 2147483647 h 3612"/>
                  <a:gd name="T34" fmla="*/ 2147483647 w 7087"/>
                  <a:gd name="T35" fmla="*/ 2147483647 h 3612"/>
                  <a:gd name="T36" fmla="*/ 2147483647 w 7087"/>
                  <a:gd name="T37" fmla="*/ 2147483647 h 3612"/>
                  <a:gd name="T38" fmla="*/ 2147483647 w 7087"/>
                  <a:gd name="T39" fmla="*/ 2147483647 h 3612"/>
                  <a:gd name="T40" fmla="*/ 2147483647 w 7087"/>
                  <a:gd name="T41" fmla="*/ 2147483647 h 3612"/>
                  <a:gd name="T42" fmla="*/ 2147483647 w 7087"/>
                  <a:gd name="T43" fmla="*/ 2147483647 h 3612"/>
                  <a:gd name="T44" fmla="*/ 2147483647 w 7087"/>
                  <a:gd name="T45" fmla="*/ 2147483647 h 3612"/>
                  <a:gd name="T46" fmla="*/ 2147483647 w 7087"/>
                  <a:gd name="T47" fmla="*/ 2147483647 h 3612"/>
                  <a:gd name="T48" fmla="*/ 2147483647 w 7087"/>
                  <a:gd name="T49" fmla="*/ 2147483647 h 3612"/>
                  <a:gd name="T50" fmla="*/ 2147483647 w 7087"/>
                  <a:gd name="T51" fmla="*/ 2147483647 h 3612"/>
                  <a:gd name="T52" fmla="*/ 2147483647 w 7087"/>
                  <a:gd name="T53" fmla="*/ 2147483647 h 3612"/>
                  <a:gd name="T54" fmla="*/ 2147483647 w 7087"/>
                  <a:gd name="T55" fmla="*/ 2147483647 h 3612"/>
                  <a:gd name="T56" fmla="*/ 2147483647 w 7087"/>
                  <a:gd name="T57" fmla="*/ 2147483647 h 3612"/>
                  <a:gd name="T58" fmla="*/ 2147483647 w 7087"/>
                  <a:gd name="T59" fmla="*/ 2147483647 h 3612"/>
                  <a:gd name="T60" fmla="*/ 2147483647 w 7087"/>
                  <a:gd name="T61" fmla="*/ 2147483647 h 3612"/>
                  <a:gd name="T62" fmla="*/ 2147483647 w 7087"/>
                  <a:gd name="T63" fmla="*/ 2147483647 h 3612"/>
                  <a:gd name="T64" fmla="*/ 2147483647 w 7087"/>
                  <a:gd name="T65" fmla="*/ 2147483647 h 3612"/>
                  <a:gd name="T66" fmla="*/ 2147483647 w 7087"/>
                  <a:gd name="T67" fmla="*/ 2147483647 h 3612"/>
                  <a:gd name="T68" fmla="*/ 2147483647 w 7087"/>
                  <a:gd name="T69" fmla="*/ 2147483647 h 3612"/>
                  <a:gd name="T70" fmla="*/ 2147483647 w 7087"/>
                  <a:gd name="T71" fmla="*/ 2147483647 h 3612"/>
                  <a:gd name="T72" fmla="*/ 2147483647 w 7087"/>
                  <a:gd name="T73" fmla="*/ 2147483647 h 3612"/>
                  <a:gd name="T74" fmla="*/ 2147483647 w 7087"/>
                  <a:gd name="T75" fmla="*/ 2147483647 h 3612"/>
                  <a:gd name="T76" fmla="*/ 2147483647 w 7087"/>
                  <a:gd name="T77" fmla="*/ 2147483647 h 3612"/>
                  <a:gd name="T78" fmla="*/ 2147483647 w 7087"/>
                  <a:gd name="T79" fmla="*/ 2147483647 h 3612"/>
                  <a:gd name="T80" fmla="*/ 2147483647 w 7087"/>
                  <a:gd name="T81" fmla="*/ 2147483647 h 3612"/>
                  <a:gd name="T82" fmla="*/ 2147483647 w 7087"/>
                  <a:gd name="T83" fmla="*/ 2147483647 h 3612"/>
                  <a:gd name="T84" fmla="*/ 2147483647 w 7087"/>
                  <a:gd name="T85" fmla="*/ 2147483647 h 3612"/>
                  <a:gd name="T86" fmla="*/ 2147483647 w 7087"/>
                  <a:gd name="T87" fmla="*/ 2147483647 h 3612"/>
                  <a:gd name="T88" fmla="*/ 2147483647 w 7087"/>
                  <a:gd name="T89" fmla="*/ 2147483647 h 3612"/>
                  <a:gd name="T90" fmla="*/ 2147483647 w 7087"/>
                  <a:gd name="T91" fmla="*/ 2147483647 h 3612"/>
                  <a:gd name="T92" fmla="*/ 2147483647 w 7087"/>
                  <a:gd name="T93" fmla="*/ 2147483647 h 3612"/>
                  <a:gd name="T94" fmla="*/ 2147483647 w 7087"/>
                  <a:gd name="T95" fmla="*/ 2147483647 h 3612"/>
                  <a:gd name="T96" fmla="*/ 2147483647 w 7087"/>
                  <a:gd name="T97" fmla="*/ 2147483647 h 3612"/>
                  <a:gd name="T98" fmla="*/ 2147483647 w 7087"/>
                  <a:gd name="T99" fmla="*/ 2147483647 h 3612"/>
                  <a:gd name="T100" fmla="*/ 2147483647 w 7087"/>
                  <a:gd name="T101" fmla="*/ 2147483647 h 3612"/>
                  <a:gd name="T102" fmla="*/ 2147483647 w 7087"/>
                  <a:gd name="T103" fmla="*/ 2147483647 h 3612"/>
                  <a:gd name="T104" fmla="*/ 2147483647 w 7087"/>
                  <a:gd name="T105" fmla="*/ 2147483647 h 36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7087" h="3612">
                    <a:moveTo>
                      <a:pt x="0" y="3604"/>
                    </a:moveTo>
                    <a:cubicBezTo>
                      <a:pt x="64" y="3607"/>
                      <a:pt x="128" y="3610"/>
                      <a:pt x="202" y="3611"/>
                    </a:cubicBezTo>
                    <a:cubicBezTo>
                      <a:pt x="276" y="3612"/>
                      <a:pt x="367" y="3612"/>
                      <a:pt x="442" y="3611"/>
                    </a:cubicBezTo>
                    <a:cubicBezTo>
                      <a:pt x="517" y="3610"/>
                      <a:pt x="588" y="3606"/>
                      <a:pt x="652" y="3604"/>
                    </a:cubicBezTo>
                    <a:cubicBezTo>
                      <a:pt x="716" y="3602"/>
                      <a:pt x="763" y="3602"/>
                      <a:pt x="825" y="3596"/>
                    </a:cubicBezTo>
                    <a:cubicBezTo>
                      <a:pt x="887" y="3590"/>
                      <a:pt x="963" y="3580"/>
                      <a:pt x="1027" y="3566"/>
                    </a:cubicBezTo>
                    <a:cubicBezTo>
                      <a:pt x="1091" y="3552"/>
                      <a:pt x="1155" y="3531"/>
                      <a:pt x="1207" y="3514"/>
                    </a:cubicBezTo>
                    <a:cubicBezTo>
                      <a:pt x="1259" y="3497"/>
                      <a:pt x="1297" y="3481"/>
                      <a:pt x="1342" y="3461"/>
                    </a:cubicBezTo>
                    <a:cubicBezTo>
                      <a:pt x="1387" y="3441"/>
                      <a:pt x="1437" y="3418"/>
                      <a:pt x="1477" y="3394"/>
                    </a:cubicBezTo>
                    <a:cubicBezTo>
                      <a:pt x="1517" y="3370"/>
                      <a:pt x="1544" y="3347"/>
                      <a:pt x="1582" y="3319"/>
                    </a:cubicBezTo>
                    <a:cubicBezTo>
                      <a:pt x="1620" y="3291"/>
                      <a:pt x="1670" y="3259"/>
                      <a:pt x="1702" y="3229"/>
                    </a:cubicBezTo>
                    <a:cubicBezTo>
                      <a:pt x="1734" y="3199"/>
                      <a:pt x="1748" y="3174"/>
                      <a:pt x="1777" y="3139"/>
                    </a:cubicBezTo>
                    <a:cubicBezTo>
                      <a:pt x="1806" y="3104"/>
                      <a:pt x="1849" y="3054"/>
                      <a:pt x="1875" y="3019"/>
                    </a:cubicBezTo>
                    <a:cubicBezTo>
                      <a:pt x="1901" y="2984"/>
                      <a:pt x="1909" y="2969"/>
                      <a:pt x="1935" y="2929"/>
                    </a:cubicBezTo>
                    <a:cubicBezTo>
                      <a:pt x="1961" y="2889"/>
                      <a:pt x="1996" y="2840"/>
                      <a:pt x="2032" y="2779"/>
                    </a:cubicBezTo>
                    <a:cubicBezTo>
                      <a:pt x="2068" y="2718"/>
                      <a:pt x="2119" y="2620"/>
                      <a:pt x="2152" y="2561"/>
                    </a:cubicBezTo>
                    <a:cubicBezTo>
                      <a:pt x="2185" y="2502"/>
                      <a:pt x="2196" y="2495"/>
                      <a:pt x="2227" y="2426"/>
                    </a:cubicBezTo>
                    <a:cubicBezTo>
                      <a:pt x="2258" y="2357"/>
                      <a:pt x="2305" y="2239"/>
                      <a:pt x="2340" y="2149"/>
                    </a:cubicBezTo>
                    <a:cubicBezTo>
                      <a:pt x="2375" y="2059"/>
                      <a:pt x="2401" y="1980"/>
                      <a:pt x="2437" y="1886"/>
                    </a:cubicBezTo>
                    <a:cubicBezTo>
                      <a:pt x="2473" y="1792"/>
                      <a:pt x="2522" y="1676"/>
                      <a:pt x="2557" y="1586"/>
                    </a:cubicBezTo>
                    <a:cubicBezTo>
                      <a:pt x="2592" y="1496"/>
                      <a:pt x="2613" y="1437"/>
                      <a:pt x="2647" y="1346"/>
                    </a:cubicBezTo>
                    <a:cubicBezTo>
                      <a:pt x="2681" y="1255"/>
                      <a:pt x="2725" y="1128"/>
                      <a:pt x="2760" y="1039"/>
                    </a:cubicBezTo>
                    <a:cubicBezTo>
                      <a:pt x="2795" y="950"/>
                      <a:pt x="2821" y="898"/>
                      <a:pt x="2857" y="814"/>
                    </a:cubicBezTo>
                    <a:cubicBezTo>
                      <a:pt x="2893" y="730"/>
                      <a:pt x="2939" y="617"/>
                      <a:pt x="2977" y="536"/>
                    </a:cubicBezTo>
                    <a:cubicBezTo>
                      <a:pt x="3015" y="455"/>
                      <a:pt x="3048" y="386"/>
                      <a:pt x="3082" y="326"/>
                    </a:cubicBezTo>
                    <a:cubicBezTo>
                      <a:pt x="3116" y="266"/>
                      <a:pt x="3149" y="215"/>
                      <a:pt x="3180" y="176"/>
                    </a:cubicBezTo>
                    <a:cubicBezTo>
                      <a:pt x="3211" y="137"/>
                      <a:pt x="3238" y="119"/>
                      <a:pt x="3270" y="94"/>
                    </a:cubicBezTo>
                    <a:cubicBezTo>
                      <a:pt x="3302" y="69"/>
                      <a:pt x="3340" y="41"/>
                      <a:pt x="3375" y="26"/>
                    </a:cubicBezTo>
                    <a:cubicBezTo>
                      <a:pt x="3410" y="11"/>
                      <a:pt x="3455" y="8"/>
                      <a:pt x="3480" y="4"/>
                    </a:cubicBezTo>
                    <a:cubicBezTo>
                      <a:pt x="3505" y="0"/>
                      <a:pt x="3501" y="0"/>
                      <a:pt x="3525" y="4"/>
                    </a:cubicBezTo>
                    <a:cubicBezTo>
                      <a:pt x="3549" y="8"/>
                      <a:pt x="3593" y="11"/>
                      <a:pt x="3622" y="26"/>
                    </a:cubicBezTo>
                    <a:cubicBezTo>
                      <a:pt x="3651" y="41"/>
                      <a:pt x="3666" y="59"/>
                      <a:pt x="3697" y="94"/>
                    </a:cubicBezTo>
                    <a:cubicBezTo>
                      <a:pt x="3728" y="129"/>
                      <a:pt x="3775" y="185"/>
                      <a:pt x="3810" y="236"/>
                    </a:cubicBezTo>
                    <a:cubicBezTo>
                      <a:pt x="3845" y="287"/>
                      <a:pt x="3870" y="330"/>
                      <a:pt x="3907" y="401"/>
                    </a:cubicBezTo>
                    <a:cubicBezTo>
                      <a:pt x="3944" y="472"/>
                      <a:pt x="3994" y="570"/>
                      <a:pt x="4035" y="664"/>
                    </a:cubicBezTo>
                    <a:cubicBezTo>
                      <a:pt x="4076" y="758"/>
                      <a:pt x="4110" y="854"/>
                      <a:pt x="4155" y="964"/>
                    </a:cubicBezTo>
                    <a:cubicBezTo>
                      <a:pt x="4200" y="1074"/>
                      <a:pt x="4255" y="1198"/>
                      <a:pt x="4305" y="1324"/>
                    </a:cubicBezTo>
                    <a:cubicBezTo>
                      <a:pt x="4355" y="1450"/>
                      <a:pt x="4408" y="1599"/>
                      <a:pt x="4455" y="1721"/>
                    </a:cubicBezTo>
                    <a:cubicBezTo>
                      <a:pt x="4502" y="1843"/>
                      <a:pt x="4546" y="1955"/>
                      <a:pt x="4590" y="2059"/>
                    </a:cubicBezTo>
                    <a:cubicBezTo>
                      <a:pt x="4634" y="2163"/>
                      <a:pt x="4680" y="2262"/>
                      <a:pt x="4717" y="2344"/>
                    </a:cubicBezTo>
                    <a:cubicBezTo>
                      <a:pt x="4754" y="2426"/>
                      <a:pt x="4781" y="2488"/>
                      <a:pt x="4815" y="2554"/>
                    </a:cubicBezTo>
                    <a:cubicBezTo>
                      <a:pt x="4849" y="2620"/>
                      <a:pt x="4894" y="2696"/>
                      <a:pt x="4920" y="2741"/>
                    </a:cubicBezTo>
                    <a:cubicBezTo>
                      <a:pt x="4946" y="2786"/>
                      <a:pt x="4947" y="2784"/>
                      <a:pt x="4972" y="2824"/>
                    </a:cubicBezTo>
                    <a:cubicBezTo>
                      <a:pt x="4997" y="2864"/>
                      <a:pt x="5035" y="2932"/>
                      <a:pt x="5070" y="2981"/>
                    </a:cubicBezTo>
                    <a:cubicBezTo>
                      <a:pt x="5105" y="3030"/>
                      <a:pt x="5139" y="3070"/>
                      <a:pt x="5182" y="3116"/>
                    </a:cubicBezTo>
                    <a:cubicBezTo>
                      <a:pt x="5225" y="3162"/>
                      <a:pt x="5266" y="3212"/>
                      <a:pt x="5325" y="3259"/>
                    </a:cubicBezTo>
                    <a:cubicBezTo>
                      <a:pt x="5384" y="3306"/>
                      <a:pt x="5473" y="3364"/>
                      <a:pt x="5535" y="3401"/>
                    </a:cubicBezTo>
                    <a:cubicBezTo>
                      <a:pt x="5597" y="3438"/>
                      <a:pt x="5643" y="3460"/>
                      <a:pt x="5700" y="3484"/>
                    </a:cubicBezTo>
                    <a:cubicBezTo>
                      <a:pt x="5757" y="3508"/>
                      <a:pt x="5810" y="3528"/>
                      <a:pt x="5880" y="3544"/>
                    </a:cubicBezTo>
                    <a:cubicBezTo>
                      <a:pt x="5950" y="3560"/>
                      <a:pt x="6051" y="3571"/>
                      <a:pt x="6120" y="3581"/>
                    </a:cubicBezTo>
                    <a:cubicBezTo>
                      <a:pt x="6189" y="3591"/>
                      <a:pt x="6199" y="3599"/>
                      <a:pt x="6292" y="3604"/>
                    </a:cubicBezTo>
                    <a:cubicBezTo>
                      <a:pt x="6385" y="3609"/>
                      <a:pt x="6543" y="3610"/>
                      <a:pt x="6675" y="3611"/>
                    </a:cubicBezTo>
                    <a:cubicBezTo>
                      <a:pt x="6807" y="3612"/>
                      <a:pt x="7017" y="3611"/>
                      <a:pt x="7087" y="3611"/>
                    </a:cubicBezTo>
                  </a:path>
                </a:pathLst>
              </a:custGeom>
              <a:noFill/>
              <a:ln w="31750">
                <a:solidFill>
                  <a:sysClr val="window" lastClr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68686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smtClea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5" name="Groupe 22"/>
          <p:cNvGrpSpPr/>
          <p:nvPr/>
        </p:nvGrpSpPr>
        <p:grpSpPr>
          <a:xfrm>
            <a:off x="1634617" y="1412875"/>
            <a:ext cx="3600450" cy="4752975"/>
            <a:chOff x="627063" y="1412875"/>
            <a:chExt cx="3600450" cy="4752975"/>
          </a:xfrm>
        </p:grpSpPr>
        <p:sp>
          <p:nvSpPr>
            <p:cNvPr id="45" name="Rectangle 44"/>
            <p:cNvSpPr/>
            <p:nvPr/>
          </p:nvSpPr>
          <p:spPr bwMode="auto">
            <a:xfrm>
              <a:off x="627063" y="1412875"/>
              <a:ext cx="3600450" cy="47529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0" name="Picture 9" descr="P166_34_LowRes_WB_VRT_v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4020" b="38762"/>
            <a:stretch/>
          </p:blipFill>
          <p:spPr bwMode="auto">
            <a:xfrm>
              <a:off x="2313015" y="2276856"/>
              <a:ext cx="1914498" cy="3888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894645" y="3716338"/>
              <a:ext cx="3332868" cy="2449512"/>
            </a:xfrm>
            <a:prstGeom prst="rect">
              <a:avLst/>
            </a:prstGeom>
            <a:solidFill>
              <a:srgbClr val="233746">
                <a:alpha val="65000"/>
              </a:srgbClr>
            </a:solidFill>
            <a:ln>
              <a:noFill/>
            </a:ln>
            <a:effectLst/>
          </p:spPr>
          <p:txBody>
            <a:bodyPr lIns="252000" tIns="108000" rIns="396000" bIns="144000">
              <a:noAutofit/>
            </a:bodyPr>
            <a:lstStyle/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r>
                <a:rPr lang="fr-FR" altLang="en-US" sz="3400" b="1" smtClean="0">
                  <a:solidFill>
                    <a:srgbClr val="FFFFFF"/>
                  </a:solidFill>
                  <a:latin typeface="Arial" charset="0"/>
                </a:rPr>
                <a:t>Lecture </a:t>
              </a:r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r>
                <a:rPr lang="fr-FR" altLang="en-US" sz="3400" b="1" smtClean="0">
                  <a:solidFill>
                    <a:srgbClr val="FFFFFF"/>
                  </a:solidFill>
                  <a:latin typeface="Arial" charset="0"/>
                </a:rPr>
                <a:t>Par organe*</a:t>
              </a:r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endParaRPr lang="fr-FR" altLang="en-US" sz="3400" b="1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24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047" y="2301508"/>
              <a:ext cx="1561657" cy="1460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18543" y="6237478"/>
            <a:ext cx="3456992" cy="482400"/>
          </a:xfrm>
        </p:spPr>
        <p:txBody>
          <a:bodyPr/>
          <a:lstStyle/>
          <a:p>
            <a:pPr algn="l"/>
            <a:r>
              <a:rPr lang="fr-FR" noProof="0" smtClean="0"/>
              <a:t>*Basé sur les mises en pages MI SMART.</a:t>
            </a:r>
          </a:p>
          <a:p>
            <a:pPr algn="l"/>
            <a:r>
              <a:rPr lang="fr-FR" noProof="0" smtClean="0"/>
              <a:t>**Basé sur MI EQ•PET et les outils quantitatifs focntionnels.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9826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Biograph </a:t>
            </a:r>
            <a:r>
              <a:rPr lang="fr-FR" b="0" noProof="0" smtClean="0">
                <a:cs typeface="Arial" charset="0"/>
              </a:rPr>
              <a:t>mCT Flow: quantification précise en tout point</a:t>
            </a:r>
            <a:endParaRPr lang="fr-FR" altLang="en-US" b="0" noProof="0">
              <a:cs typeface="Arial" charset="0"/>
            </a:endParaRPr>
          </a:p>
        </p:txBody>
      </p:sp>
      <p:pic>
        <p:nvPicPr>
          <p:cNvPr id="342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1764" y="4061084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0167305" y="4026096"/>
            <a:ext cx="2031046" cy="2139754"/>
            <a:chOff x="10167305" y="4026096"/>
            <a:chExt cx="2031046" cy="2139754"/>
          </a:xfrm>
        </p:grpSpPr>
        <p:pic>
          <p:nvPicPr>
            <p:cNvPr id="347" name="Picture 3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54981" r="73292"/>
            <a:stretch/>
          </p:blipFill>
          <p:spPr bwMode="auto">
            <a:xfrm>
              <a:off x="10167305" y="4026096"/>
              <a:ext cx="2031046" cy="21397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8" name="Text Box 103"/>
            <p:cNvSpPr txBox="1">
              <a:spLocks noChangeArrowheads="1"/>
            </p:cNvSpPr>
            <p:nvPr/>
          </p:nvSpPr>
          <p:spPr bwMode="auto">
            <a:xfrm>
              <a:off x="11023691" y="4850771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>
                  <a:solidFill>
                    <a:srgbClr val="EB780A"/>
                  </a:solidFill>
                </a:rPr>
                <a:t>6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351" name="Text Box 115"/>
            <p:cNvSpPr txBox="1">
              <a:spLocks noChangeArrowheads="1"/>
            </p:cNvSpPr>
            <p:nvPr/>
          </p:nvSpPr>
          <p:spPr bwMode="auto">
            <a:xfrm>
              <a:off x="11023691" y="4672271"/>
              <a:ext cx="550863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 dirty="0">
                  <a:solidFill>
                    <a:srgbClr val="EB780A"/>
                  </a:solidFill>
                </a:rPr>
                <a:t>SUV</a:t>
              </a:r>
              <a:endParaRPr lang="en-US" altLang="en-US" sz="1400" baseline="30000" dirty="0">
                <a:solidFill>
                  <a:srgbClr val="EB780A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5016372" y="4034034"/>
            <a:ext cx="2536825" cy="2119312"/>
            <a:chOff x="5016372" y="4034034"/>
            <a:chExt cx="2536825" cy="2119312"/>
          </a:xfrm>
        </p:grpSpPr>
        <p:sp>
          <p:nvSpPr>
            <p:cNvPr id="206" name="AutoShape 4"/>
            <p:cNvSpPr>
              <a:spLocks noChangeArrowheads="1"/>
            </p:cNvSpPr>
            <p:nvPr/>
          </p:nvSpPr>
          <p:spPr bwMode="auto">
            <a:xfrm>
              <a:off x="5019547" y="4035621"/>
              <a:ext cx="2533650" cy="2117725"/>
            </a:xfrm>
            <a:prstGeom prst="homePlate">
              <a:avLst>
                <a:gd name="adj" fmla="val 24039"/>
              </a:avLst>
            </a:prstGeom>
            <a:solidFill>
              <a:schemeClr val="accent2">
                <a:alpha val="30196"/>
              </a:scheme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14" name="Text Box 16"/>
            <p:cNvSpPr txBox="1">
              <a:spLocks noChangeArrowheads="1"/>
            </p:cNvSpPr>
            <p:nvPr/>
          </p:nvSpPr>
          <p:spPr bwMode="auto">
            <a:xfrm>
              <a:off x="6752950" y="4850771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>
                  <a:solidFill>
                    <a:srgbClr val="EB780A"/>
                  </a:solidFill>
                </a:rPr>
                <a:t>6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215" name="Text Box 17"/>
            <p:cNvSpPr txBox="1">
              <a:spLocks noChangeArrowheads="1"/>
            </p:cNvSpPr>
            <p:nvPr/>
          </p:nvSpPr>
          <p:spPr bwMode="auto">
            <a:xfrm>
              <a:off x="6752950" y="4672271"/>
              <a:ext cx="550862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>
                  <a:solidFill>
                    <a:srgbClr val="EB780A"/>
                  </a:solidFill>
                </a:rPr>
                <a:t>SUV</a:t>
              </a:r>
              <a:endParaRPr lang="en-US" altLang="en-US" sz="1400" baseline="30000">
                <a:solidFill>
                  <a:srgbClr val="EB780A"/>
                </a:solidFill>
              </a:endParaRPr>
            </a:p>
          </p:txBody>
        </p:sp>
        <p:pic>
          <p:nvPicPr>
            <p:cNvPr id="307" name="Picture 109" descr="VG50Man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4287" t="14386" b="49443"/>
            <a:stretch>
              <a:fillRect/>
            </a:stretch>
          </p:blipFill>
          <p:spPr bwMode="auto">
            <a:xfrm>
              <a:off x="5016372" y="4034034"/>
              <a:ext cx="2032000" cy="2119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8" name="Freeform 110"/>
            <p:cNvSpPr>
              <a:spLocks/>
            </p:cNvSpPr>
            <p:nvPr/>
          </p:nvSpPr>
          <p:spPr bwMode="auto">
            <a:xfrm>
              <a:off x="5414835" y="4041971"/>
              <a:ext cx="962025" cy="2101850"/>
            </a:xfrm>
            <a:custGeom>
              <a:avLst/>
              <a:gdLst>
                <a:gd name="T0" fmla="*/ 360383138 w 606"/>
                <a:gd name="T1" fmla="*/ 0 h 1324"/>
                <a:gd name="T2" fmla="*/ 47883763 w 606"/>
                <a:gd name="T3" fmla="*/ 347781563 h 1324"/>
                <a:gd name="T4" fmla="*/ 78125638 w 606"/>
                <a:gd name="T5" fmla="*/ 493950625 h 1324"/>
                <a:gd name="T6" fmla="*/ 491431263 w 606"/>
                <a:gd name="T7" fmla="*/ 478829688 h 1324"/>
                <a:gd name="T8" fmla="*/ 1454130950 w 606"/>
                <a:gd name="T9" fmla="*/ 972780313 h 1324"/>
                <a:gd name="T10" fmla="*/ 1461690625 w 606"/>
                <a:gd name="T11" fmla="*/ 2147483647 h 1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6" h="1324">
                  <a:moveTo>
                    <a:pt x="143" y="0"/>
                  </a:moveTo>
                  <a:cubicBezTo>
                    <a:pt x="122" y="31"/>
                    <a:pt x="10" y="106"/>
                    <a:pt x="19" y="138"/>
                  </a:cubicBezTo>
                  <a:cubicBezTo>
                    <a:pt x="0" y="171"/>
                    <a:pt x="2" y="187"/>
                    <a:pt x="31" y="196"/>
                  </a:cubicBezTo>
                  <a:cubicBezTo>
                    <a:pt x="60" y="205"/>
                    <a:pt x="93" y="192"/>
                    <a:pt x="195" y="190"/>
                  </a:cubicBezTo>
                  <a:cubicBezTo>
                    <a:pt x="297" y="188"/>
                    <a:pt x="513" y="197"/>
                    <a:pt x="577" y="386"/>
                  </a:cubicBezTo>
                  <a:cubicBezTo>
                    <a:pt x="606" y="791"/>
                    <a:pt x="580" y="520"/>
                    <a:pt x="580" y="1324"/>
                  </a:cubicBezTo>
                </a:path>
              </a:pathLst>
            </a:custGeom>
            <a:noFill/>
            <a:ln w="22225" cap="flat" cmpd="sng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000" tIns="54000" rIns="108000" bIns="54000" anchor="ctr">
              <a:spAutoFit/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09" name="AutoShape 111"/>
            <p:cNvSpPr>
              <a:spLocks noChangeArrowheads="1"/>
            </p:cNvSpPr>
            <p:nvPr/>
          </p:nvSpPr>
          <p:spPr bwMode="auto">
            <a:xfrm>
              <a:off x="5638672" y="4634109"/>
              <a:ext cx="674688" cy="481012"/>
            </a:xfrm>
            <a:prstGeom prst="leftRightArrow">
              <a:avLst>
                <a:gd name="adj1" fmla="val 64343"/>
                <a:gd name="adj2" fmla="val 31196"/>
              </a:avLst>
            </a:prstGeom>
            <a:solidFill>
              <a:srgbClr val="FFFFFF"/>
            </a:solidFill>
            <a:ln w="9525">
              <a:solidFill>
                <a:srgbClr val="008EC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10" name="Text Box 112"/>
            <p:cNvSpPr txBox="1">
              <a:spLocks noChangeArrowheads="1"/>
            </p:cNvSpPr>
            <p:nvPr/>
          </p:nvSpPr>
          <p:spPr bwMode="auto">
            <a:xfrm>
              <a:off x="5691060" y="4732534"/>
              <a:ext cx="58261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8E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2000">
                  <a:solidFill>
                    <a:srgbClr val="919BA5"/>
                  </a:solidFill>
                </a:rPr>
                <a:t>OK</a:t>
              </a:r>
            </a:p>
          </p:txBody>
        </p:sp>
        <p:grpSp>
          <p:nvGrpSpPr>
            <p:cNvPr id="331" name="Group 141"/>
            <p:cNvGrpSpPr>
              <a:grpSpLocks/>
            </p:cNvGrpSpPr>
            <p:nvPr/>
          </p:nvGrpSpPr>
          <p:grpSpPr bwMode="auto">
            <a:xfrm>
              <a:off x="5378322" y="4697619"/>
              <a:ext cx="238125" cy="311151"/>
              <a:chOff x="-650" y="1829"/>
              <a:chExt cx="156" cy="196"/>
            </a:xfrm>
          </p:grpSpPr>
          <p:sp>
            <p:nvSpPr>
              <p:cNvPr id="332" name="Freeform 35"/>
              <p:cNvSpPr>
                <a:spLocks noChangeAspect="1"/>
              </p:cNvSpPr>
              <p:nvPr>
                <p:custDataLst>
                  <p:tags r:id="rId2"/>
                </p:custDataLst>
              </p:nvPr>
            </p:nvSpPr>
            <p:spPr bwMode="auto">
              <a:xfrm>
                <a:off x="-650" y="1829"/>
                <a:ext cx="156" cy="196"/>
              </a:xfrm>
              <a:custGeom>
                <a:avLst/>
                <a:gdLst>
                  <a:gd name="T0" fmla="*/ 134 w 121"/>
                  <a:gd name="T1" fmla="*/ 453 h 153"/>
                  <a:gd name="T2" fmla="*/ 28 w 121"/>
                  <a:gd name="T3" fmla="*/ 894 h 153"/>
                  <a:gd name="T4" fmla="*/ 304 w 121"/>
                  <a:gd name="T5" fmla="*/ 1243 h 153"/>
                  <a:gd name="T6" fmla="*/ 890 w 121"/>
                  <a:gd name="T7" fmla="*/ 1272 h 153"/>
                  <a:gd name="T8" fmla="*/ 1293 w 121"/>
                  <a:gd name="T9" fmla="*/ 988 h 153"/>
                  <a:gd name="T10" fmla="*/ 1431 w 121"/>
                  <a:gd name="T11" fmla="*/ 611 h 153"/>
                  <a:gd name="T12" fmla="*/ 1315 w 121"/>
                  <a:gd name="T13" fmla="*/ 106 h 153"/>
                  <a:gd name="T14" fmla="*/ 878 w 121"/>
                  <a:gd name="T15" fmla="*/ 31 h 153"/>
                  <a:gd name="T16" fmla="*/ 623 w 121"/>
                  <a:gd name="T17" fmla="*/ 296 h 153"/>
                  <a:gd name="T18" fmla="*/ 134 w 121"/>
                  <a:gd name="T19" fmla="*/ 453 h 1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1"/>
                  <a:gd name="T31" fmla="*/ 0 h 153"/>
                  <a:gd name="T32" fmla="*/ 863 w 121"/>
                  <a:gd name="T33" fmla="*/ 801 h 15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1" h="153">
                    <a:moveTo>
                      <a:pt x="89" y="2"/>
                    </a:moveTo>
                    <a:cubicBezTo>
                      <a:pt x="78" y="0"/>
                      <a:pt x="61" y="7"/>
                      <a:pt x="52" y="20"/>
                    </a:cubicBezTo>
                    <a:cubicBezTo>
                      <a:pt x="43" y="33"/>
                      <a:pt x="42" y="60"/>
                      <a:pt x="34" y="80"/>
                    </a:cubicBezTo>
                    <a:cubicBezTo>
                      <a:pt x="26" y="100"/>
                      <a:pt x="0" y="128"/>
                      <a:pt x="4" y="140"/>
                    </a:cubicBezTo>
                    <a:cubicBezTo>
                      <a:pt x="8" y="152"/>
                      <a:pt x="44" y="151"/>
                      <a:pt x="58" y="152"/>
                    </a:cubicBezTo>
                    <a:cubicBezTo>
                      <a:pt x="72" y="153"/>
                      <a:pt x="82" y="152"/>
                      <a:pt x="91" y="149"/>
                    </a:cubicBezTo>
                    <a:cubicBezTo>
                      <a:pt x="100" y="146"/>
                      <a:pt x="108" y="142"/>
                      <a:pt x="112" y="137"/>
                    </a:cubicBezTo>
                    <a:cubicBezTo>
                      <a:pt x="116" y="132"/>
                      <a:pt x="115" y="128"/>
                      <a:pt x="115" y="119"/>
                    </a:cubicBezTo>
                    <a:cubicBezTo>
                      <a:pt x="115" y="110"/>
                      <a:pt x="109" y="97"/>
                      <a:pt x="109" y="83"/>
                    </a:cubicBezTo>
                    <a:cubicBezTo>
                      <a:pt x="109" y="69"/>
                      <a:pt x="121" y="45"/>
                      <a:pt x="118" y="32"/>
                    </a:cubicBezTo>
                    <a:cubicBezTo>
                      <a:pt x="115" y="19"/>
                      <a:pt x="95" y="8"/>
                      <a:pt x="89" y="2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grpSp>
            <p:nvGrpSpPr>
              <p:cNvPr id="333" name="Group 143"/>
              <p:cNvGrpSpPr>
                <a:grpSpLocks/>
              </p:cNvGrpSpPr>
              <p:nvPr/>
            </p:nvGrpSpPr>
            <p:grpSpPr bwMode="auto">
              <a:xfrm>
                <a:off x="-620" y="1842"/>
                <a:ext cx="108" cy="173"/>
                <a:chOff x="302" y="1241"/>
                <a:chExt cx="117" cy="186"/>
              </a:xfrm>
            </p:grpSpPr>
            <p:sp>
              <p:nvSpPr>
                <p:cNvPr id="334" name="AutoShape 144"/>
                <p:cNvSpPr>
                  <a:spLocks noChangeArrowheads="1"/>
                </p:cNvSpPr>
                <p:nvPr/>
              </p:nvSpPr>
              <p:spPr bwMode="auto">
                <a:xfrm>
                  <a:off x="368" y="1287"/>
                  <a:ext cx="51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5" name="AutoShape 145"/>
                <p:cNvSpPr>
                  <a:spLocks noChangeArrowheads="1"/>
                </p:cNvSpPr>
                <p:nvPr/>
              </p:nvSpPr>
              <p:spPr bwMode="auto">
                <a:xfrm>
                  <a:off x="348" y="1241"/>
                  <a:ext cx="52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6" name="AutoShape 146"/>
                <p:cNvSpPr>
                  <a:spLocks noChangeArrowheads="1"/>
                </p:cNvSpPr>
                <p:nvPr/>
              </p:nvSpPr>
              <p:spPr bwMode="auto">
                <a:xfrm>
                  <a:off x="328" y="1321"/>
                  <a:ext cx="51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7" name="AutoShape 147"/>
                <p:cNvSpPr>
                  <a:spLocks noChangeArrowheads="1"/>
                </p:cNvSpPr>
                <p:nvPr/>
              </p:nvSpPr>
              <p:spPr bwMode="auto">
                <a:xfrm>
                  <a:off x="365" y="1359"/>
                  <a:ext cx="52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8" name="AutoShape 148"/>
                <p:cNvSpPr>
                  <a:spLocks noChangeArrowheads="1"/>
                </p:cNvSpPr>
                <p:nvPr/>
              </p:nvSpPr>
              <p:spPr bwMode="auto">
                <a:xfrm>
                  <a:off x="302" y="1369"/>
                  <a:ext cx="51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353" name="Text Box 102"/>
            <p:cNvSpPr txBox="1">
              <a:spLocks noChangeArrowheads="1"/>
            </p:cNvSpPr>
            <p:nvPr/>
          </p:nvSpPr>
          <p:spPr bwMode="auto">
            <a:xfrm>
              <a:off x="5846764" y="4052572"/>
              <a:ext cx="1214881" cy="578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US" altLang="en-US" sz="1400" b="0" dirty="0">
                  <a:solidFill>
                    <a:srgbClr val="000000"/>
                  </a:solidFill>
                </a:rPr>
                <a:t>SMART</a:t>
              </a:r>
              <a:br>
                <a:rPr lang="en-US" altLang="en-US" sz="1400" b="0" dirty="0">
                  <a:solidFill>
                    <a:srgbClr val="000000"/>
                  </a:solidFill>
                </a:rPr>
              </a:br>
              <a:r>
                <a:rPr lang="en-US" altLang="en-US" sz="1400" b="0" dirty="0">
                  <a:solidFill>
                    <a:srgbClr val="000000"/>
                  </a:solidFill>
                </a:rPr>
                <a:t>Correction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564310" y="4045267"/>
            <a:ext cx="2563812" cy="2108200"/>
            <a:chOff x="7564310" y="4045267"/>
            <a:chExt cx="2563812" cy="2108200"/>
          </a:xfrm>
        </p:grpSpPr>
        <p:pic>
          <p:nvPicPr>
            <p:cNvPr id="204" name="Picture 2" descr="0558_Graphic_Info_G+H_Flo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396" t="19719" r="4454" b="2348"/>
            <a:stretch>
              <a:fillRect/>
            </a:stretch>
          </p:blipFill>
          <p:spPr bwMode="auto">
            <a:xfrm>
              <a:off x="7564310" y="4045267"/>
              <a:ext cx="2563812" cy="2108200"/>
            </a:xfrm>
            <a:prstGeom prst="homePlate">
              <a:avLst>
                <a:gd name="adj" fmla="val 25778"/>
              </a:avLst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1" name="Text Box 103"/>
            <p:cNvSpPr txBox="1">
              <a:spLocks noChangeArrowheads="1"/>
            </p:cNvSpPr>
            <p:nvPr/>
          </p:nvSpPr>
          <p:spPr bwMode="auto">
            <a:xfrm>
              <a:off x="9319937" y="4850771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>
                  <a:solidFill>
                    <a:srgbClr val="EB780A"/>
                  </a:solidFill>
                </a:rPr>
                <a:t>6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302" name="Text Box 104"/>
            <p:cNvSpPr txBox="1">
              <a:spLocks noChangeArrowheads="1"/>
            </p:cNvSpPr>
            <p:nvPr/>
          </p:nvSpPr>
          <p:spPr bwMode="auto">
            <a:xfrm>
              <a:off x="9319937" y="4672271"/>
              <a:ext cx="550863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 dirty="0">
                  <a:solidFill>
                    <a:srgbClr val="EB780A"/>
                  </a:solidFill>
                </a:rPr>
                <a:t>SUV</a:t>
              </a:r>
              <a:endParaRPr lang="en-US" altLang="en-US" sz="1400" baseline="30000" dirty="0">
                <a:solidFill>
                  <a:srgbClr val="EB780A"/>
                </a:solidFill>
              </a:endParaRPr>
            </a:p>
          </p:txBody>
        </p:sp>
        <p:pic>
          <p:nvPicPr>
            <p:cNvPr id="322" name="Picture 124" descr="tumor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1297" y="4977573"/>
              <a:ext cx="231775" cy="10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56" name="Text Box 102"/>
            <p:cNvSpPr txBox="1">
              <a:spLocks noChangeArrowheads="1"/>
            </p:cNvSpPr>
            <p:nvPr/>
          </p:nvSpPr>
          <p:spPr bwMode="auto">
            <a:xfrm>
              <a:off x="8379713" y="4052572"/>
              <a:ext cx="1214881" cy="578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US" altLang="en-US" sz="1400" b="0" dirty="0" smtClean="0">
                  <a:solidFill>
                    <a:srgbClr val="000000"/>
                  </a:solidFill>
                </a:rPr>
                <a:t>Noise</a:t>
              </a:r>
              <a:br>
                <a:rPr lang="en-US" altLang="en-US" sz="1400" b="0" dirty="0" smtClean="0">
                  <a:solidFill>
                    <a:srgbClr val="000000"/>
                  </a:solidFill>
                </a:rPr>
              </a:br>
              <a:r>
                <a:rPr lang="en-US" altLang="en-US" sz="1400" b="0" dirty="0" smtClean="0">
                  <a:solidFill>
                    <a:srgbClr val="000000"/>
                  </a:solidFill>
                </a:rPr>
                <a:t>Uniformity</a:t>
              </a:r>
              <a:endParaRPr lang="en-US" altLang="en-US" sz="14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76372" y="4026096"/>
            <a:ext cx="2533650" cy="2138363"/>
            <a:chOff x="2476372" y="4026096"/>
            <a:chExt cx="2533650" cy="2138363"/>
          </a:xfrm>
        </p:grpSpPr>
        <p:sp>
          <p:nvSpPr>
            <p:cNvPr id="209" name="AutoShape 11"/>
            <p:cNvSpPr>
              <a:spLocks noChangeArrowheads="1"/>
            </p:cNvSpPr>
            <p:nvPr/>
          </p:nvSpPr>
          <p:spPr bwMode="auto">
            <a:xfrm>
              <a:off x="2476372" y="4035621"/>
              <a:ext cx="2533650" cy="2117725"/>
            </a:xfrm>
            <a:prstGeom prst="homePlate">
              <a:avLst>
                <a:gd name="adj" fmla="val 24039"/>
              </a:avLst>
            </a:prstGeom>
            <a:solidFill>
              <a:schemeClr val="accent2">
                <a:alpha val="30196"/>
              </a:scheme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19" name="AutoShape 21"/>
            <p:cNvSpPr>
              <a:spLocks noChangeArrowheads="1"/>
            </p:cNvSpPr>
            <p:nvPr/>
          </p:nvSpPr>
          <p:spPr bwMode="auto">
            <a:xfrm>
              <a:off x="2517647" y="4026096"/>
              <a:ext cx="581025" cy="2130425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  <a:alpha val="20000"/>
                  </a:schemeClr>
                </a:gs>
                <a:gs pos="100000">
                  <a:schemeClr val="bg2">
                    <a:alpha val="61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221" name="Rectangle 23"/>
            <p:cNvSpPr>
              <a:spLocks noChangeArrowheads="1"/>
            </p:cNvSpPr>
            <p:nvPr/>
          </p:nvSpPr>
          <p:spPr bwMode="auto">
            <a:xfrm>
              <a:off x="3133597" y="4035621"/>
              <a:ext cx="261938" cy="2117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23" name="AutoShape 25"/>
            <p:cNvSpPr>
              <a:spLocks noChangeArrowheads="1"/>
            </p:cNvSpPr>
            <p:nvPr/>
          </p:nvSpPr>
          <p:spPr bwMode="auto">
            <a:xfrm>
              <a:off x="3463797" y="4034034"/>
              <a:ext cx="581025" cy="2130425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  <a:alpha val="20000"/>
                  </a:schemeClr>
                </a:gs>
                <a:gs pos="100000">
                  <a:schemeClr val="bg2">
                    <a:alpha val="61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8E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227" name="Text Box 29"/>
            <p:cNvSpPr txBox="1">
              <a:spLocks noChangeArrowheads="1"/>
            </p:cNvSpPr>
            <p:nvPr/>
          </p:nvSpPr>
          <p:spPr bwMode="auto">
            <a:xfrm>
              <a:off x="4228825" y="4850771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 smtClean="0">
                  <a:solidFill>
                    <a:srgbClr val="EB780A"/>
                  </a:solidFill>
                </a:rPr>
                <a:t>6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228" name="Text Box 30"/>
            <p:cNvSpPr txBox="1">
              <a:spLocks noChangeArrowheads="1"/>
            </p:cNvSpPr>
            <p:nvPr/>
          </p:nvSpPr>
          <p:spPr bwMode="auto">
            <a:xfrm>
              <a:off x="4228825" y="4672271"/>
              <a:ext cx="550862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 dirty="0">
                  <a:solidFill>
                    <a:srgbClr val="EB780A"/>
                  </a:solidFill>
                </a:rPr>
                <a:t>SUV</a:t>
              </a:r>
              <a:endParaRPr lang="en-US" altLang="en-US" sz="1400" baseline="30000" dirty="0">
                <a:solidFill>
                  <a:srgbClr val="EB780A"/>
                </a:solidFill>
              </a:endParaRPr>
            </a:p>
          </p:txBody>
        </p:sp>
        <p:grpSp>
          <p:nvGrpSpPr>
            <p:cNvPr id="229" name="Group 31"/>
            <p:cNvGrpSpPr>
              <a:grpSpLocks/>
            </p:cNvGrpSpPr>
            <p:nvPr/>
          </p:nvGrpSpPr>
          <p:grpSpPr bwMode="auto">
            <a:xfrm>
              <a:off x="2498597" y="4630947"/>
              <a:ext cx="606425" cy="1019177"/>
              <a:chOff x="2368" y="3995"/>
              <a:chExt cx="382" cy="642"/>
            </a:xfrm>
          </p:grpSpPr>
          <p:sp>
            <p:nvSpPr>
              <p:cNvPr id="230" name="AutoShape 32"/>
              <p:cNvSpPr>
                <a:spLocks noChangeArrowheads="1"/>
              </p:cNvSpPr>
              <p:nvPr/>
            </p:nvSpPr>
            <p:spPr bwMode="auto">
              <a:xfrm>
                <a:off x="2583" y="4154"/>
                <a:ext cx="167" cy="201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1" name="AutoShape 33"/>
              <p:cNvSpPr>
                <a:spLocks noChangeArrowheads="1"/>
              </p:cNvSpPr>
              <p:nvPr/>
            </p:nvSpPr>
            <p:spPr bwMode="auto">
              <a:xfrm>
                <a:off x="2520" y="3995"/>
                <a:ext cx="168" cy="201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2" name="AutoShape 34"/>
              <p:cNvSpPr>
                <a:spLocks noChangeArrowheads="1"/>
              </p:cNvSpPr>
              <p:nvPr/>
            </p:nvSpPr>
            <p:spPr bwMode="auto">
              <a:xfrm>
                <a:off x="2452" y="4269"/>
                <a:ext cx="168" cy="201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3" name="AutoShape 35"/>
              <p:cNvSpPr>
                <a:spLocks noChangeArrowheads="1"/>
              </p:cNvSpPr>
              <p:nvPr/>
            </p:nvSpPr>
            <p:spPr bwMode="auto">
              <a:xfrm>
                <a:off x="2574" y="4402"/>
                <a:ext cx="168" cy="200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34" name="AutoShape 36"/>
              <p:cNvSpPr>
                <a:spLocks noChangeArrowheads="1"/>
              </p:cNvSpPr>
              <p:nvPr/>
            </p:nvSpPr>
            <p:spPr bwMode="auto">
              <a:xfrm>
                <a:off x="2368" y="4437"/>
                <a:ext cx="168" cy="200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97" name="Text Box 99"/>
            <p:cNvSpPr txBox="1">
              <a:spLocks noChangeArrowheads="1"/>
            </p:cNvSpPr>
            <p:nvPr/>
          </p:nvSpPr>
          <p:spPr bwMode="auto">
            <a:xfrm rot="16200000">
              <a:off x="2261266" y="4920653"/>
              <a:ext cx="2012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en-US" dirty="0">
                  <a:solidFill>
                    <a:srgbClr val="FFFFFF"/>
                  </a:solidFill>
                </a:rPr>
                <a:t>No Detector Drift</a:t>
              </a:r>
            </a:p>
          </p:txBody>
        </p:sp>
        <p:sp>
          <p:nvSpPr>
            <p:cNvPr id="352" name="Text Box 102"/>
            <p:cNvSpPr txBox="1">
              <a:spLocks noChangeArrowheads="1"/>
            </p:cNvSpPr>
            <p:nvPr/>
          </p:nvSpPr>
          <p:spPr bwMode="auto">
            <a:xfrm>
              <a:off x="3279708" y="4052572"/>
              <a:ext cx="1214881" cy="578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US" altLang="en-US" sz="1400" b="0" dirty="0" err="1">
                  <a:solidFill>
                    <a:srgbClr val="000000"/>
                  </a:solidFill>
                </a:rPr>
                <a:t>Quanti•QC</a:t>
              </a:r>
              <a:r>
                <a:rPr lang="en-US" altLang="en-US" sz="1400" b="0" dirty="0">
                  <a:solidFill>
                    <a:srgbClr val="000000"/>
                  </a:solidFill>
                </a:rPr>
                <a:t/>
              </a:r>
              <a:br>
                <a:rPr lang="en-US" altLang="en-US" sz="1400" b="0" dirty="0">
                  <a:solidFill>
                    <a:srgbClr val="000000"/>
                  </a:solidFill>
                </a:rPr>
              </a:br>
              <a:r>
                <a:rPr lang="en-US" altLang="en-US" sz="1400" b="0" dirty="0">
                  <a:solidFill>
                    <a:srgbClr val="000000"/>
                  </a:solidFill>
                </a:rPr>
                <a:t>Normalization</a:t>
              </a:r>
              <a:endParaRPr lang="en-US" altLang="en-US" sz="1400" b="0" baseline="30000" dirty="0">
                <a:solidFill>
                  <a:srgbClr val="000000"/>
                </a:solidFill>
              </a:endParaRPr>
            </a:p>
          </p:txBody>
        </p:sp>
        <p:grpSp>
          <p:nvGrpSpPr>
            <p:cNvPr id="357" name="Group 44"/>
            <p:cNvGrpSpPr>
              <a:grpSpLocks/>
            </p:cNvGrpSpPr>
            <p:nvPr/>
          </p:nvGrpSpPr>
          <p:grpSpPr bwMode="auto">
            <a:xfrm>
              <a:off x="3762247" y="4665859"/>
              <a:ext cx="357188" cy="136525"/>
              <a:chOff x="9478" y="3001"/>
              <a:chExt cx="225" cy="86"/>
            </a:xfrm>
          </p:grpSpPr>
          <p:sp>
            <p:nvSpPr>
              <p:cNvPr id="358" name="Line 45"/>
              <p:cNvSpPr>
                <a:spLocks noChangeShapeType="1"/>
              </p:cNvSpPr>
              <p:nvPr/>
            </p:nvSpPr>
            <p:spPr bwMode="auto">
              <a:xfrm>
                <a:off x="9478" y="308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59" name="Line 46"/>
              <p:cNvSpPr>
                <a:spLocks noChangeShapeType="1"/>
              </p:cNvSpPr>
              <p:nvPr/>
            </p:nvSpPr>
            <p:spPr bwMode="auto">
              <a:xfrm>
                <a:off x="9548" y="3008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60" name="Line 47"/>
              <p:cNvSpPr>
                <a:spLocks noChangeShapeType="1"/>
              </p:cNvSpPr>
              <p:nvPr/>
            </p:nvSpPr>
            <p:spPr bwMode="auto">
              <a:xfrm rot="5400000">
                <a:off x="9512" y="304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61" name="Line 48"/>
              <p:cNvSpPr>
                <a:spLocks noChangeShapeType="1"/>
              </p:cNvSpPr>
              <p:nvPr/>
            </p:nvSpPr>
            <p:spPr bwMode="auto">
              <a:xfrm>
                <a:off x="9618" y="308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62" name="Line 49"/>
              <p:cNvSpPr>
                <a:spLocks noChangeShapeType="1"/>
              </p:cNvSpPr>
              <p:nvPr/>
            </p:nvSpPr>
            <p:spPr bwMode="auto">
              <a:xfrm rot="5400000">
                <a:off x="9582" y="304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grpSp>
          <p:nvGrpSpPr>
            <p:cNvPr id="363" name="Group 50"/>
            <p:cNvGrpSpPr>
              <a:grpSpLocks/>
            </p:cNvGrpSpPr>
            <p:nvPr/>
          </p:nvGrpSpPr>
          <p:grpSpPr bwMode="auto">
            <a:xfrm>
              <a:off x="3897185" y="4986534"/>
              <a:ext cx="357187" cy="136525"/>
              <a:chOff x="9478" y="3001"/>
              <a:chExt cx="225" cy="86"/>
            </a:xfrm>
          </p:grpSpPr>
          <p:sp>
            <p:nvSpPr>
              <p:cNvPr id="364" name="Line 51"/>
              <p:cNvSpPr>
                <a:spLocks noChangeShapeType="1"/>
              </p:cNvSpPr>
              <p:nvPr/>
            </p:nvSpPr>
            <p:spPr bwMode="auto">
              <a:xfrm>
                <a:off x="9478" y="308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65" name="Line 52"/>
              <p:cNvSpPr>
                <a:spLocks noChangeShapeType="1"/>
              </p:cNvSpPr>
              <p:nvPr/>
            </p:nvSpPr>
            <p:spPr bwMode="auto">
              <a:xfrm>
                <a:off x="9548" y="3008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66" name="Line 53"/>
              <p:cNvSpPr>
                <a:spLocks noChangeShapeType="1"/>
              </p:cNvSpPr>
              <p:nvPr/>
            </p:nvSpPr>
            <p:spPr bwMode="auto">
              <a:xfrm rot="5400000">
                <a:off x="9512" y="304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67" name="Line 54"/>
              <p:cNvSpPr>
                <a:spLocks noChangeShapeType="1"/>
              </p:cNvSpPr>
              <p:nvPr/>
            </p:nvSpPr>
            <p:spPr bwMode="auto">
              <a:xfrm>
                <a:off x="9618" y="308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68" name="Line 55"/>
              <p:cNvSpPr>
                <a:spLocks noChangeShapeType="1"/>
              </p:cNvSpPr>
              <p:nvPr/>
            </p:nvSpPr>
            <p:spPr bwMode="auto">
              <a:xfrm rot="5400000">
                <a:off x="9582" y="304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grpSp>
          <p:nvGrpSpPr>
            <p:cNvPr id="369" name="Group 56"/>
            <p:cNvGrpSpPr>
              <a:grpSpLocks/>
            </p:cNvGrpSpPr>
            <p:nvPr/>
          </p:nvGrpSpPr>
          <p:grpSpPr bwMode="auto">
            <a:xfrm>
              <a:off x="3611435" y="5191321"/>
              <a:ext cx="357187" cy="136525"/>
              <a:chOff x="9478" y="3001"/>
              <a:chExt cx="225" cy="86"/>
            </a:xfrm>
          </p:grpSpPr>
          <p:sp>
            <p:nvSpPr>
              <p:cNvPr id="370" name="Line 57"/>
              <p:cNvSpPr>
                <a:spLocks noChangeShapeType="1"/>
              </p:cNvSpPr>
              <p:nvPr/>
            </p:nvSpPr>
            <p:spPr bwMode="auto">
              <a:xfrm>
                <a:off x="9478" y="308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71" name="Line 58"/>
              <p:cNvSpPr>
                <a:spLocks noChangeShapeType="1"/>
              </p:cNvSpPr>
              <p:nvPr/>
            </p:nvSpPr>
            <p:spPr bwMode="auto">
              <a:xfrm>
                <a:off x="9548" y="3008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72" name="Line 59"/>
              <p:cNvSpPr>
                <a:spLocks noChangeShapeType="1"/>
              </p:cNvSpPr>
              <p:nvPr/>
            </p:nvSpPr>
            <p:spPr bwMode="auto">
              <a:xfrm rot="5400000">
                <a:off x="9512" y="304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73" name="Line 60"/>
              <p:cNvSpPr>
                <a:spLocks noChangeShapeType="1"/>
              </p:cNvSpPr>
              <p:nvPr/>
            </p:nvSpPr>
            <p:spPr bwMode="auto">
              <a:xfrm>
                <a:off x="9618" y="308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74" name="Line 61"/>
              <p:cNvSpPr>
                <a:spLocks noChangeShapeType="1"/>
              </p:cNvSpPr>
              <p:nvPr/>
            </p:nvSpPr>
            <p:spPr bwMode="auto">
              <a:xfrm rot="5400000">
                <a:off x="9582" y="304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grpSp>
          <p:nvGrpSpPr>
            <p:cNvPr id="375" name="Group 62"/>
            <p:cNvGrpSpPr>
              <a:grpSpLocks/>
            </p:cNvGrpSpPr>
            <p:nvPr/>
          </p:nvGrpSpPr>
          <p:grpSpPr bwMode="auto">
            <a:xfrm>
              <a:off x="3449510" y="5515171"/>
              <a:ext cx="357187" cy="136525"/>
              <a:chOff x="9478" y="3001"/>
              <a:chExt cx="225" cy="86"/>
            </a:xfrm>
          </p:grpSpPr>
          <p:sp>
            <p:nvSpPr>
              <p:cNvPr id="376" name="Line 63"/>
              <p:cNvSpPr>
                <a:spLocks noChangeShapeType="1"/>
              </p:cNvSpPr>
              <p:nvPr/>
            </p:nvSpPr>
            <p:spPr bwMode="auto">
              <a:xfrm>
                <a:off x="9478" y="308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77" name="Line 64"/>
              <p:cNvSpPr>
                <a:spLocks noChangeShapeType="1"/>
              </p:cNvSpPr>
              <p:nvPr/>
            </p:nvSpPr>
            <p:spPr bwMode="auto">
              <a:xfrm>
                <a:off x="9548" y="3008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78" name="Line 65"/>
              <p:cNvSpPr>
                <a:spLocks noChangeShapeType="1"/>
              </p:cNvSpPr>
              <p:nvPr/>
            </p:nvSpPr>
            <p:spPr bwMode="auto">
              <a:xfrm rot="5400000">
                <a:off x="9512" y="304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79" name="Line 66"/>
              <p:cNvSpPr>
                <a:spLocks noChangeShapeType="1"/>
              </p:cNvSpPr>
              <p:nvPr/>
            </p:nvSpPr>
            <p:spPr bwMode="auto">
              <a:xfrm>
                <a:off x="9618" y="308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80" name="Line 67"/>
              <p:cNvSpPr>
                <a:spLocks noChangeShapeType="1"/>
              </p:cNvSpPr>
              <p:nvPr/>
            </p:nvSpPr>
            <p:spPr bwMode="auto">
              <a:xfrm rot="5400000">
                <a:off x="9582" y="304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grpSp>
          <p:nvGrpSpPr>
            <p:cNvPr id="381" name="Group 68"/>
            <p:cNvGrpSpPr>
              <a:grpSpLocks/>
            </p:cNvGrpSpPr>
            <p:nvPr/>
          </p:nvGrpSpPr>
          <p:grpSpPr bwMode="auto">
            <a:xfrm>
              <a:off x="3873372" y="5448496"/>
              <a:ext cx="357188" cy="136525"/>
              <a:chOff x="9478" y="3001"/>
              <a:chExt cx="225" cy="86"/>
            </a:xfrm>
          </p:grpSpPr>
          <p:sp>
            <p:nvSpPr>
              <p:cNvPr id="382" name="Line 69"/>
              <p:cNvSpPr>
                <a:spLocks noChangeShapeType="1"/>
              </p:cNvSpPr>
              <p:nvPr/>
            </p:nvSpPr>
            <p:spPr bwMode="auto">
              <a:xfrm>
                <a:off x="9478" y="308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83" name="Line 70"/>
              <p:cNvSpPr>
                <a:spLocks noChangeShapeType="1"/>
              </p:cNvSpPr>
              <p:nvPr/>
            </p:nvSpPr>
            <p:spPr bwMode="auto">
              <a:xfrm>
                <a:off x="9548" y="3008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84" name="Line 71"/>
              <p:cNvSpPr>
                <a:spLocks noChangeShapeType="1"/>
              </p:cNvSpPr>
              <p:nvPr/>
            </p:nvSpPr>
            <p:spPr bwMode="auto">
              <a:xfrm rot="5400000">
                <a:off x="9512" y="304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85" name="Line 72"/>
              <p:cNvSpPr>
                <a:spLocks noChangeShapeType="1"/>
              </p:cNvSpPr>
              <p:nvPr/>
            </p:nvSpPr>
            <p:spPr bwMode="auto">
              <a:xfrm>
                <a:off x="9618" y="308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386" name="Line 73"/>
              <p:cNvSpPr>
                <a:spLocks noChangeShapeType="1"/>
              </p:cNvSpPr>
              <p:nvPr/>
            </p:nvSpPr>
            <p:spPr bwMode="auto">
              <a:xfrm rot="5400000">
                <a:off x="9582" y="304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</p:grpSp>
      <p:sp>
        <p:nvSpPr>
          <p:cNvPr id="76" name="Text Box 149"/>
          <p:cNvSpPr txBox="1">
            <a:spLocks noChangeArrowheads="1"/>
          </p:cNvSpPr>
          <p:nvPr/>
        </p:nvSpPr>
        <p:spPr bwMode="auto">
          <a:xfrm>
            <a:off x="2500122" y="1415289"/>
            <a:ext cx="2014855" cy="32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altLang="en-US" smtClean="0">
                <a:solidFill>
                  <a:srgbClr val="879BAA"/>
                </a:solidFill>
              </a:rPr>
              <a:t>Contrôle qualité</a:t>
            </a:r>
            <a:endParaRPr lang="fr-FR" altLang="en-US">
              <a:solidFill>
                <a:srgbClr val="879BAA"/>
              </a:solidFill>
            </a:endParaRPr>
          </a:p>
        </p:txBody>
      </p:sp>
      <p:sp>
        <p:nvSpPr>
          <p:cNvPr id="77" name="Text Box 160"/>
          <p:cNvSpPr txBox="1">
            <a:spLocks noChangeArrowheads="1"/>
          </p:cNvSpPr>
          <p:nvPr/>
        </p:nvSpPr>
        <p:spPr bwMode="auto">
          <a:xfrm>
            <a:off x="5043297" y="1415289"/>
            <a:ext cx="2028031" cy="32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altLang="en-US" smtClean="0">
                <a:solidFill>
                  <a:srgbClr val="879BAA"/>
                </a:solidFill>
              </a:rPr>
              <a:t>Recalage</a:t>
            </a:r>
            <a:endParaRPr lang="fr-FR" altLang="en-US">
              <a:solidFill>
                <a:srgbClr val="879BAA"/>
              </a:solidFill>
            </a:endParaRPr>
          </a:p>
        </p:txBody>
      </p:sp>
      <p:sp>
        <p:nvSpPr>
          <p:cNvPr id="78" name="Text Box 161"/>
          <p:cNvSpPr txBox="1">
            <a:spLocks noChangeArrowheads="1"/>
          </p:cNvSpPr>
          <p:nvPr/>
        </p:nvSpPr>
        <p:spPr bwMode="auto">
          <a:xfrm>
            <a:off x="7579015" y="1391539"/>
            <a:ext cx="2028030" cy="32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altLang="en-US" smtClean="0">
                <a:solidFill>
                  <a:srgbClr val="879BAA"/>
                </a:solidFill>
              </a:rPr>
              <a:t>Bruit uniforme</a:t>
            </a:r>
            <a:endParaRPr lang="fr-FR" altLang="en-US" baseline="30000">
              <a:solidFill>
                <a:srgbClr val="879B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53946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Biograph </a:t>
            </a:r>
            <a:r>
              <a:rPr lang="fr-FR" b="0" noProof="0" smtClean="0">
                <a:cs typeface="Arial" charset="0"/>
              </a:rPr>
              <a:t>mCT Flow: quantification précise en tout point</a:t>
            </a:r>
            <a:endParaRPr lang="fr-FR" noProof="0" smtClean="0">
              <a:solidFill>
                <a:schemeClr val="tx1"/>
              </a:solidFill>
            </a:endParaRPr>
          </a:p>
        </p:txBody>
      </p:sp>
      <p:pic>
        <p:nvPicPr>
          <p:cNvPr id="342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1764" y="4061084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53034" r="73292"/>
          <a:stretch/>
        </p:blipFill>
        <p:spPr bwMode="auto">
          <a:xfrm>
            <a:off x="10167305" y="3933574"/>
            <a:ext cx="2031046" cy="2232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Text Box 103"/>
          <p:cNvSpPr txBox="1">
            <a:spLocks noChangeArrowheads="1"/>
          </p:cNvSpPr>
          <p:nvPr/>
        </p:nvSpPr>
        <p:spPr bwMode="auto">
          <a:xfrm>
            <a:off x="11023691" y="4850771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>
                <a:solidFill>
                  <a:srgbClr val="EB780A"/>
                </a:solidFill>
              </a:rPr>
              <a:t>6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351" name="Text Box 115"/>
          <p:cNvSpPr txBox="1">
            <a:spLocks noChangeArrowheads="1"/>
          </p:cNvSpPr>
          <p:nvPr/>
        </p:nvSpPr>
        <p:spPr bwMode="auto">
          <a:xfrm>
            <a:off x="11023691" y="4672271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EB780A"/>
                </a:solidFill>
              </a:rPr>
              <a:t>SUV</a:t>
            </a:r>
            <a:endParaRPr lang="en-US" altLang="en-US" sz="1400" baseline="30000" dirty="0">
              <a:solidFill>
                <a:srgbClr val="EB780A"/>
              </a:solidFill>
            </a:endParaRPr>
          </a:p>
        </p:txBody>
      </p:sp>
      <p:pic>
        <p:nvPicPr>
          <p:cNvPr id="204" name="Picture 2" descr="0558_Graphic_Info_G+H_Flo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396" t="19719" r="4454" b="2348"/>
          <a:stretch>
            <a:fillRect/>
          </a:stretch>
        </p:blipFill>
        <p:spPr bwMode="auto">
          <a:xfrm>
            <a:off x="7564310" y="4045267"/>
            <a:ext cx="2563812" cy="2108200"/>
          </a:xfrm>
          <a:prstGeom prst="homePlate">
            <a:avLst>
              <a:gd name="adj" fmla="val 25778"/>
            </a:avLst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6" name="AutoShape 4"/>
          <p:cNvSpPr>
            <a:spLocks noChangeArrowheads="1"/>
          </p:cNvSpPr>
          <p:nvPr/>
        </p:nvSpPr>
        <p:spPr bwMode="auto">
          <a:xfrm>
            <a:off x="5019547" y="4035621"/>
            <a:ext cx="2533650" cy="2117725"/>
          </a:xfrm>
          <a:prstGeom prst="homePlate">
            <a:avLst>
              <a:gd name="adj" fmla="val 24039"/>
            </a:avLst>
          </a:prstGeom>
          <a:solidFill>
            <a:schemeClr val="accent2">
              <a:alpha val="30196"/>
            </a:schemeClr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09" name="AutoShape 11"/>
          <p:cNvSpPr>
            <a:spLocks noChangeArrowheads="1"/>
          </p:cNvSpPr>
          <p:nvPr/>
        </p:nvSpPr>
        <p:spPr bwMode="auto">
          <a:xfrm>
            <a:off x="2476372" y="4035621"/>
            <a:ext cx="2533650" cy="2117725"/>
          </a:xfrm>
          <a:prstGeom prst="homePlate">
            <a:avLst>
              <a:gd name="adj" fmla="val 24039"/>
            </a:avLst>
          </a:prstGeom>
          <a:solidFill>
            <a:schemeClr val="accent2">
              <a:alpha val="30196"/>
            </a:schemeClr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14" name="Text Box 16"/>
          <p:cNvSpPr txBox="1">
            <a:spLocks noChangeArrowheads="1"/>
          </p:cNvSpPr>
          <p:nvPr/>
        </p:nvSpPr>
        <p:spPr bwMode="auto">
          <a:xfrm>
            <a:off x="6752950" y="4850771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>
                <a:solidFill>
                  <a:srgbClr val="EB780A"/>
                </a:solidFill>
              </a:rPr>
              <a:t>6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215" name="Text Box 17"/>
          <p:cNvSpPr txBox="1">
            <a:spLocks noChangeArrowheads="1"/>
          </p:cNvSpPr>
          <p:nvPr/>
        </p:nvSpPr>
        <p:spPr bwMode="auto">
          <a:xfrm>
            <a:off x="6752950" y="4672271"/>
            <a:ext cx="550862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>
                <a:solidFill>
                  <a:srgbClr val="EB780A"/>
                </a:solidFill>
              </a:rPr>
              <a:t>SUV</a:t>
            </a:r>
            <a:endParaRPr lang="en-US" altLang="en-US" sz="1400" baseline="30000">
              <a:solidFill>
                <a:srgbClr val="EB780A"/>
              </a:solidFill>
            </a:endParaRPr>
          </a:p>
        </p:txBody>
      </p:sp>
      <p:sp>
        <p:nvSpPr>
          <p:cNvPr id="219" name="AutoShape 21"/>
          <p:cNvSpPr>
            <a:spLocks noChangeArrowheads="1"/>
          </p:cNvSpPr>
          <p:nvPr/>
        </p:nvSpPr>
        <p:spPr bwMode="auto">
          <a:xfrm>
            <a:off x="2517647" y="4026096"/>
            <a:ext cx="581025" cy="2130425"/>
          </a:xfrm>
          <a:prstGeom prst="homePlate">
            <a:avLst>
              <a:gd name="adj" fmla="val 1000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0"/>
                </a:schemeClr>
              </a:gs>
              <a:gs pos="100000">
                <a:schemeClr val="bg2">
                  <a:alpha val="61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10000"/>
              </a:lnSpc>
              <a:defRPr/>
            </a:pPr>
            <a:endParaRPr lang="en-US">
              <a:solidFill>
                <a:srgbClr val="879BAA"/>
              </a:solidFill>
            </a:endParaRPr>
          </a:p>
        </p:txBody>
      </p:sp>
      <p:sp>
        <p:nvSpPr>
          <p:cNvPr id="221" name="Rectangle 23"/>
          <p:cNvSpPr>
            <a:spLocks noChangeArrowheads="1"/>
          </p:cNvSpPr>
          <p:nvPr/>
        </p:nvSpPr>
        <p:spPr bwMode="auto">
          <a:xfrm>
            <a:off x="3133597" y="4035621"/>
            <a:ext cx="261938" cy="2117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23" name="AutoShape 25"/>
          <p:cNvSpPr>
            <a:spLocks noChangeArrowheads="1"/>
          </p:cNvSpPr>
          <p:nvPr/>
        </p:nvSpPr>
        <p:spPr bwMode="auto">
          <a:xfrm>
            <a:off x="3463797" y="4034034"/>
            <a:ext cx="581025" cy="2130425"/>
          </a:xfrm>
          <a:prstGeom prst="homePlate">
            <a:avLst>
              <a:gd name="adj" fmla="val 1000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0"/>
                </a:schemeClr>
              </a:gs>
              <a:gs pos="100000">
                <a:schemeClr val="bg2">
                  <a:alpha val="61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8E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10000"/>
              </a:lnSpc>
              <a:defRPr/>
            </a:pPr>
            <a:endParaRPr lang="en-US">
              <a:solidFill>
                <a:srgbClr val="879BAA"/>
              </a:solidFill>
            </a:endParaRPr>
          </a:p>
        </p:txBody>
      </p:sp>
      <p:sp>
        <p:nvSpPr>
          <p:cNvPr id="227" name="Text Box 29"/>
          <p:cNvSpPr txBox="1">
            <a:spLocks noChangeArrowheads="1"/>
          </p:cNvSpPr>
          <p:nvPr/>
        </p:nvSpPr>
        <p:spPr bwMode="auto">
          <a:xfrm>
            <a:off x="4228825" y="4850771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EB780A"/>
                </a:solidFill>
              </a:rPr>
              <a:t>6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228" name="Text Box 30"/>
          <p:cNvSpPr txBox="1">
            <a:spLocks noChangeArrowheads="1"/>
          </p:cNvSpPr>
          <p:nvPr/>
        </p:nvSpPr>
        <p:spPr bwMode="auto">
          <a:xfrm>
            <a:off x="4228825" y="4672271"/>
            <a:ext cx="550862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EB780A"/>
                </a:solidFill>
              </a:rPr>
              <a:t>SUV</a:t>
            </a:r>
            <a:endParaRPr lang="en-US" altLang="en-US" sz="1400" baseline="30000" dirty="0">
              <a:solidFill>
                <a:srgbClr val="EB780A"/>
              </a:solidFill>
            </a:endParaRPr>
          </a:p>
        </p:txBody>
      </p:sp>
      <p:grpSp>
        <p:nvGrpSpPr>
          <p:cNvPr id="229" name="Group 31"/>
          <p:cNvGrpSpPr>
            <a:grpSpLocks/>
          </p:cNvGrpSpPr>
          <p:nvPr/>
        </p:nvGrpSpPr>
        <p:grpSpPr bwMode="auto">
          <a:xfrm>
            <a:off x="2498597" y="4630947"/>
            <a:ext cx="606425" cy="1019177"/>
            <a:chOff x="2368" y="3995"/>
            <a:chExt cx="382" cy="642"/>
          </a:xfrm>
        </p:grpSpPr>
        <p:sp>
          <p:nvSpPr>
            <p:cNvPr id="230" name="AutoShape 32"/>
            <p:cNvSpPr>
              <a:spLocks noChangeArrowheads="1"/>
            </p:cNvSpPr>
            <p:nvPr/>
          </p:nvSpPr>
          <p:spPr bwMode="auto">
            <a:xfrm>
              <a:off x="2583" y="4154"/>
              <a:ext cx="167" cy="201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1" name="AutoShape 33"/>
            <p:cNvSpPr>
              <a:spLocks noChangeArrowheads="1"/>
            </p:cNvSpPr>
            <p:nvPr/>
          </p:nvSpPr>
          <p:spPr bwMode="auto">
            <a:xfrm>
              <a:off x="2520" y="3995"/>
              <a:ext cx="168" cy="201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2" name="AutoShape 34"/>
            <p:cNvSpPr>
              <a:spLocks noChangeArrowheads="1"/>
            </p:cNvSpPr>
            <p:nvPr/>
          </p:nvSpPr>
          <p:spPr bwMode="auto">
            <a:xfrm>
              <a:off x="2452" y="4269"/>
              <a:ext cx="168" cy="201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3" name="AutoShape 35"/>
            <p:cNvSpPr>
              <a:spLocks noChangeArrowheads="1"/>
            </p:cNvSpPr>
            <p:nvPr/>
          </p:nvSpPr>
          <p:spPr bwMode="auto">
            <a:xfrm>
              <a:off x="2574" y="4402"/>
              <a:ext cx="168" cy="200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4" name="AutoShape 36"/>
            <p:cNvSpPr>
              <a:spLocks noChangeArrowheads="1"/>
            </p:cNvSpPr>
            <p:nvPr/>
          </p:nvSpPr>
          <p:spPr bwMode="auto">
            <a:xfrm>
              <a:off x="2368" y="4437"/>
              <a:ext cx="168" cy="200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297" name="Text Box 99"/>
          <p:cNvSpPr txBox="1">
            <a:spLocks noChangeArrowheads="1"/>
          </p:cNvSpPr>
          <p:nvPr/>
        </p:nvSpPr>
        <p:spPr bwMode="auto">
          <a:xfrm rot="16200000">
            <a:off x="2261266" y="4920653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en-US" dirty="0">
                <a:solidFill>
                  <a:srgbClr val="FFFFFF"/>
                </a:solidFill>
              </a:rPr>
              <a:t>No Detector Drift</a:t>
            </a:r>
          </a:p>
        </p:txBody>
      </p:sp>
      <p:sp>
        <p:nvSpPr>
          <p:cNvPr id="301" name="Text Box 103"/>
          <p:cNvSpPr txBox="1">
            <a:spLocks noChangeArrowheads="1"/>
          </p:cNvSpPr>
          <p:nvPr/>
        </p:nvSpPr>
        <p:spPr bwMode="auto">
          <a:xfrm>
            <a:off x="9319937" y="4850771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>
                <a:solidFill>
                  <a:srgbClr val="EB780A"/>
                </a:solidFill>
              </a:rPr>
              <a:t>6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302" name="Text Box 104"/>
          <p:cNvSpPr txBox="1">
            <a:spLocks noChangeArrowheads="1"/>
          </p:cNvSpPr>
          <p:nvPr/>
        </p:nvSpPr>
        <p:spPr bwMode="auto">
          <a:xfrm>
            <a:off x="9319937" y="4672271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EB780A"/>
                </a:solidFill>
              </a:rPr>
              <a:t>SUV</a:t>
            </a:r>
            <a:endParaRPr lang="en-US" altLang="en-US" sz="1400" baseline="30000" dirty="0">
              <a:solidFill>
                <a:srgbClr val="EB780A"/>
              </a:solidFill>
            </a:endParaRPr>
          </a:p>
        </p:txBody>
      </p:sp>
      <p:pic>
        <p:nvPicPr>
          <p:cNvPr id="307" name="Picture 109" descr="VG50M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287" t="14386" b="49443"/>
          <a:stretch>
            <a:fillRect/>
          </a:stretch>
        </p:blipFill>
        <p:spPr bwMode="auto">
          <a:xfrm>
            <a:off x="5016372" y="4034034"/>
            <a:ext cx="2032000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" name="Freeform 110"/>
          <p:cNvSpPr>
            <a:spLocks/>
          </p:cNvSpPr>
          <p:nvPr/>
        </p:nvSpPr>
        <p:spPr bwMode="auto">
          <a:xfrm>
            <a:off x="5414835" y="4041971"/>
            <a:ext cx="962025" cy="2101850"/>
          </a:xfrm>
          <a:custGeom>
            <a:avLst/>
            <a:gdLst>
              <a:gd name="T0" fmla="*/ 360383138 w 606"/>
              <a:gd name="T1" fmla="*/ 0 h 1324"/>
              <a:gd name="T2" fmla="*/ 47883763 w 606"/>
              <a:gd name="T3" fmla="*/ 347781563 h 1324"/>
              <a:gd name="T4" fmla="*/ 78125638 w 606"/>
              <a:gd name="T5" fmla="*/ 493950625 h 1324"/>
              <a:gd name="T6" fmla="*/ 491431263 w 606"/>
              <a:gd name="T7" fmla="*/ 478829688 h 1324"/>
              <a:gd name="T8" fmla="*/ 1454130950 w 606"/>
              <a:gd name="T9" fmla="*/ 972780313 h 1324"/>
              <a:gd name="T10" fmla="*/ 1461690625 w 606"/>
              <a:gd name="T11" fmla="*/ 2147483647 h 13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06" h="1324">
                <a:moveTo>
                  <a:pt x="143" y="0"/>
                </a:moveTo>
                <a:cubicBezTo>
                  <a:pt x="122" y="31"/>
                  <a:pt x="10" y="106"/>
                  <a:pt x="19" y="138"/>
                </a:cubicBezTo>
                <a:cubicBezTo>
                  <a:pt x="0" y="171"/>
                  <a:pt x="2" y="187"/>
                  <a:pt x="31" y="196"/>
                </a:cubicBezTo>
                <a:cubicBezTo>
                  <a:pt x="60" y="205"/>
                  <a:pt x="93" y="192"/>
                  <a:pt x="195" y="190"/>
                </a:cubicBezTo>
                <a:cubicBezTo>
                  <a:pt x="297" y="188"/>
                  <a:pt x="513" y="197"/>
                  <a:pt x="577" y="386"/>
                </a:cubicBezTo>
                <a:cubicBezTo>
                  <a:pt x="606" y="791"/>
                  <a:pt x="580" y="520"/>
                  <a:pt x="580" y="1324"/>
                </a:cubicBezTo>
              </a:path>
            </a:pathLst>
          </a:custGeom>
          <a:noFill/>
          <a:ln w="22225" cap="flat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54000" rIns="108000" bIns="54000" anchor="ctr"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09" name="AutoShape 111"/>
          <p:cNvSpPr>
            <a:spLocks noChangeArrowheads="1"/>
          </p:cNvSpPr>
          <p:nvPr/>
        </p:nvSpPr>
        <p:spPr bwMode="auto">
          <a:xfrm>
            <a:off x="5638672" y="4634109"/>
            <a:ext cx="674688" cy="481012"/>
          </a:xfrm>
          <a:prstGeom prst="leftRightArrow">
            <a:avLst>
              <a:gd name="adj1" fmla="val 64343"/>
              <a:gd name="adj2" fmla="val 31196"/>
            </a:avLst>
          </a:prstGeom>
          <a:solidFill>
            <a:srgbClr val="FFFFFF"/>
          </a:solidFill>
          <a:ln w="9525">
            <a:solidFill>
              <a:srgbClr val="008EC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10" name="Text Box 112"/>
          <p:cNvSpPr txBox="1">
            <a:spLocks noChangeArrowheads="1"/>
          </p:cNvSpPr>
          <p:nvPr/>
        </p:nvSpPr>
        <p:spPr bwMode="auto">
          <a:xfrm>
            <a:off x="5691060" y="4732534"/>
            <a:ext cx="582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8E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919BA5"/>
                </a:solidFill>
              </a:rPr>
              <a:t>OK</a:t>
            </a:r>
          </a:p>
        </p:txBody>
      </p:sp>
      <p:pic>
        <p:nvPicPr>
          <p:cNvPr id="322" name="Picture 124" descr="tumo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61297" y="4977573"/>
            <a:ext cx="231775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1" name="Group 141"/>
          <p:cNvGrpSpPr>
            <a:grpSpLocks/>
          </p:cNvGrpSpPr>
          <p:nvPr/>
        </p:nvGrpSpPr>
        <p:grpSpPr bwMode="auto">
          <a:xfrm>
            <a:off x="5378322" y="4697619"/>
            <a:ext cx="238125" cy="311151"/>
            <a:chOff x="-650" y="1829"/>
            <a:chExt cx="156" cy="196"/>
          </a:xfrm>
        </p:grpSpPr>
        <p:sp>
          <p:nvSpPr>
            <p:cNvPr id="332" name="Freeform 35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-650" y="1829"/>
              <a:ext cx="156" cy="196"/>
            </a:xfrm>
            <a:custGeom>
              <a:avLst/>
              <a:gdLst>
                <a:gd name="T0" fmla="*/ 134 w 121"/>
                <a:gd name="T1" fmla="*/ 453 h 153"/>
                <a:gd name="T2" fmla="*/ 28 w 121"/>
                <a:gd name="T3" fmla="*/ 894 h 153"/>
                <a:gd name="T4" fmla="*/ 304 w 121"/>
                <a:gd name="T5" fmla="*/ 1243 h 153"/>
                <a:gd name="T6" fmla="*/ 890 w 121"/>
                <a:gd name="T7" fmla="*/ 1272 h 153"/>
                <a:gd name="T8" fmla="*/ 1293 w 121"/>
                <a:gd name="T9" fmla="*/ 988 h 153"/>
                <a:gd name="T10" fmla="*/ 1431 w 121"/>
                <a:gd name="T11" fmla="*/ 611 h 153"/>
                <a:gd name="T12" fmla="*/ 1315 w 121"/>
                <a:gd name="T13" fmla="*/ 106 h 153"/>
                <a:gd name="T14" fmla="*/ 878 w 121"/>
                <a:gd name="T15" fmla="*/ 31 h 153"/>
                <a:gd name="T16" fmla="*/ 623 w 121"/>
                <a:gd name="T17" fmla="*/ 296 h 153"/>
                <a:gd name="T18" fmla="*/ 134 w 121"/>
                <a:gd name="T19" fmla="*/ 453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"/>
                <a:gd name="T31" fmla="*/ 0 h 153"/>
                <a:gd name="T32" fmla="*/ 863 w 121"/>
                <a:gd name="T33" fmla="*/ 801 h 15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" h="153">
                  <a:moveTo>
                    <a:pt x="89" y="2"/>
                  </a:moveTo>
                  <a:cubicBezTo>
                    <a:pt x="78" y="0"/>
                    <a:pt x="61" y="7"/>
                    <a:pt x="52" y="20"/>
                  </a:cubicBezTo>
                  <a:cubicBezTo>
                    <a:pt x="43" y="33"/>
                    <a:pt x="42" y="60"/>
                    <a:pt x="34" y="80"/>
                  </a:cubicBezTo>
                  <a:cubicBezTo>
                    <a:pt x="26" y="100"/>
                    <a:pt x="0" y="128"/>
                    <a:pt x="4" y="140"/>
                  </a:cubicBezTo>
                  <a:cubicBezTo>
                    <a:pt x="8" y="152"/>
                    <a:pt x="44" y="151"/>
                    <a:pt x="58" y="152"/>
                  </a:cubicBezTo>
                  <a:cubicBezTo>
                    <a:pt x="72" y="153"/>
                    <a:pt x="82" y="152"/>
                    <a:pt x="91" y="149"/>
                  </a:cubicBezTo>
                  <a:cubicBezTo>
                    <a:pt x="100" y="146"/>
                    <a:pt x="108" y="142"/>
                    <a:pt x="112" y="137"/>
                  </a:cubicBezTo>
                  <a:cubicBezTo>
                    <a:pt x="116" y="132"/>
                    <a:pt x="115" y="128"/>
                    <a:pt x="115" y="119"/>
                  </a:cubicBezTo>
                  <a:cubicBezTo>
                    <a:pt x="115" y="110"/>
                    <a:pt x="109" y="97"/>
                    <a:pt x="109" y="83"/>
                  </a:cubicBezTo>
                  <a:cubicBezTo>
                    <a:pt x="109" y="69"/>
                    <a:pt x="121" y="45"/>
                    <a:pt x="118" y="32"/>
                  </a:cubicBezTo>
                  <a:cubicBezTo>
                    <a:pt x="115" y="19"/>
                    <a:pt x="95" y="8"/>
                    <a:pt x="89" y="2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333" name="Group 143"/>
            <p:cNvGrpSpPr>
              <a:grpSpLocks/>
            </p:cNvGrpSpPr>
            <p:nvPr/>
          </p:nvGrpSpPr>
          <p:grpSpPr bwMode="auto">
            <a:xfrm>
              <a:off x="-620" y="1842"/>
              <a:ext cx="108" cy="173"/>
              <a:chOff x="302" y="1241"/>
              <a:chExt cx="117" cy="186"/>
            </a:xfrm>
          </p:grpSpPr>
          <p:sp>
            <p:nvSpPr>
              <p:cNvPr id="334" name="AutoShape 144"/>
              <p:cNvSpPr>
                <a:spLocks noChangeArrowheads="1"/>
              </p:cNvSpPr>
              <p:nvPr/>
            </p:nvSpPr>
            <p:spPr bwMode="auto">
              <a:xfrm>
                <a:off x="368" y="1287"/>
                <a:ext cx="51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5" name="AutoShape 145"/>
              <p:cNvSpPr>
                <a:spLocks noChangeArrowheads="1"/>
              </p:cNvSpPr>
              <p:nvPr/>
            </p:nvSpPr>
            <p:spPr bwMode="auto">
              <a:xfrm>
                <a:off x="348" y="1241"/>
                <a:ext cx="52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6" name="AutoShape 146"/>
              <p:cNvSpPr>
                <a:spLocks noChangeArrowheads="1"/>
              </p:cNvSpPr>
              <p:nvPr/>
            </p:nvSpPr>
            <p:spPr bwMode="auto">
              <a:xfrm>
                <a:off x="328" y="1321"/>
                <a:ext cx="51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7" name="AutoShape 147"/>
              <p:cNvSpPr>
                <a:spLocks noChangeArrowheads="1"/>
              </p:cNvSpPr>
              <p:nvPr/>
            </p:nvSpPr>
            <p:spPr bwMode="auto">
              <a:xfrm>
                <a:off x="365" y="1359"/>
                <a:ext cx="52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38" name="AutoShape 148"/>
              <p:cNvSpPr>
                <a:spLocks noChangeArrowheads="1"/>
              </p:cNvSpPr>
              <p:nvPr/>
            </p:nvSpPr>
            <p:spPr bwMode="auto">
              <a:xfrm>
                <a:off x="302" y="1369"/>
                <a:ext cx="51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</p:grpSp>
      <p:sp>
        <p:nvSpPr>
          <p:cNvPr id="352" name="Text Box 102"/>
          <p:cNvSpPr txBox="1">
            <a:spLocks noChangeArrowheads="1"/>
          </p:cNvSpPr>
          <p:nvPr/>
        </p:nvSpPr>
        <p:spPr bwMode="auto">
          <a:xfrm>
            <a:off x="3279708" y="4052572"/>
            <a:ext cx="1214881" cy="5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US" altLang="en-US" sz="1400" b="0" dirty="0" err="1">
                <a:solidFill>
                  <a:srgbClr val="000000"/>
                </a:solidFill>
              </a:rPr>
              <a:t>Quanti•QC</a:t>
            </a:r>
            <a:r>
              <a:rPr lang="en-US" altLang="en-US" sz="1400" b="0" dirty="0">
                <a:solidFill>
                  <a:srgbClr val="000000"/>
                </a:solidFill>
              </a:rPr>
              <a:t/>
            </a:r>
            <a:br>
              <a:rPr lang="en-US" altLang="en-US" sz="1400" b="0" dirty="0">
                <a:solidFill>
                  <a:srgbClr val="000000"/>
                </a:solidFill>
              </a:rPr>
            </a:br>
            <a:r>
              <a:rPr lang="en-US" altLang="en-US" sz="1400" b="0" dirty="0">
                <a:solidFill>
                  <a:srgbClr val="000000"/>
                </a:solidFill>
              </a:rPr>
              <a:t>Normalization</a:t>
            </a:r>
            <a:endParaRPr lang="en-US" altLang="en-US" sz="1400" b="0" baseline="30000" dirty="0">
              <a:solidFill>
                <a:srgbClr val="000000"/>
              </a:solidFill>
            </a:endParaRPr>
          </a:p>
        </p:txBody>
      </p:sp>
      <p:sp>
        <p:nvSpPr>
          <p:cNvPr id="353" name="Text Box 102"/>
          <p:cNvSpPr txBox="1">
            <a:spLocks noChangeArrowheads="1"/>
          </p:cNvSpPr>
          <p:nvPr/>
        </p:nvSpPr>
        <p:spPr bwMode="auto">
          <a:xfrm>
            <a:off x="5846764" y="4052572"/>
            <a:ext cx="1214881" cy="5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US" altLang="en-US" sz="1400" b="0" dirty="0">
                <a:solidFill>
                  <a:srgbClr val="000000"/>
                </a:solidFill>
              </a:rPr>
              <a:t>SMART</a:t>
            </a:r>
            <a:br>
              <a:rPr lang="en-US" altLang="en-US" sz="1400" b="0" dirty="0">
                <a:solidFill>
                  <a:srgbClr val="000000"/>
                </a:solidFill>
              </a:rPr>
            </a:br>
            <a:r>
              <a:rPr lang="en-US" altLang="en-US" sz="1400" b="0" dirty="0">
                <a:solidFill>
                  <a:srgbClr val="000000"/>
                </a:solidFill>
              </a:rPr>
              <a:t>Correction</a:t>
            </a:r>
          </a:p>
        </p:txBody>
      </p:sp>
      <p:sp>
        <p:nvSpPr>
          <p:cNvPr id="356" name="Text Box 102"/>
          <p:cNvSpPr txBox="1">
            <a:spLocks noChangeArrowheads="1"/>
          </p:cNvSpPr>
          <p:nvPr/>
        </p:nvSpPr>
        <p:spPr bwMode="auto">
          <a:xfrm>
            <a:off x="8379713" y="4052572"/>
            <a:ext cx="1214881" cy="5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US" altLang="en-US" sz="1400" b="0" dirty="0" smtClean="0">
                <a:solidFill>
                  <a:srgbClr val="000000"/>
                </a:solidFill>
              </a:rPr>
              <a:t>Noise</a:t>
            </a:r>
            <a:br>
              <a:rPr lang="en-US" altLang="en-US" sz="1400" b="0" dirty="0" smtClean="0">
                <a:solidFill>
                  <a:srgbClr val="000000"/>
                </a:solidFill>
              </a:rPr>
            </a:br>
            <a:r>
              <a:rPr lang="en-US" altLang="en-US" sz="1400" b="0" dirty="0" smtClean="0">
                <a:solidFill>
                  <a:srgbClr val="000000"/>
                </a:solidFill>
              </a:rPr>
              <a:t>Uniformity</a:t>
            </a:r>
            <a:endParaRPr lang="en-US" altLang="en-US" sz="1400" b="0" dirty="0">
              <a:solidFill>
                <a:srgbClr val="000000"/>
              </a:solidFill>
            </a:endParaRPr>
          </a:p>
        </p:txBody>
      </p:sp>
      <p:grpSp>
        <p:nvGrpSpPr>
          <p:cNvPr id="357" name="Group 44"/>
          <p:cNvGrpSpPr>
            <a:grpSpLocks/>
          </p:cNvGrpSpPr>
          <p:nvPr/>
        </p:nvGrpSpPr>
        <p:grpSpPr bwMode="auto">
          <a:xfrm>
            <a:off x="3762247" y="4665859"/>
            <a:ext cx="357188" cy="136525"/>
            <a:chOff x="9478" y="3001"/>
            <a:chExt cx="225" cy="86"/>
          </a:xfrm>
        </p:grpSpPr>
        <p:sp>
          <p:nvSpPr>
            <p:cNvPr id="358" name="Line 45"/>
            <p:cNvSpPr>
              <a:spLocks noChangeShapeType="1"/>
            </p:cNvSpPr>
            <p:nvPr/>
          </p:nvSpPr>
          <p:spPr bwMode="auto">
            <a:xfrm>
              <a:off x="9478" y="308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59" name="Line 46"/>
            <p:cNvSpPr>
              <a:spLocks noChangeShapeType="1"/>
            </p:cNvSpPr>
            <p:nvPr/>
          </p:nvSpPr>
          <p:spPr bwMode="auto">
            <a:xfrm>
              <a:off x="9548" y="3008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60" name="Line 47"/>
            <p:cNvSpPr>
              <a:spLocks noChangeShapeType="1"/>
            </p:cNvSpPr>
            <p:nvPr/>
          </p:nvSpPr>
          <p:spPr bwMode="auto">
            <a:xfrm rot="5400000">
              <a:off x="9512" y="304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61" name="Line 48"/>
            <p:cNvSpPr>
              <a:spLocks noChangeShapeType="1"/>
            </p:cNvSpPr>
            <p:nvPr/>
          </p:nvSpPr>
          <p:spPr bwMode="auto">
            <a:xfrm>
              <a:off x="9618" y="308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62" name="Line 49"/>
            <p:cNvSpPr>
              <a:spLocks noChangeShapeType="1"/>
            </p:cNvSpPr>
            <p:nvPr/>
          </p:nvSpPr>
          <p:spPr bwMode="auto">
            <a:xfrm rot="5400000">
              <a:off x="9582" y="304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363" name="Group 50"/>
          <p:cNvGrpSpPr>
            <a:grpSpLocks/>
          </p:cNvGrpSpPr>
          <p:nvPr/>
        </p:nvGrpSpPr>
        <p:grpSpPr bwMode="auto">
          <a:xfrm>
            <a:off x="3897185" y="4986534"/>
            <a:ext cx="357187" cy="136525"/>
            <a:chOff x="9478" y="3001"/>
            <a:chExt cx="225" cy="86"/>
          </a:xfrm>
        </p:grpSpPr>
        <p:sp>
          <p:nvSpPr>
            <p:cNvPr id="364" name="Line 51"/>
            <p:cNvSpPr>
              <a:spLocks noChangeShapeType="1"/>
            </p:cNvSpPr>
            <p:nvPr/>
          </p:nvSpPr>
          <p:spPr bwMode="auto">
            <a:xfrm>
              <a:off x="9478" y="308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65" name="Line 52"/>
            <p:cNvSpPr>
              <a:spLocks noChangeShapeType="1"/>
            </p:cNvSpPr>
            <p:nvPr/>
          </p:nvSpPr>
          <p:spPr bwMode="auto">
            <a:xfrm>
              <a:off x="9548" y="3008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66" name="Line 53"/>
            <p:cNvSpPr>
              <a:spLocks noChangeShapeType="1"/>
            </p:cNvSpPr>
            <p:nvPr/>
          </p:nvSpPr>
          <p:spPr bwMode="auto">
            <a:xfrm rot="5400000">
              <a:off x="9512" y="304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67" name="Line 54"/>
            <p:cNvSpPr>
              <a:spLocks noChangeShapeType="1"/>
            </p:cNvSpPr>
            <p:nvPr/>
          </p:nvSpPr>
          <p:spPr bwMode="auto">
            <a:xfrm>
              <a:off x="9618" y="308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68" name="Line 55"/>
            <p:cNvSpPr>
              <a:spLocks noChangeShapeType="1"/>
            </p:cNvSpPr>
            <p:nvPr/>
          </p:nvSpPr>
          <p:spPr bwMode="auto">
            <a:xfrm rot="5400000">
              <a:off x="9582" y="304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369" name="Group 56"/>
          <p:cNvGrpSpPr>
            <a:grpSpLocks/>
          </p:cNvGrpSpPr>
          <p:nvPr/>
        </p:nvGrpSpPr>
        <p:grpSpPr bwMode="auto">
          <a:xfrm>
            <a:off x="3611435" y="5191321"/>
            <a:ext cx="357187" cy="136525"/>
            <a:chOff x="9478" y="3001"/>
            <a:chExt cx="225" cy="86"/>
          </a:xfrm>
        </p:grpSpPr>
        <p:sp>
          <p:nvSpPr>
            <p:cNvPr id="370" name="Line 57"/>
            <p:cNvSpPr>
              <a:spLocks noChangeShapeType="1"/>
            </p:cNvSpPr>
            <p:nvPr/>
          </p:nvSpPr>
          <p:spPr bwMode="auto">
            <a:xfrm>
              <a:off x="9478" y="308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71" name="Line 58"/>
            <p:cNvSpPr>
              <a:spLocks noChangeShapeType="1"/>
            </p:cNvSpPr>
            <p:nvPr/>
          </p:nvSpPr>
          <p:spPr bwMode="auto">
            <a:xfrm>
              <a:off x="9548" y="3008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72" name="Line 59"/>
            <p:cNvSpPr>
              <a:spLocks noChangeShapeType="1"/>
            </p:cNvSpPr>
            <p:nvPr/>
          </p:nvSpPr>
          <p:spPr bwMode="auto">
            <a:xfrm rot="5400000">
              <a:off x="9512" y="304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73" name="Line 60"/>
            <p:cNvSpPr>
              <a:spLocks noChangeShapeType="1"/>
            </p:cNvSpPr>
            <p:nvPr/>
          </p:nvSpPr>
          <p:spPr bwMode="auto">
            <a:xfrm>
              <a:off x="9618" y="308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74" name="Line 61"/>
            <p:cNvSpPr>
              <a:spLocks noChangeShapeType="1"/>
            </p:cNvSpPr>
            <p:nvPr/>
          </p:nvSpPr>
          <p:spPr bwMode="auto">
            <a:xfrm rot="5400000">
              <a:off x="9582" y="304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375" name="Group 62"/>
          <p:cNvGrpSpPr>
            <a:grpSpLocks/>
          </p:cNvGrpSpPr>
          <p:nvPr/>
        </p:nvGrpSpPr>
        <p:grpSpPr bwMode="auto">
          <a:xfrm>
            <a:off x="3449510" y="5515171"/>
            <a:ext cx="357187" cy="136525"/>
            <a:chOff x="9478" y="3001"/>
            <a:chExt cx="225" cy="86"/>
          </a:xfrm>
        </p:grpSpPr>
        <p:sp>
          <p:nvSpPr>
            <p:cNvPr id="376" name="Line 63"/>
            <p:cNvSpPr>
              <a:spLocks noChangeShapeType="1"/>
            </p:cNvSpPr>
            <p:nvPr/>
          </p:nvSpPr>
          <p:spPr bwMode="auto">
            <a:xfrm>
              <a:off x="9478" y="308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77" name="Line 64"/>
            <p:cNvSpPr>
              <a:spLocks noChangeShapeType="1"/>
            </p:cNvSpPr>
            <p:nvPr/>
          </p:nvSpPr>
          <p:spPr bwMode="auto">
            <a:xfrm>
              <a:off x="9548" y="3008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78" name="Line 65"/>
            <p:cNvSpPr>
              <a:spLocks noChangeShapeType="1"/>
            </p:cNvSpPr>
            <p:nvPr/>
          </p:nvSpPr>
          <p:spPr bwMode="auto">
            <a:xfrm rot="5400000">
              <a:off x="9512" y="304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79" name="Line 66"/>
            <p:cNvSpPr>
              <a:spLocks noChangeShapeType="1"/>
            </p:cNvSpPr>
            <p:nvPr/>
          </p:nvSpPr>
          <p:spPr bwMode="auto">
            <a:xfrm>
              <a:off x="9618" y="308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80" name="Line 67"/>
            <p:cNvSpPr>
              <a:spLocks noChangeShapeType="1"/>
            </p:cNvSpPr>
            <p:nvPr/>
          </p:nvSpPr>
          <p:spPr bwMode="auto">
            <a:xfrm rot="5400000">
              <a:off x="9582" y="304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381" name="Group 68"/>
          <p:cNvGrpSpPr>
            <a:grpSpLocks/>
          </p:cNvGrpSpPr>
          <p:nvPr/>
        </p:nvGrpSpPr>
        <p:grpSpPr bwMode="auto">
          <a:xfrm>
            <a:off x="3873372" y="5448496"/>
            <a:ext cx="357188" cy="136525"/>
            <a:chOff x="9478" y="3001"/>
            <a:chExt cx="225" cy="86"/>
          </a:xfrm>
        </p:grpSpPr>
        <p:sp>
          <p:nvSpPr>
            <p:cNvPr id="382" name="Line 69"/>
            <p:cNvSpPr>
              <a:spLocks noChangeShapeType="1"/>
            </p:cNvSpPr>
            <p:nvPr/>
          </p:nvSpPr>
          <p:spPr bwMode="auto">
            <a:xfrm>
              <a:off x="9478" y="308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83" name="Line 70"/>
            <p:cNvSpPr>
              <a:spLocks noChangeShapeType="1"/>
            </p:cNvSpPr>
            <p:nvPr/>
          </p:nvSpPr>
          <p:spPr bwMode="auto">
            <a:xfrm>
              <a:off x="9548" y="3008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84" name="Line 71"/>
            <p:cNvSpPr>
              <a:spLocks noChangeShapeType="1"/>
            </p:cNvSpPr>
            <p:nvPr/>
          </p:nvSpPr>
          <p:spPr bwMode="auto">
            <a:xfrm rot="5400000">
              <a:off x="9512" y="304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85" name="Line 72"/>
            <p:cNvSpPr>
              <a:spLocks noChangeShapeType="1"/>
            </p:cNvSpPr>
            <p:nvPr/>
          </p:nvSpPr>
          <p:spPr bwMode="auto">
            <a:xfrm>
              <a:off x="9618" y="3084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86" name="Line 73"/>
            <p:cNvSpPr>
              <a:spLocks noChangeShapeType="1"/>
            </p:cNvSpPr>
            <p:nvPr/>
          </p:nvSpPr>
          <p:spPr bwMode="auto">
            <a:xfrm rot="5400000">
              <a:off x="9582" y="3045"/>
              <a:ext cx="85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5020162" y="1723112"/>
            <a:ext cx="2536825" cy="2119312"/>
            <a:chOff x="5020162" y="1723112"/>
            <a:chExt cx="2536825" cy="2119312"/>
          </a:xfrm>
        </p:grpSpPr>
        <p:sp>
          <p:nvSpPr>
            <p:cNvPr id="390" name="AutoShape 4"/>
            <p:cNvSpPr>
              <a:spLocks noChangeArrowheads="1"/>
            </p:cNvSpPr>
            <p:nvPr/>
          </p:nvSpPr>
          <p:spPr bwMode="auto">
            <a:xfrm>
              <a:off x="5023337" y="1724699"/>
              <a:ext cx="2533650" cy="2117725"/>
            </a:xfrm>
            <a:prstGeom prst="homePlate">
              <a:avLst>
                <a:gd name="adj" fmla="val 24039"/>
              </a:avLst>
            </a:prstGeom>
            <a:solidFill>
              <a:schemeClr val="accent2">
                <a:alpha val="30196"/>
              </a:scheme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92" name="Text Box 16"/>
            <p:cNvSpPr txBox="1">
              <a:spLocks noChangeArrowheads="1"/>
            </p:cNvSpPr>
            <p:nvPr/>
          </p:nvSpPr>
          <p:spPr bwMode="auto">
            <a:xfrm>
              <a:off x="6764825" y="2539849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>
                  <a:solidFill>
                    <a:srgbClr val="EB780A"/>
                  </a:solidFill>
                </a:rPr>
                <a:t>4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393" name="Text Box 17"/>
            <p:cNvSpPr txBox="1">
              <a:spLocks noChangeArrowheads="1"/>
            </p:cNvSpPr>
            <p:nvPr/>
          </p:nvSpPr>
          <p:spPr bwMode="auto">
            <a:xfrm>
              <a:off x="6764825" y="2361349"/>
              <a:ext cx="550862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>
                  <a:solidFill>
                    <a:srgbClr val="EB780A"/>
                  </a:solidFill>
                </a:rPr>
                <a:t>SUV</a:t>
              </a:r>
              <a:endParaRPr lang="en-US" altLang="en-US" sz="1400" baseline="30000">
                <a:solidFill>
                  <a:srgbClr val="EB780A"/>
                </a:solidFill>
              </a:endParaRPr>
            </a:p>
          </p:txBody>
        </p:sp>
        <p:pic>
          <p:nvPicPr>
            <p:cNvPr id="403" name="Picture 109" descr="VG50Ma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4287" t="14386" b="49443"/>
            <a:stretch>
              <a:fillRect/>
            </a:stretch>
          </p:blipFill>
          <p:spPr bwMode="auto">
            <a:xfrm>
              <a:off x="5020162" y="1723112"/>
              <a:ext cx="2032000" cy="2119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04" name="Freeform 110"/>
            <p:cNvSpPr>
              <a:spLocks/>
            </p:cNvSpPr>
            <p:nvPr/>
          </p:nvSpPr>
          <p:spPr bwMode="auto">
            <a:xfrm>
              <a:off x="5418625" y="1731049"/>
              <a:ext cx="962025" cy="2101850"/>
            </a:xfrm>
            <a:custGeom>
              <a:avLst/>
              <a:gdLst>
                <a:gd name="T0" fmla="*/ 360383138 w 606"/>
                <a:gd name="T1" fmla="*/ 0 h 1324"/>
                <a:gd name="T2" fmla="*/ 47883763 w 606"/>
                <a:gd name="T3" fmla="*/ 347781563 h 1324"/>
                <a:gd name="T4" fmla="*/ 78125638 w 606"/>
                <a:gd name="T5" fmla="*/ 493950625 h 1324"/>
                <a:gd name="T6" fmla="*/ 491431263 w 606"/>
                <a:gd name="T7" fmla="*/ 478829688 h 1324"/>
                <a:gd name="T8" fmla="*/ 1454130950 w 606"/>
                <a:gd name="T9" fmla="*/ 972780313 h 1324"/>
                <a:gd name="T10" fmla="*/ 1461690625 w 606"/>
                <a:gd name="T11" fmla="*/ 2147483647 h 1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6" h="1324">
                  <a:moveTo>
                    <a:pt x="143" y="0"/>
                  </a:moveTo>
                  <a:cubicBezTo>
                    <a:pt x="122" y="31"/>
                    <a:pt x="10" y="106"/>
                    <a:pt x="19" y="138"/>
                  </a:cubicBezTo>
                  <a:cubicBezTo>
                    <a:pt x="0" y="171"/>
                    <a:pt x="2" y="187"/>
                    <a:pt x="31" y="196"/>
                  </a:cubicBezTo>
                  <a:cubicBezTo>
                    <a:pt x="60" y="205"/>
                    <a:pt x="93" y="192"/>
                    <a:pt x="195" y="190"/>
                  </a:cubicBezTo>
                  <a:cubicBezTo>
                    <a:pt x="297" y="188"/>
                    <a:pt x="513" y="197"/>
                    <a:pt x="577" y="386"/>
                  </a:cubicBezTo>
                  <a:cubicBezTo>
                    <a:pt x="606" y="791"/>
                    <a:pt x="580" y="520"/>
                    <a:pt x="580" y="1324"/>
                  </a:cubicBezTo>
                </a:path>
              </a:pathLst>
            </a:custGeom>
            <a:noFill/>
            <a:ln w="22225" cap="flat" cmpd="sng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000" tIns="54000" rIns="108000" bIns="54000" anchor="ctr">
              <a:spAutoFit/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05" name="AutoShape 111"/>
            <p:cNvSpPr>
              <a:spLocks noChangeArrowheads="1"/>
            </p:cNvSpPr>
            <p:nvPr/>
          </p:nvSpPr>
          <p:spPr bwMode="auto">
            <a:xfrm>
              <a:off x="5642462" y="2323187"/>
              <a:ext cx="674688" cy="481012"/>
            </a:xfrm>
            <a:prstGeom prst="leftRightArrow">
              <a:avLst>
                <a:gd name="adj1" fmla="val 64343"/>
                <a:gd name="adj2" fmla="val 31196"/>
              </a:avLst>
            </a:prstGeom>
            <a:solidFill>
              <a:srgbClr val="FFFFFF"/>
            </a:solidFill>
            <a:ln w="9525">
              <a:solidFill>
                <a:srgbClr val="008EC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06" name="Text Box 112"/>
            <p:cNvSpPr txBox="1">
              <a:spLocks noChangeArrowheads="1"/>
            </p:cNvSpPr>
            <p:nvPr/>
          </p:nvSpPr>
          <p:spPr bwMode="auto">
            <a:xfrm>
              <a:off x="5694850" y="2421612"/>
              <a:ext cx="582612" cy="3365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8E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2000">
                  <a:solidFill>
                    <a:srgbClr val="919BA5"/>
                  </a:solidFill>
                </a:rPr>
                <a:t>OK</a:t>
              </a:r>
            </a:p>
          </p:txBody>
        </p:sp>
        <p:sp>
          <p:nvSpPr>
            <p:cNvPr id="442" name="Freeform 35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>
              <a:off x="5382112" y="2386697"/>
              <a:ext cx="238125" cy="311151"/>
            </a:xfrm>
            <a:custGeom>
              <a:avLst/>
              <a:gdLst>
                <a:gd name="T0" fmla="*/ 134 w 121"/>
                <a:gd name="T1" fmla="*/ 453 h 153"/>
                <a:gd name="T2" fmla="*/ 28 w 121"/>
                <a:gd name="T3" fmla="*/ 894 h 153"/>
                <a:gd name="T4" fmla="*/ 304 w 121"/>
                <a:gd name="T5" fmla="*/ 1243 h 153"/>
                <a:gd name="T6" fmla="*/ 890 w 121"/>
                <a:gd name="T7" fmla="*/ 1272 h 153"/>
                <a:gd name="T8" fmla="*/ 1293 w 121"/>
                <a:gd name="T9" fmla="*/ 988 h 153"/>
                <a:gd name="T10" fmla="*/ 1431 w 121"/>
                <a:gd name="T11" fmla="*/ 611 h 153"/>
                <a:gd name="T12" fmla="*/ 1315 w 121"/>
                <a:gd name="T13" fmla="*/ 106 h 153"/>
                <a:gd name="T14" fmla="*/ 878 w 121"/>
                <a:gd name="T15" fmla="*/ 31 h 153"/>
                <a:gd name="T16" fmla="*/ 623 w 121"/>
                <a:gd name="T17" fmla="*/ 296 h 153"/>
                <a:gd name="T18" fmla="*/ 134 w 121"/>
                <a:gd name="T19" fmla="*/ 453 h 15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21"/>
                <a:gd name="T31" fmla="*/ 0 h 153"/>
                <a:gd name="T32" fmla="*/ 863 w 121"/>
                <a:gd name="T33" fmla="*/ 801 h 15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21" h="153">
                  <a:moveTo>
                    <a:pt x="89" y="2"/>
                  </a:moveTo>
                  <a:cubicBezTo>
                    <a:pt x="78" y="0"/>
                    <a:pt x="61" y="7"/>
                    <a:pt x="52" y="20"/>
                  </a:cubicBezTo>
                  <a:cubicBezTo>
                    <a:pt x="43" y="33"/>
                    <a:pt x="42" y="60"/>
                    <a:pt x="34" y="80"/>
                  </a:cubicBezTo>
                  <a:cubicBezTo>
                    <a:pt x="26" y="100"/>
                    <a:pt x="0" y="128"/>
                    <a:pt x="4" y="140"/>
                  </a:cubicBezTo>
                  <a:cubicBezTo>
                    <a:pt x="8" y="152"/>
                    <a:pt x="44" y="151"/>
                    <a:pt x="58" y="152"/>
                  </a:cubicBezTo>
                  <a:cubicBezTo>
                    <a:pt x="72" y="153"/>
                    <a:pt x="82" y="152"/>
                    <a:pt x="91" y="149"/>
                  </a:cubicBezTo>
                  <a:cubicBezTo>
                    <a:pt x="100" y="146"/>
                    <a:pt x="108" y="142"/>
                    <a:pt x="112" y="137"/>
                  </a:cubicBezTo>
                  <a:cubicBezTo>
                    <a:pt x="116" y="132"/>
                    <a:pt x="115" y="128"/>
                    <a:pt x="115" y="119"/>
                  </a:cubicBezTo>
                  <a:cubicBezTo>
                    <a:pt x="115" y="110"/>
                    <a:pt x="109" y="97"/>
                    <a:pt x="109" y="83"/>
                  </a:cubicBezTo>
                  <a:cubicBezTo>
                    <a:pt x="109" y="69"/>
                    <a:pt x="121" y="45"/>
                    <a:pt x="118" y="32"/>
                  </a:cubicBezTo>
                  <a:cubicBezTo>
                    <a:pt x="115" y="19"/>
                    <a:pt x="95" y="8"/>
                    <a:pt x="89" y="2"/>
                  </a:cubicBezTo>
                  <a:close/>
                </a:path>
              </a:pathLst>
            </a:custGeom>
            <a:solidFill>
              <a:schemeClr val="hlink"/>
            </a:solidFill>
            <a:ln w="9525" cap="flat" cmpd="sng">
              <a:solidFill>
                <a:schemeClr val="bg1"/>
              </a:solidFill>
              <a:prstDash val="solid"/>
              <a:round/>
              <a:headEnd/>
              <a:tailEnd/>
            </a:ln>
          </p:spPr>
          <p:txBody>
            <a:bodyPr lIns="0" tIns="0" rIns="0" bIns="0"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43" name="Group 143"/>
            <p:cNvGrpSpPr>
              <a:grpSpLocks/>
            </p:cNvGrpSpPr>
            <p:nvPr/>
          </p:nvGrpSpPr>
          <p:grpSpPr bwMode="auto">
            <a:xfrm>
              <a:off x="5427905" y="2407335"/>
              <a:ext cx="164856" cy="274638"/>
              <a:chOff x="302" y="1241"/>
              <a:chExt cx="117" cy="186"/>
            </a:xfrm>
          </p:grpSpPr>
          <p:sp>
            <p:nvSpPr>
              <p:cNvPr id="444" name="AutoShape 144"/>
              <p:cNvSpPr>
                <a:spLocks noChangeArrowheads="1"/>
              </p:cNvSpPr>
              <p:nvPr/>
            </p:nvSpPr>
            <p:spPr bwMode="auto">
              <a:xfrm>
                <a:off x="368" y="1287"/>
                <a:ext cx="51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5" name="AutoShape 145"/>
              <p:cNvSpPr>
                <a:spLocks noChangeArrowheads="1"/>
              </p:cNvSpPr>
              <p:nvPr/>
            </p:nvSpPr>
            <p:spPr bwMode="auto">
              <a:xfrm>
                <a:off x="348" y="1241"/>
                <a:ext cx="52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6" name="AutoShape 146"/>
              <p:cNvSpPr>
                <a:spLocks noChangeArrowheads="1"/>
              </p:cNvSpPr>
              <p:nvPr/>
            </p:nvSpPr>
            <p:spPr bwMode="auto">
              <a:xfrm>
                <a:off x="328" y="1321"/>
                <a:ext cx="51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7" name="AutoShape 147"/>
              <p:cNvSpPr>
                <a:spLocks noChangeArrowheads="1"/>
              </p:cNvSpPr>
              <p:nvPr/>
            </p:nvSpPr>
            <p:spPr bwMode="auto">
              <a:xfrm>
                <a:off x="365" y="1359"/>
                <a:ext cx="52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48" name="AutoShape 148"/>
              <p:cNvSpPr>
                <a:spLocks noChangeArrowheads="1"/>
              </p:cNvSpPr>
              <p:nvPr/>
            </p:nvSpPr>
            <p:spPr bwMode="auto">
              <a:xfrm>
                <a:off x="302" y="1369"/>
                <a:ext cx="51" cy="58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410" name="Text Box 102"/>
            <p:cNvSpPr txBox="1">
              <a:spLocks noChangeArrowheads="1"/>
            </p:cNvSpPr>
            <p:nvPr/>
          </p:nvSpPr>
          <p:spPr bwMode="auto">
            <a:xfrm>
              <a:off x="5850554" y="1741650"/>
              <a:ext cx="1214881" cy="578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US" altLang="en-US" sz="1400" b="0" dirty="0">
                  <a:solidFill>
                    <a:srgbClr val="000000"/>
                  </a:solidFill>
                </a:rPr>
                <a:t>SMART</a:t>
              </a:r>
              <a:br>
                <a:rPr lang="en-US" altLang="en-US" sz="1400" b="0" dirty="0">
                  <a:solidFill>
                    <a:srgbClr val="000000"/>
                  </a:solidFill>
                </a:rPr>
              </a:br>
              <a:r>
                <a:rPr lang="en-US" altLang="en-US" sz="1400" b="0" dirty="0">
                  <a:solidFill>
                    <a:srgbClr val="000000"/>
                  </a:solidFill>
                </a:rPr>
                <a:t>Correction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568100" y="1734345"/>
            <a:ext cx="2563812" cy="2108200"/>
            <a:chOff x="7568100" y="1734345"/>
            <a:chExt cx="2563812" cy="2108200"/>
          </a:xfrm>
        </p:grpSpPr>
        <p:pic>
          <p:nvPicPr>
            <p:cNvPr id="389" name="Picture 2" descr="0558_Graphic_Info_G+H_Flow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1396" t="19719" r="4454" b="2348"/>
            <a:stretch>
              <a:fillRect/>
            </a:stretch>
          </p:blipFill>
          <p:spPr bwMode="auto">
            <a:xfrm>
              <a:off x="7568100" y="1734345"/>
              <a:ext cx="2563812" cy="2108200"/>
            </a:xfrm>
            <a:prstGeom prst="homePlate">
              <a:avLst>
                <a:gd name="adj" fmla="val 25778"/>
              </a:avLst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01" name="Text Box 103"/>
            <p:cNvSpPr txBox="1">
              <a:spLocks noChangeArrowheads="1"/>
            </p:cNvSpPr>
            <p:nvPr/>
          </p:nvSpPr>
          <p:spPr bwMode="auto">
            <a:xfrm>
              <a:off x="9331812" y="2539849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>
                  <a:solidFill>
                    <a:srgbClr val="EB780A"/>
                  </a:solidFill>
                </a:rPr>
                <a:t>4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402" name="Text Box 104"/>
            <p:cNvSpPr txBox="1">
              <a:spLocks noChangeArrowheads="1"/>
            </p:cNvSpPr>
            <p:nvPr/>
          </p:nvSpPr>
          <p:spPr bwMode="auto">
            <a:xfrm>
              <a:off x="9331812" y="2361349"/>
              <a:ext cx="550863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 dirty="0">
                  <a:solidFill>
                    <a:srgbClr val="EB780A"/>
                  </a:solidFill>
                </a:rPr>
                <a:t>SUV</a:t>
              </a:r>
              <a:endParaRPr lang="en-US" altLang="en-US" sz="1400" baseline="30000" dirty="0">
                <a:solidFill>
                  <a:srgbClr val="EB780A"/>
                </a:solidFill>
              </a:endParaRPr>
            </a:p>
          </p:txBody>
        </p:sp>
        <p:pic>
          <p:nvPicPr>
            <p:cNvPr id="407" name="Picture 124" descr="tumo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65087" y="2675674"/>
              <a:ext cx="231775" cy="10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11" name="Text Box 102"/>
            <p:cNvSpPr txBox="1">
              <a:spLocks noChangeArrowheads="1"/>
            </p:cNvSpPr>
            <p:nvPr/>
          </p:nvSpPr>
          <p:spPr bwMode="auto">
            <a:xfrm>
              <a:off x="8383503" y="1741650"/>
              <a:ext cx="1214881" cy="578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US" altLang="en-US" sz="1400" b="0" dirty="0" smtClean="0">
                  <a:solidFill>
                    <a:srgbClr val="000000"/>
                  </a:solidFill>
                </a:rPr>
                <a:t>Noise</a:t>
              </a:r>
              <a:br>
                <a:rPr lang="en-US" altLang="en-US" sz="1400" b="0" dirty="0" smtClean="0">
                  <a:solidFill>
                    <a:srgbClr val="000000"/>
                  </a:solidFill>
                </a:rPr>
              </a:br>
              <a:r>
                <a:rPr lang="en-US" altLang="en-US" sz="1400" b="0" dirty="0" smtClean="0">
                  <a:solidFill>
                    <a:srgbClr val="000000"/>
                  </a:solidFill>
                </a:rPr>
                <a:t>Uniformity</a:t>
              </a:r>
              <a:endParaRPr lang="en-US" altLang="en-US" sz="1400" b="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80162" y="1715174"/>
            <a:ext cx="2533650" cy="2138363"/>
            <a:chOff x="2480162" y="1715174"/>
            <a:chExt cx="2533650" cy="2138363"/>
          </a:xfrm>
        </p:grpSpPr>
        <p:sp>
          <p:nvSpPr>
            <p:cNvPr id="391" name="AutoShape 11"/>
            <p:cNvSpPr>
              <a:spLocks noChangeArrowheads="1"/>
            </p:cNvSpPr>
            <p:nvPr/>
          </p:nvSpPr>
          <p:spPr bwMode="auto">
            <a:xfrm>
              <a:off x="2480162" y="1724699"/>
              <a:ext cx="2533650" cy="2117725"/>
            </a:xfrm>
            <a:prstGeom prst="homePlate">
              <a:avLst>
                <a:gd name="adj" fmla="val 24039"/>
              </a:avLst>
            </a:prstGeom>
            <a:solidFill>
              <a:schemeClr val="accent2">
                <a:alpha val="30196"/>
              </a:scheme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94" name="AutoShape 21"/>
            <p:cNvSpPr>
              <a:spLocks noChangeArrowheads="1"/>
            </p:cNvSpPr>
            <p:nvPr/>
          </p:nvSpPr>
          <p:spPr bwMode="auto">
            <a:xfrm>
              <a:off x="2521437" y="1715174"/>
              <a:ext cx="581025" cy="2130425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  <a:alpha val="20000"/>
                  </a:schemeClr>
                </a:gs>
                <a:gs pos="100000">
                  <a:schemeClr val="bg2">
                    <a:alpha val="61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95" name="Rectangle 23"/>
            <p:cNvSpPr>
              <a:spLocks noChangeArrowheads="1"/>
            </p:cNvSpPr>
            <p:nvPr/>
          </p:nvSpPr>
          <p:spPr bwMode="auto">
            <a:xfrm>
              <a:off x="3137387" y="1724699"/>
              <a:ext cx="261938" cy="2117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396" name="AutoShape 25"/>
            <p:cNvSpPr>
              <a:spLocks noChangeArrowheads="1"/>
            </p:cNvSpPr>
            <p:nvPr/>
          </p:nvSpPr>
          <p:spPr bwMode="auto">
            <a:xfrm>
              <a:off x="3467587" y="1723112"/>
              <a:ext cx="581025" cy="2130425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  <a:alpha val="20000"/>
                  </a:schemeClr>
                </a:gs>
                <a:gs pos="100000">
                  <a:schemeClr val="bg2">
                    <a:alpha val="61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8E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97" name="Text Box 29"/>
            <p:cNvSpPr txBox="1">
              <a:spLocks noChangeArrowheads="1"/>
            </p:cNvSpPr>
            <p:nvPr/>
          </p:nvSpPr>
          <p:spPr bwMode="auto">
            <a:xfrm>
              <a:off x="4240700" y="2539849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 smtClean="0">
                  <a:solidFill>
                    <a:srgbClr val="EB780A"/>
                  </a:solidFill>
                </a:rPr>
                <a:t>4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398" name="Text Box 30"/>
            <p:cNvSpPr txBox="1">
              <a:spLocks noChangeArrowheads="1"/>
            </p:cNvSpPr>
            <p:nvPr/>
          </p:nvSpPr>
          <p:spPr bwMode="auto">
            <a:xfrm>
              <a:off x="4240700" y="2361349"/>
              <a:ext cx="550862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>
                  <a:solidFill>
                    <a:srgbClr val="EB780A"/>
                  </a:solidFill>
                </a:rPr>
                <a:t>SUV</a:t>
              </a:r>
              <a:endParaRPr lang="en-US" altLang="en-US" sz="1400" baseline="30000">
                <a:solidFill>
                  <a:srgbClr val="EB780A"/>
                </a:solidFill>
              </a:endParaRPr>
            </a:p>
          </p:txBody>
        </p:sp>
        <p:sp>
          <p:nvSpPr>
            <p:cNvPr id="449" name="AutoShape 32"/>
            <p:cNvSpPr>
              <a:spLocks noChangeArrowheads="1"/>
            </p:cNvSpPr>
            <p:nvPr/>
          </p:nvSpPr>
          <p:spPr bwMode="auto">
            <a:xfrm>
              <a:off x="2843700" y="2572438"/>
              <a:ext cx="265113" cy="319088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50" name="AutoShape 33"/>
            <p:cNvSpPr>
              <a:spLocks noChangeArrowheads="1"/>
            </p:cNvSpPr>
            <p:nvPr/>
          </p:nvSpPr>
          <p:spPr bwMode="auto">
            <a:xfrm>
              <a:off x="2743687" y="2320025"/>
              <a:ext cx="266700" cy="319088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51" name="AutoShape 34"/>
            <p:cNvSpPr>
              <a:spLocks noChangeArrowheads="1"/>
            </p:cNvSpPr>
            <p:nvPr/>
          </p:nvSpPr>
          <p:spPr bwMode="auto">
            <a:xfrm>
              <a:off x="2635737" y="2755001"/>
              <a:ext cx="266700" cy="319088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52" name="AutoShape 35"/>
            <p:cNvSpPr>
              <a:spLocks noChangeArrowheads="1"/>
            </p:cNvSpPr>
            <p:nvPr/>
          </p:nvSpPr>
          <p:spPr bwMode="auto">
            <a:xfrm>
              <a:off x="2829412" y="2966139"/>
              <a:ext cx="266700" cy="317501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53" name="AutoShape 36"/>
            <p:cNvSpPr>
              <a:spLocks noChangeArrowheads="1"/>
            </p:cNvSpPr>
            <p:nvPr/>
          </p:nvSpPr>
          <p:spPr bwMode="auto">
            <a:xfrm>
              <a:off x="2502387" y="3021701"/>
              <a:ext cx="266700" cy="317501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00" name="Text Box 99"/>
            <p:cNvSpPr txBox="1">
              <a:spLocks noChangeArrowheads="1"/>
            </p:cNvSpPr>
            <p:nvPr/>
          </p:nvSpPr>
          <p:spPr bwMode="auto">
            <a:xfrm rot="16200000">
              <a:off x="2265056" y="2609731"/>
              <a:ext cx="2012950" cy="3667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en-US" dirty="0">
                  <a:solidFill>
                    <a:srgbClr val="FFFFFF"/>
                  </a:solidFill>
                </a:rPr>
                <a:t>No Detector Drift</a:t>
              </a:r>
            </a:p>
          </p:txBody>
        </p:sp>
        <p:sp>
          <p:nvSpPr>
            <p:cNvPr id="409" name="Text Box 102"/>
            <p:cNvSpPr txBox="1">
              <a:spLocks noChangeArrowheads="1"/>
            </p:cNvSpPr>
            <p:nvPr/>
          </p:nvSpPr>
          <p:spPr bwMode="auto">
            <a:xfrm>
              <a:off x="3283498" y="1741650"/>
              <a:ext cx="1214881" cy="5783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US" altLang="en-US" sz="1400" b="0" dirty="0" err="1">
                  <a:solidFill>
                    <a:srgbClr val="000000"/>
                  </a:solidFill>
                </a:rPr>
                <a:t>Quanti•QC</a:t>
              </a:r>
              <a:r>
                <a:rPr lang="en-US" altLang="en-US" sz="1400" b="0" dirty="0">
                  <a:solidFill>
                    <a:srgbClr val="000000"/>
                  </a:solidFill>
                </a:rPr>
                <a:t/>
              </a:r>
              <a:br>
                <a:rPr lang="en-US" altLang="en-US" sz="1400" b="0" dirty="0">
                  <a:solidFill>
                    <a:srgbClr val="000000"/>
                  </a:solidFill>
                </a:rPr>
              </a:br>
              <a:r>
                <a:rPr lang="en-US" altLang="en-US" sz="1400" b="0" dirty="0">
                  <a:solidFill>
                    <a:srgbClr val="000000"/>
                  </a:solidFill>
                </a:rPr>
                <a:t>Normalization</a:t>
              </a:r>
              <a:endParaRPr lang="en-US" altLang="en-US" sz="1400" b="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437" name="Line 45"/>
            <p:cNvSpPr>
              <a:spLocks noChangeShapeType="1"/>
            </p:cNvSpPr>
            <p:nvPr/>
          </p:nvSpPr>
          <p:spPr bwMode="auto">
            <a:xfrm>
              <a:off x="3766037" y="2488287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38" name="Line 46"/>
            <p:cNvSpPr>
              <a:spLocks noChangeShapeType="1"/>
            </p:cNvSpPr>
            <p:nvPr/>
          </p:nvSpPr>
          <p:spPr bwMode="auto">
            <a:xfrm>
              <a:off x="3877162" y="2366050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39" name="Line 47"/>
            <p:cNvSpPr>
              <a:spLocks noChangeShapeType="1"/>
            </p:cNvSpPr>
            <p:nvPr/>
          </p:nvSpPr>
          <p:spPr bwMode="auto">
            <a:xfrm rot="5400000">
              <a:off x="3820012" y="2423200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40" name="Line 48"/>
            <p:cNvSpPr>
              <a:spLocks noChangeShapeType="1"/>
            </p:cNvSpPr>
            <p:nvPr/>
          </p:nvSpPr>
          <p:spPr bwMode="auto">
            <a:xfrm>
              <a:off x="3988287" y="2486700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41" name="Line 49"/>
            <p:cNvSpPr>
              <a:spLocks noChangeShapeType="1"/>
            </p:cNvSpPr>
            <p:nvPr/>
          </p:nvSpPr>
          <p:spPr bwMode="auto">
            <a:xfrm rot="5400000">
              <a:off x="3931137" y="2424787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32" name="Line 51"/>
            <p:cNvSpPr>
              <a:spLocks noChangeShapeType="1"/>
            </p:cNvSpPr>
            <p:nvPr/>
          </p:nvSpPr>
          <p:spPr bwMode="auto">
            <a:xfrm>
              <a:off x="3900975" y="2808962"/>
              <a:ext cx="134937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33" name="Line 52"/>
            <p:cNvSpPr>
              <a:spLocks noChangeShapeType="1"/>
            </p:cNvSpPr>
            <p:nvPr/>
          </p:nvSpPr>
          <p:spPr bwMode="auto">
            <a:xfrm>
              <a:off x="4012100" y="2686725"/>
              <a:ext cx="134937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34" name="Line 53"/>
            <p:cNvSpPr>
              <a:spLocks noChangeShapeType="1"/>
            </p:cNvSpPr>
            <p:nvPr/>
          </p:nvSpPr>
          <p:spPr bwMode="auto">
            <a:xfrm rot="5400000">
              <a:off x="3954950" y="2743875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35" name="Line 54"/>
            <p:cNvSpPr>
              <a:spLocks noChangeShapeType="1"/>
            </p:cNvSpPr>
            <p:nvPr/>
          </p:nvSpPr>
          <p:spPr bwMode="auto">
            <a:xfrm>
              <a:off x="4123225" y="2807375"/>
              <a:ext cx="134937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36" name="Line 55"/>
            <p:cNvSpPr>
              <a:spLocks noChangeShapeType="1"/>
            </p:cNvSpPr>
            <p:nvPr/>
          </p:nvSpPr>
          <p:spPr bwMode="auto">
            <a:xfrm rot="5400000">
              <a:off x="4066075" y="2745462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7" name="Line 57"/>
            <p:cNvSpPr>
              <a:spLocks noChangeShapeType="1"/>
            </p:cNvSpPr>
            <p:nvPr/>
          </p:nvSpPr>
          <p:spPr bwMode="auto">
            <a:xfrm>
              <a:off x="3615225" y="3013749"/>
              <a:ext cx="134937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8" name="Line 58"/>
            <p:cNvSpPr>
              <a:spLocks noChangeShapeType="1"/>
            </p:cNvSpPr>
            <p:nvPr/>
          </p:nvSpPr>
          <p:spPr bwMode="auto">
            <a:xfrm>
              <a:off x="3726350" y="2891512"/>
              <a:ext cx="134937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9" name="Line 59"/>
            <p:cNvSpPr>
              <a:spLocks noChangeShapeType="1"/>
            </p:cNvSpPr>
            <p:nvPr/>
          </p:nvSpPr>
          <p:spPr bwMode="auto">
            <a:xfrm rot="5400000">
              <a:off x="3669200" y="2948662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30" name="Line 60"/>
            <p:cNvSpPr>
              <a:spLocks noChangeShapeType="1"/>
            </p:cNvSpPr>
            <p:nvPr/>
          </p:nvSpPr>
          <p:spPr bwMode="auto">
            <a:xfrm>
              <a:off x="3837475" y="3012162"/>
              <a:ext cx="134937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31" name="Line 61"/>
            <p:cNvSpPr>
              <a:spLocks noChangeShapeType="1"/>
            </p:cNvSpPr>
            <p:nvPr/>
          </p:nvSpPr>
          <p:spPr bwMode="auto">
            <a:xfrm rot="5400000">
              <a:off x="3780325" y="2950249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2" name="Line 63"/>
            <p:cNvSpPr>
              <a:spLocks noChangeShapeType="1"/>
            </p:cNvSpPr>
            <p:nvPr/>
          </p:nvSpPr>
          <p:spPr bwMode="auto">
            <a:xfrm>
              <a:off x="3453300" y="3337599"/>
              <a:ext cx="134937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3" name="Line 64"/>
            <p:cNvSpPr>
              <a:spLocks noChangeShapeType="1"/>
            </p:cNvSpPr>
            <p:nvPr/>
          </p:nvSpPr>
          <p:spPr bwMode="auto">
            <a:xfrm>
              <a:off x="3564425" y="3215362"/>
              <a:ext cx="134937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4" name="Line 65"/>
            <p:cNvSpPr>
              <a:spLocks noChangeShapeType="1"/>
            </p:cNvSpPr>
            <p:nvPr/>
          </p:nvSpPr>
          <p:spPr bwMode="auto">
            <a:xfrm rot="5400000">
              <a:off x="3507275" y="3272512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5" name="Line 66"/>
            <p:cNvSpPr>
              <a:spLocks noChangeShapeType="1"/>
            </p:cNvSpPr>
            <p:nvPr/>
          </p:nvSpPr>
          <p:spPr bwMode="auto">
            <a:xfrm>
              <a:off x="3675550" y="3336012"/>
              <a:ext cx="134937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6" name="Line 67"/>
            <p:cNvSpPr>
              <a:spLocks noChangeShapeType="1"/>
            </p:cNvSpPr>
            <p:nvPr/>
          </p:nvSpPr>
          <p:spPr bwMode="auto">
            <a:xfrm rot="5400000">
              <a:off x="3618400" y="3274099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17" name="Line 69"/>
            <p:cNvSpPr>
              <a:spLocks noChangeShapeType="1"/>
            </p:cNvSpPr>
            <p:nvPr/>
          </p:nvSpPr>
          <p:spPr bwMode="auto">
            <a:xfrm>
              <a:off x="3877162" y="3270924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18" name="Line 70"/>
            <p:cNvSpPr>
              <a:spLocks noChangeShapeType="1"/>
            </p:cNvSpPr>
            <p:nvPr/>
          </p:nvSpPr>
          <p:spPr bwMode="auto">
            <a:xfrm>
              <a:off x="3988287" y="3148687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19" name="Line 71"/>
            <p:cNvSpPr>
              <a:spLocks noChangeShapeType="1"/>
            </p:cNvSpPr>
            <p:nvPr/>
          </p:nvSpPr>
          <p:spPr bwMode="auto">
            <a:xfrm rot="5400000">
              <a:off x="3931137" y="3205837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0" name="Line 72"/>
            <p:cNvSpPr>
              <a:spLocks noChangeShapeType="1"/>
            </p:cNvSpPr>
            <p:nvPr/>
          </p:nvSpPr>
          <p:spPr bwMode="auto">
            <a:xfrm>
              <a:off x="4099412" y="3269337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1" name="Line 73"/>
            <p:cNvSpPr>
              <a:spLocks noChangeShapeType="1"/>
            </p:cNvSpPr>
            <p:nvPr/>
          </p:nvSpPr>
          <p:spPr bwMode="auto">
            <a:xfrm rot="5400000">
              <a:off x="4042262" y="3207424"/>
              <a:ext cx="134938" cy="0"/>
            </a:xfrm>
            <a:prstGeom prst="line">
              <a:avLst/>
            </a:prstGeom>
            <a:noFill/>
            <a:ln w="25400">
              <a:solidFill>
                <a:srgbClr val="005578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10167305" y="1412875"/>
            <a:ext cx="2031046" cy="2520699"/>
            <a:chOff x="10167305" y="1412875"/>
            <a:chExt cx="2031046" cy="2520699"/>
          </a:xfrm>
        </p:grpSpPr>
        <p:pic>
          <p:nvPicPr>
            <p:cNvPr id="140" name="Picture 3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73292" b="46966"/>
            <a:stretch/>
          </p:blipFill>
          <p:spPr bwMode="auto">
            <a:xfrm>
              <a:off x="10167305" y="1412875"/>
              <a:ext cx="2031046" cy="2520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4" name="Text Box 103"/>
            <p:cNvSpPr txBox="1">
              <a:spLocks noChangeArrowheads="1"/>
            </p:cNvSpPr>
            <p:nvPr/>
          </p:nvSpPr>
          <p:spPr bwMode="auto">
            <a:xfrm>
              <a:off x="11023691" y="2539849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>
                  <a:solidFill>
                    <a:srgbClr val="EB780A"/>
                  </a:solidFill>
                </a:rPr>
                <a:t>4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455" name="Text Box 115"/>
            <p:cNvSpPr txBox="1">
              <a:spLocks noChangeArrowheads="1"/>
            </p:cNvSpPr>
            <p:nvPr/>
          </p:nvSpPr>
          <p:spPr bwMode="auto">
            <a:xfrm>
              <a:off x="11023691" y="2361349"/>
              <a:ext cx="550863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 dirty="0">
                  <a:solidFill>
                    <a:srgbClr val="EB780A"/>
                  </a:solidFill>
                </a:rPr>
                <a:t>SUV</a:t>
              </a:r>
              <a:endParaRPr lang="en-US" altLang="en-US" sz="1400" baseline="30000" dirty="0">
                <a:solidFill>
                  <a:srgbClr val="EB780A"/>
                </a:solidFill>
              </a:endParaRPr>
            </a:p>
          </p:txBody>
        </p:sp>
      </p:grpSp>
      <p:sp>
        <p:nvSpPr>
          <p:cNvPr id="459" name="Text Box 103"/>
          <p:cNvSpPr txBox="1">
            <a:spLocks noChangeArrowheads="1"/>
          </p:cNvSpPr>
          <p:nvPr/>
        </p:nvSpPr>
        <p:spPr bwMode="auto">
          <a:xfrm>
            <a:off x="10275888" y="1713801"/>
            <a:ext cx="1920876" cy="443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FFFF"/>
                </a:solidFill>
              </a:rPr>
              <a:t>-33%</a:t>
            </a:r>
            <a:endParaRPr lang="en-US" altLang="en-US" sz="6000" baseline="30000" dirty="0">
              <a:solidFill>
                <a:srgbClr val="FFFFFF"/>
              </a:solidFill>
            </a:endParaRPr>
          </a:p>
        </p:txBody>
      </p:sp>
      <p:sp>
        <p:nvSpPr>
          <p:cNvPr id="142" name="Text Box 149"/>
          <p:cNvSpPr txBox="1">
            <a:spLocks noChangeArrowheads="1"/>
          </p:cNvSpPr>
          <p:nvPr/>
        </p:nvSpPr>
        <p:spPr bwMode="auto">
          <a:xfrm>
            <a:off x="2500122" y="1415289"/>
            <a:ext cx="2014855" cy="32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altLang="en-US" smtClean="0">
                <a:solidFill>
                  <a:srgbClr val="879BAA"/>
                </a:solidFill>
              </a:rPr>
              <a:t>Contrôle qualité</a:t>
            </a:r>
            <a:endParaRPr lang="fr-FR" altLang="en-US">
              <a:solidFill>
                <a:srgbClr val="879BAA"/>
              </a:solidFill>
            </a:endParaRPr>
          </a:p>
        </p:txBody>
      </p:sp>
      <p:sp>
        <p:nvSpPr>
          <p:cNvPr id="143" name="Text Box 160"/>
          <p:cNvSpPr txBox="1">
            <a:spLocks noChangeArrowheads="1"/>
          </p:cNvSpPr>
          <p:nvPr/>
        </p:nvSpPr>
        <p:spPr bwMode="auto">
          <a:xfrm>
            <a:off x="5043297" y="1415289"/>
            <a:ext cx="2028031" cy="32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altLang="en-US" smtClean="0">
                <a:solidFill>
                  <a:srgbClr val="879BAA"/>
                </a:solidFill>
              </a:rPr>
              <a:t>Recalage</a:t>
            </a:r>
            <a:endParaRPr lang="fr-FR" altLang="en-US">
              <a:solidFill>
                <a:srgbClr val="879BAA"/>
              </a:solidFill>
            </a:endParaRPr>
          </a:p>
        </p:txBody>
      </p:sp>
      <p:sp>
        <p:nvSpPr>
          <p:cNvPr id="144" name="Text Box 161"/>
          <p:cNvSpPr txBox="1">
            <a:spLocks noChangeArrowheads="1"/>
          </p:cNvSpPr>
          <p:nvPr/>
        </p:nvSpPr>
        <p:spPr bwMode="auto">
          <a:xfrm>
            <a:off x="7579015" y="1391539"/>
            <a:ext cx="2028030" cy="32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altLang="en-US" smtClean="0">
                <a:solidFill>
                  <a:srgbClr val="879BAA"/>
                </a:solidFill>
              </a:rPr>
              <a:t>Bruit uniforme</a:t>
            </a:r>
            <a:endParaRPr lang="fr-FR" altLang="en-US" baseline="30000">
              <a:solidFill>
                <a:srgbClr val="879B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462053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Les différentes technologies font de la quantification reproductible un</a:t>
            </a:r>
            <a:r>
              <a:rPr lang="fr-FR" altLang="en-US" b="0" noProof="0" smtClean="0">
                <a:cs typeface="Arial" charset="0"/>
              </a:rPr>
              <a:t> défi</a:t>
            </a:r>
            <a:endParaRPr lang="fr-FR" b="0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Text Box 103"/>
          <p:cNvSpPr txBox="1">
            <a:spLocks noChangeArrowheads="1"/>
          </p:cNvSpPr>
          <p:nvPr/>
        </p:nvSpPr>
        <p:spPr bwMode="auto">
          <a:xfrm>
            <a:off x="11023691" y="4850771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0000"/>
                </a:solidFill>
              </a:rPr>
              <a:t>5</a:t>
            </a:r>
            <a:endParaRPr lang="en-US" altLang="en-US" sz="6000" baseline="30000" dirty="0">
              <a:solidFill>
                <a:srgbClr val="FF0000"/>
              </a:solidFill>
            </a:endParaRPr>
          </a:p>
        </p:txBody>
      </p:sp>
      <p:sp>
        <p:nvSpPr>
          <p:cNvPr id="351" name="Text Box 115"/>
          <p:cNvSpPr txBox="1">
            <a:spLocks noChangeArrowheads="1"/>
          </p:cNvSpPr>
          <p:nvPr/>
        </p:nvSpPr>
        <p:spPr bwMode="auto">
          <a:xfrm>
            <a:off x="11023691" y="4672271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FF0000"/>
                </a:solidFill>
              </a:rPr>
              <a:t>SUV</a:t>
            </a:r>
            <a:endParaRPr lang="en-US" altLang="en-US" sz="1400" baseline="30000" dirty="0">
              <a:solidFill>
                <a:srgbClr val="FF0000"/>
              </a:solidFill>
            </a:endParaRPr>
          </a:p>
        </p:txBody>
      </p:sp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9" name="Picture 2" descr="0558_Graphic_Info_G+H_Flow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1396" t="19719" r="4454" b="2348"/>
          <a:stretch>
            <a:fillRect/>
          </a:stretch>
        </p:blipFill>
        <p:spPr bwMode="auto">
          <a:xfrm>
            <a:off x="7568100" y="1734345"/>
            <a:ext cx="2563812" cy="2108200"/>
          </a:xfrm>
          <a:prstGeom prst="homePlate">
            <a:avLst>
              <a:gd name="adj" fmla="val 25778"/>
            </a:avLst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0" name="AutoShape 4"/>
          <p:cNvSpPr>
            <a:spLocks noChangeArrowheads="1"/>
          </p:cNvSpPr>
          <p:nvPr/>
        </p:nvSpPr>
        <p:spPr bwMode="auto">
          <a:xfrm>
            <a:off x="5023337" y="1724699"/>
            <a:ext cx="2533650" cy="2117725"/>
          </a:xfrm>
          <a:prstGeom prst="homePlate">
            <a:avLst>
              <a:gd name="adj" fmla="val 24039"/>
            </a:avLst>
          </a:prstGeom>
          <a:solidFill>
            <a:schemeClr val="accent2">
              <a:alpha val="30196"/>
            </a:schemeClr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1" name="AutoShape 11"/>
          <p:cNvSpPr>
            <a:spLocks noChangeArrowheads="1"/>
          </p:cNvSpPr>
          <p:nvPr/>
        </p:nvSpPr>
        <p:spPr bwMode="auto">
          <a:xfrm>
            <a:off x="2480162" y="1724699"/>
            <a:ext cx="2533650" cy="2117725"/>
          </a:xfrm>
          <a:prstGeom prst="homePlate">
            <a:avLst>
              <a:gd name="adj" fmla="val 24039"/>
            </a:avLst>
          </a:prstGeom>
          <a:solidFill>
            <a:schemeClr val="accent2">
              <a:alpha val="30196"/>
            </a:schemeClr>
          </a:solidFill>
          <a:ln w="9525" algn="ctr">
            <a:solidFill>
              <a:schemeClr val="accent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 anchor="ctr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2" name="Text Box 16"/>
          <p:cNvSpPr txBox="1">
            <a:spLocks noChangeArrowheads="1"/>
          </p:cNvSpPr>
          <p:nvPr/>
        </p:nvSpPr>
        <p:spPr bwMode="auto">
          <a:xfrm>
            <a:off x="6764825" y="2539849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>
                <a:solidFill>
                  <a:srgbClr val="EB780A"/>
                </a:solidFill>
              </a:rPr>
              <a:t>4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393" name="Text Box 17"/>
          <p:cNvSpPr txBox="1">
            <a:spLocks noChangeArrowheads="1"/>
          </p:cNvSpPr>
          <p:nvPr/>
        </p:nvSpPr>
        <p:spPr bwMode="auto">
          <a:xfrm>
            <a:off x="6764825" y="2361349"/>
            <a:ext cx="550862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>
                <a:solidFill>
                  <a:srgbClr val="EB780A"/>
                </a:solidFill>
              </a:rPr>
              <a:t>SUV</a:t>
            </a:r>
            <a:endParaRPr lang="en-US" altLang="en-US" sz="1400" baseline="30000">
              <a:solidFill>
                <a:srgbClr val="EB780A"/>
              </a:solidFill>
            </a:endParaRPr>
          </a:p>
        </p:txBody>
      </p:sp>
      <p:sp>
        <p:nvSpPr>
          <p:cNvPr id="394" name="AutoShape 21"/>
          <p:cNvSpPr>
            <a:spLocks noChangeArrowheads="1"/>
          </p:cNvSpPr>
          <p:nvPr/>
        </p:nvSpPr>
        <p:spPr bwMode="auto">
          <a:xfrm>
            <a:off x="2521437" y="1715174"/>
            <a:ext cx="581025" cy="2130425"/>
          </a:xfrm>
          <a:prstGeom prst="homePlate">
            <a:avLst>
              <a:gd name="adj" fmla="val 1000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0"/>
                </a:schemeClr>
              </a:gs>
              <a:gs pos="100000">
                <a:schemeClr val="bg2">
                  <a:alpha val="61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10000"/>
              </a:lnSpc>
              <a:defRPr/>
            </a:pPr>
            <a:endParaRPr lang="en-US">
              <a:solidFill>
                <a:srgbClr val="879BAA"/>
              </a:solidFill>
            </a:endParaRPr>
          </a:p>
        </p:txBody>
      </p:sp>
      <p:sp>
        <p:nvSpPr>
          <p:cNvPr id="395" name="Rectangle 23"/>
          <p:cNvSpPr>
            <a:spLocks noChangeArrowheads="1"/>
          </p:cNvSpPr>
          <p:nvPr/>
        </p:nvSpPr>
        <p:spPr bwMode="auto">
          <a:xfrm>
            <a:off x="3137387" y="1724699"/>
            <a:ext cx="261938" cy="211772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396" name="AutoShape 25"/>
          <p:cNvSpPr>
            <a:spLocks noChangeArrowheads="1"/>
          </p:cNvSpPr>
          <p:nvPr/>
        </p:nvSpPr>
        <p:spPr bwMode="auto">
          <a:xfrm>
            <a:off x="3467587" y="1723112"/>
            <a:ext cx="581025" cy="2130425"/>
          </a:xfrm>
          <a:prstGeom prst="homePlate">
            <a:avLst>
              <a:gd name="adj" fmla="val 100000"/>
            </a:avLst>
          </a:prstGeom>
          <a:gradFill rotWithShape="1">
            <a:gsLst>
              <a:gs pos="0">
                <a:schemeClr val="bg2">
                  <a:gamma/>
                  <a:tint val="0"/>
                  <a:invGamma/>
                  <a:alpha val="20000"/>
                </a:schemeClr>
              </a:gs>
              <a:gs pos="100000">
                <a:schemeClr val="bg2">
                  <a:alpha val="61000"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8E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lnSpc>
                <a:spcPct val="110000"/>
              </a:lnSpc>
              <a:defRPr/>
            </a:pPr>
            <a:endParaRPr lang="en-US">
              <a:solidFill>
                <a:srgbClr val="879BAA"/>
              </a:solidFill>
            </a:endParaRPr>
          </a:p>
        </p:txBody>
      </p:sp>
      <p:sp>
        <p:nvSpPr>
          <p:cNvPr id="397" name="Text Box 29"/>
          <p:cNvSpPr txBox="1">
            <a:spLocks noChangeArrowheads="1"/>
          </p:cNvSpPr>
          <p:nvPr/>
        </p:nvSpPr>
        <p:spPr bwMode="auto">
          <a:xfrm>
            <a:off x="4240700" y="2539849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EB780A"/>
                </a:solidFill>
              </a:rPr>
              <a:t>4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398" name="Text Box 30"/>
          <p:cNvSpPr txBox="1">
            <a:spLocks noChangeArrowheads="1"/>
          </p:cNvSpPr>
          <p:nvPr/>
        </p:nvSpPr>
        <p:spPr bwMode="auto">
          <a:xfrm>
            <a:off x="4240700" y="2361349"/>
            <a:ext cx="550862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>
                <a:solidFill>
                  <a:srgbClr val="EB780A"/>
                </a:solidFill>
              </a:rPr>
              <a:t>SUV</a:t>
            </a:r>
            <a:endParaRPr lang="en-US" altLang="en-US" sz="1400" baseline="30000">
              <a:solidFill>
                <a:srgbClr val="EB780A"/>
              </a:solidFill>
            </a:endParaRPr>
          </a:p>
        </p:txBody>
      </p:sp>
      <p:sp>
        <p:nvSpPr>
          <p:cNvPr id="449" name="AutoShape 32"/>
          <p:cNvSpPr>
            <a:spLocks noChangeArrowheads="1"/>
          </p:cNvSpPr>
          <p:nvPr/>
        </p:nvSpPr>
        <p:spPr bwMode="auto">
          <a:xfrm>
            <a:off x="2843700" y="2572438"/>
            <a:ext cx="265113" cy="319088"/>
          </a:xfrm>
          <a:prstGeom prst="irregularSeal1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50" name="AutoShape 33"/>
          <p:cNvSpPr>
            <a:spLocks noChangeArrowheads="1"/>
          </p:cNvSpPr>
          <p:nvPr/>
        </p:nvSpPr>
        <p:spPr bwMode="auto">
          <a:xfrm>
            <a:off x="2743687" y="2320025"/>
            <a:ext cx="266700" cy="319088"/>
          </a:xfrm>
          <a:prstGeom prst="irregularSeal1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51" name="AutoShape 34"/>
          <p:cNvSpPr>
            <a:spLocks noChangeArrowheads="1"/>
          </p:cNvSpPr>
          <p:nvPr/>
        </p:nvSpPr>
        <p:spPr bwMode="auto">
          <a:xfrm>
            <a:off x="2635737" y="2755001"/>
            <a:ext cx="266700" cy="319088"/>
          </a:xfrm>
          <a:prstGeom prst="irregularSeal1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52" name="AutoShape 35"/>
          <p:cNvSpPr>
            <a:spLocks noChangeArrowheads="1"/>
          </p:cNvSpPr>
          <p:nvPr/>
        </p:nvSpPr>
        <p:spPr bwMode="auto">
          <a:xfrm>
            <a:off x="2829412" y="2966139"/>
            <a:ext cx="266700" cy="317501"/>
          </a:xfrm>
          <a:prstGeom prst="irregularSeal1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53" name="AutoShape 36"/>
          <p:cNvSpPr>
            <a:spLocks noChangeArrowheads="1"/>
          </p:cNvSpPr>
          <p:nvPr/>
        </p:nvSpPr>
        <p:spPr bwMode="auto">
          <a:xfrm>
            <a:off x="2502387" y="3021701"/>
            <a:ext cx="266700" cy="317501"/>
          </a:xfrm>
          <a:prstGeom prst="irregularSeal1">
            <a:avLst/>
          </a:prstGeom>
          <a:solidFill>
            <a:srgbClr val="3366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0" name="Text Box 99"/>
          <p:cNvSpPr txBox="1">
            <a:spLocks noChangeArrowheads="1"/>
          </p:cNvSpPr>
          <p:nvPr/>
        </p:nvSpPr>
        <p:spPr bwMode="auto">
          <a:xfrm rot="16200000">
            <a:off x="2265056" y="2609731"/>
            <a:ext cx="201295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100000"/>
              </a:lnSpc>
            </a:pPr>
            <a:r>
              <a:rPr lang="en-US" altLang="en-US" dirty="0">
                <a:solidFill>
                  <a:srgbClr val="FFFFFF"/>
                </a:solidFill>
              </a:rPr>
              <a:t>No Detector Drift</a:t>
            </a:r>
          </a:p>
        </p:txBody>
      </p:sp>
      <p:sp>
        <p:nvSpPr>
          <p:cNvPr id="401" name="Text Box 103"/>
          <p:cNvSpPr txBox="1">
            <a:spLocks noChangeArrowheads="1"/>
          </p:cNvSpPr>
          <p:nvPr/>
        </p:nvSpPr>
        <p:spPr bwMode="auto">
          <a:xfrm>
            <a:off x="9331812" y="2539849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>
                <a:solidFill>
                  <a:srgbClr val="EB780A"/>
                </a:solidFill>
              </a:rPr>
              <a:t>4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402" name="Text Box 104"/>
          <p:cNvSpPr txBox="1">
            <a:spLocks noChangeArrowheads="1"/>
          </p:cNvSpPr>
          <p:nvPr/>
        </p:nvSpPr>
        <p:spPr bwMode="auto">
          <a:xfrm>
            <a:off x="9331812" y="2361349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EB780A"/>
                </a:solidFill>
              </a:rPr>
              <a:t>SUV</a:t>
            </a:r>
            <a:endParaRPr lang="en-US" altLang="en-US" sz="1400" baseline="30000" dirty="0">
              <a:solidFill>
                <a:srgbClr val="EB780A"/>
              </a:solidFill>
            </a:endParaRPr>
          </a:p>
        </p:txBody>
      </p:sp>
      <p:pic>
        <p:nvPicPr>
          <p:cNvPr id="403" name="Picture 109" descr="VG50Man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44287" t="14386" b="49443"/>
          <a:stretch>
            <a:fillRect/>
          </a:stretch>
        </p:blipFill>
        <p:spPr bwMode="auto">
          <a:xfrm>
            <a:off x="5020162" y="1723112"/>
            <a:ext cx="2032000" cy="2119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4" name="Freeform 110"/>
          <p:cNvSpPr>
            <a:spLocks/>
          </p:cNvSpPr>
          <p:nvPr/>
        </p:nvSpPr>
        <p:spPr bwMode="auto">
          <a:xfrm>
            <a:off x="5418625" y="1731049"/>
            <a:ext cx="962025" cy="2101850"/>
          </a:xfrm>
          <a:custGeom>
            <a:avLst/>
            <a:gdLst>
              <a:gd name="T0" fmla="*/ 360383138 w 606"/>
              <a:gd name="T1" fmla="*/ 0 h 1324"/>
              <a:gd name="T2" fmla="*/ 47883763 w 606"/>
              <a:gd name="T3" fmla="*/ 347781563 h 1324"/>
              <a:gd name="T4" fmla="*/ 78125638 w 606"/>
              <a:gd name="T5" fmla="*/ 493950625 h 1324"/>
              <a:gd name="T6" fmla="*/ 491431263 w 606"/>
              <a:gd name="T7" fmla="*/ 478829688 h 1324"/>
              <a:gd name="T8" fmla="*/ 1454130950 w 606"/>
              <a:gd name="T9" fmla="*/ 972780313 h 1324"/>
              <a:gd name="T10" fmla="*/ 1461690625 w 606"/>
              <a:gd name="T11" fmla="*/ 2147483647 h 1324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0" t="0" r="r" b="b"/>
            <a:pathLst>
              <a:path w="606" h="1324">
                <a:moveTo>
                  <a:pt x="143" y="0"/>
                </a:moveTo>
                <a:cubicBezTo>
                  <a:pt x="122" y="31"/>
                  <a:pt x="10" y="106"/>
                  <a:pt x="19" y="138"/>
                </a:cubicBezTo>
                <a:cubicBezTo>
                  <a:pt x="0" y="171"/>
                  <a:pt x="2" y="187"/>
                  <a:pt x="31" y="196"/>
                </a:cubicBezTo>
                <a:cubicBezTo>
                  <a:pt x="60" y="205"/>
                  <a:pt x="93" y="192"/>
                  <a:pt x="195" y="190"/>
                </a:cubicBezTo>
                <a:cubicBezTo>
                  <a:pt x="297" y="188"/>
                  <a:pt x="513" y="197"/>
                  <a:pt x="577" y="386"/>
                </a:cubicBezTo>
                <a:cubicBezTo>
                  <a:pt x="606" y="791"/>
                  <a:pt x="580" y="520"/>
                  <a:pt x="580" y="1324"/>
                </a:cubicBezTo>
              </a:path>
            </a:pathLst>
          </a:custGeom>
          <a:noFill/>
          <a:ln w="22225" cap="flat" cmpd="sng">
            <a:solidFill>
              <a:schemeClr val="bg1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2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08000" tIns="54000" rIns="108000" bIns="54000" anchor="ctr"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05" name="AutoShape 111"/>
          <p:cNvSpPr>
            <a:spLocks noChangeArrowheads="1"/>
          </p:cNvSpPr>
          <p:nvPr/>
        </p:nvSpPr>
        <p:spPr bwMode="auto">
          <a:xfrm>
            <a:off x="5642462" y="2323187"/>
            <a:ext cx="674688" cy="481012"/>
          </a:xfrm>
          <a:prstGeom prst="leftRightArrow">
            <a:avLst>
              <a:gd name="adj1" fmla="val 64343"/>
              <a:gd name="adj2" fmla="val 31196"/>
            </a:avLst>
          </a:prstGeom>
          <a:solidFill>
            <a:srgbClr val="FFFFFF"/>
          </a:solidFill>
          <a:ln w="9525">
            <a:solidFill>
              <a:srgbClr val="008EC0"/>
            </a:solidFill>
            <a:prstDash val="dash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406" name="Text Box 112"/>
          <p:cNvSpPr txBox="1">
            <a:spLocks noChangeArrowheads="1"/>
          </p:cNvSpPr>
          <p:nvPr/>
        </p:nvSpPr>
        <p:spPr bwMode="auto">
          <a:xfrm>
            <a:off x="5694850" y="2421612"/>
            <a:ext cx="582612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8EC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altLang="en-US" sz="2000">
                <a:solidFill>
                  <a:srgbClr val="919BA5"/>
                </a:solidFill>
              </a:rPr>
              <a:t>OK</a:t>
            </a:r>
          </a:p>
        </p:txBody>
      </p:sp>
      <p:pic>
        <p:nvPicPr>
          <p:cNvPr id="407" name="Picture 124" descr="tumo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65087" y="2675674"/>
            <a:ext cx="231775" cy="10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2" name="Freeform 35"/>
          <p:cNvSpPr>
            <a:spLocks noChangeAspect="1"/>
          </p:cNvSpPr>
          <p:nvPr>
            <p:custDataLst>
              <p:tags r:id="rId2"/>
            </p:custDataLst>
          </p:nvPr>
        </p:nvSpPr>
        <p:spPr bwMode="auto">
          <a:xfrm>
            <a:off x="5382112" y="2386697"/>
            <a:ext cx="238125" cy="311151"/>
          </a:xfrm>
          <a:custGeom>
            <a:avLst/>
            <a:gdLst>
              <a:gd name="T0" fmla="*/ 134 w 121"/>
              <a:gd name="T1" fmla="*/ 453 h 153"/>
              <a:gd name="T2" fmla="*/ 28 w 121"/>
              <a:gd name="T3" fmla="*/ 894 h 153"/>
              <a:gd name="T4" fmla="*/ 304 w 121"/>
              <a:gd name="T5" fmla="*/ 1243 h 153"/>
              <a:gd name="T6" fmla="*/ 890 w 121"/>
              <a:gd name="T7" fmla="*/ 1272 h 153"/>
              <a:gd name="T8" fmla="*/ 1293 w 121"/>
              <a:gd name="T9" fmla="*/ 988 h 153"/>
              <a:gd name="T10" fmla="*/ 1431 w 121"/>
              <a:gd name="T11" fmla="*/ 611 h 153"/>
              <a:gd name="T12" fmla="*/ 1315 w 121"/>
              <a:gd name="T13" fmla="*/ 106 h 153"/>
              <a:gd name="T14" fmla="*/ 878 w 121"/>
              <a:gd name="T15" fmla="*/ 31 h 153"/>
              <a:gd name="T16" fmla="*/ 623 w 121"/>
              <a:gd name="T17" fmla="*/ 296 h 153"/>
              <a:gd name="T18" fmla="*/ 134 w 121"/>
              <a:gd name="T19" fmla="*/ 453 h 153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21"/>
              <a:gd name="T31" fmla="*/ 0 h 153"/>
              <a:gd name="T32" fmla="*/ 863 w 121"/>
              <a:gd name="T33" fmla="*/ 801 h 153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21" h="153">
                <a:moveTo>
                  <a:pt x="89" y="2"/>
                </a:moveTo>
                <a:cubicBezTo>
                  <a:pt x="78" y="0"/>
                  <a:pt x="61" y="7"/>
                  <a:pt x="52" y="20"/>
                </a:cubicBezTo>
                <a:cubicBezTo>
                  <a:pt x="43" y="33"/>
                  <a:pt x="42" y="60"/>
                  <a:pt x="34" y="80"/>
                </a:cubicBezTo>
                <a:cubicBezTo>
                  <a:pt x="26" y="100"/>
                  <a:pt x="0" y="128"/>
                  <a:pt x="4" y="140"/>
                </a:cubicBezTo>
                <a:cubicBezTo>
                  <a:pt x="8" y="152"/>
                  <a:pt x="44" y="151"/>
                  <a:pt x="58" y="152"/>
                </a:cubicBezTo>
                <a:cubicBezTo>
                  <a:pt x="72" y="153"/>
                  <a:pt x="82" y="152"/>
                  <a:pt x="91" y="149"/>
                </a:cubicBezTo>
                <a:cubicBezTo>
                  <a:pt x="100" y="146"/>
                  <a:pt x="108" y="142"/>
                  <a:pt x="112" y="137"/>
                </a:cubicBezTo>
                <a:cubicBezTo>
                  <a:pt x="116" y="132"/>
                  <a:pt x="115" y="128"/>
                  <a:pt x="115" y="119"/>
                </a:cubicBezTo>
                <a:cubicBezTo>
                  <a:pt x="115" y="110"/>
                  <a:pt x="109" y="97"/>
                  <a:pt x="109" y="83"/>
                </a:cubicBezTo>
                <a:cubicBezTo>
                  <a:pt x="109" y="69"/>
                  <a:pt x="121" y="45"/>
                  <a:pt x="118" y="32"/>
                </a:cubicBezTo>
                <a:cubicBezTo>
                  <a:pt x="115" y="19"/>
                  <a:pt x="95" y="8"/>
                  <a:pt x="89" y="2"/>
                </a:cubicBezTo>
                <a:close/>
              </a:path>
            </a:pathLst>
          </a:custGeom>
          <a:solidFill>
            <a:schemeClr val="hlink"/>
          </a:solidFill>
          <a:ln w="9525" cap="flat" cmpd="sng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lIns="0" tIns="0" rIns="0" bIns="0"/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43" name="Group 143"/>
          <p:cNvGrpSpPr>
            <a:grpSpLocks/>
          </p:cNvGrpSpPr>
          <p:nvPr/>
        </p:nvGrpSpPr>
        <p:grpSpPr bwMode="auto">
          <a:xfrm>
            <a:off x="5427905" y="2407335"/>
            <a:ext cx="164856" cy="274638"/>
            <a:chOff x="302" y="1241"/>
            <a:chExt cx="117" cy="186"/>
          </a:xfrm>
        </p:grpSpPr>
        <p:sp>
          <p:nvSpPr>
            <p:cNvPr id="444" name="AutoShape 144"/>
            <p:cNvSpPr>
              <a:spLocks noChangeArrowheads="1"/>
            </p:cNvSpPr>
            <p:nvPr/>
          </p:nvSpPr>
          <p:spPr bwMode="auto">
            <a:xfrm>
              <a:off x="368" y="1287"/>
              <a:ext cx="51" cy="58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45" name="AutoShape 145"/>
            <p:cNvSpPr>
              <a:spLocks noChangeArrowheads="1"/>
            </p:cNvSpPr>
            <p:nvPr/>
          </p:nvSpPr>
          <p:spPr bwMode="auto">
            <a:xfrm>
              <a:off x="348" y="1241"/>
              <a:ext cx="52" cy="58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46" name="AutoShape 146"/>
            <p:cNvSpPr>
              <a:spLocks noChangeArrowheads="1"/>
            </p:cNvSpPr>
            <p:nvPr/>
          </p:nvSpPr>
          <p:spPr bwMode="auto">
            <a:xfrm>
              <a:off x="328" y="1321"/>
              <a:ext cx="51" cy="58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47" name="AutoShape 147"/>
            <p:cNvSpPr>
              <a:spLocks noChangeArrowheads="1"/>
            </p:cNvSpPr>
            <p:nvPr/>
          </p:nvSpPr>
          <p:spPr bwMode="auto">
            <a:xfrm>
              <a:off x="365" y="1359"/>
              <a:ext cx="52" cy="58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448" name="AutoShape 148"/>
            <p:cNvSpPr>
              <a:spLocks noChangeArrowheads="1"/>
            </p:cNvSpPr>
            <p:nvPr/>
          </p:nvSpPr>
          <p:spPr bwMode="auto">
            <a:xfrm>
              <a:off x="302" y="1369"/>
              <a:ext cx="51" cy="58"/>
            </a:xfrm>
            <a:prstGeom prst="irregularSeal1">
              <a:avLst/>
            </a:prstGeom>
            <a:solidFill>
              <a:srgbClr val="3366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</p:grpSp>
      <p:sp>
        <p:nvSpPr>
          <p:cNvPr id="409" name="Text Box 102"/>
          <p:cNvSpPr txBox="1">
            <a:spLocks noChangeArrowheads="1"/>
          </p:cNvSpPr>
          <p:nvPr/>
        </p:nvSpPr>
        <p:spPr bwMode="auto">
          <a:xfrm>
            <a:off x="3283498" y="1741650"/>
            <a:ext cx="1214881" cy="5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US" altLang="en-US" sz="1400" b="0" dirty="0" err="1">
                <a:solidFill>
                  <a:srgbClr val="000000"/>
                </a:solidFill>
              </a:rPr>
              <a:t>Quanti•QC</a:t>
            </a:r>
            <a:r>
              <a:rPr lang="en-US" altLang="en-US" sz="1400" b="0" dirty="0">
                <a:solidFill>
                  <a:srgbClr val="000000"/>
                </a:solidFill>
              </a:rPr>
              <a:t/>
            </a:r>
            <a:br>
              <a:rPr lang="en-US" altLang="en-US" sz="1400" b="0" dirty="0">
                <a:solidFill>
                  <a:srgbClr val="000000"/>
                </a:solidFill>
              </a:rPr>
            </a:br>
            <a:r>
              <a:rPr lang="en-US" altLang="en-US" sz="1400" b="0" dirty="0">
                <a:solidFill>
                  <a:srgbClr val="000000"/>
                </a:solidFill>
              </a:rPr>
              <a:t>Normalization</a:t>
            </a:r>
            <a:endParaRPr lang="en-US" altLang="en-US" sz="1400" b="0" baseline="30000" dirty="0">
              <a:solidFill>
                <a:srgbClr val="000000"/>
              </a:solidFill>
            </a:endParaRPr>
          </a:p>
        </p:txBody>
      </p:sp>
      <p:sp>
        <p:nvSpPr>
          <p:cNvPr id="410" name="Text Box 102"/>
          <p:cNvSpPr txBox="1">
            <a:spLocks noChangeArrowheads="1"/>
          </p:cNvSpPr>
          <p:nvPr/>
        </p:nvSpPr>
        <p:spPr bwMode="auto">
          <a:xfrm>
            <a:off x="5850554" y="1741650"/>
            <a:ext cx="1214881" cy="5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US" altLang="en-US" sz="1400" b="0" dirty="0">
                <a:solidFill>
                  <a:srgbClr val="000000"/>
                </a:solidFill>
              </a:rPr>
              <a:t>SMART</a:t>
            </a:r>
            <a:br>
              <a:rPr lang="en-US" altLang="en-US" sz="1400" b="0" dirty="0">
                <a:solidFill>
                  <a:srgbClr val="000000"/>
                </a:solidFill>
              </a:rPr>
            </a:br>
            <a:r>
              <a:rPr lang="en-US" altLang="en-US" sz="1400" b="0" dirty="0">
                <a:solidFill>
                  <a:srgbClr val="000000"/>
                </a:solidFill>
              </a:rPr>
              <a:t>Correction</a:t>
            </a:r>
          </a:p>
        </p:txBody>
      </p:sp>
      <p:sp>
        <p:nvSpPr>
          <p:cNvPr id="411" name="Text Box 102"/>
          <p:cNvSpPr txBox="1">
            <a:spLocks noChangeArrowheads="1"/>
          </p:cNvSpPr>
          <p:nvPr/>
        </p:nvSpPr>
        <p:spPr bwMode="auto">
          <a:xfrm>
            <a:off x="8383503" y="1741650"/>
            <a:ext cx="1214881" cy="578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r" eaLnBrk="1" hangingPunct="1">
              <a:lnSpc>
                <a:spcPct val="100000"/>
              </a:lnSpc>
            </a:pPr>
            <a:r>
              <a:rPr lang="en-US" altLang="en-US" sz="1400" b="0" dirty="0" smtClean="0">
                <a:solidFill>
                  <a:srgbClr val="000000"/>
                </a:solidFill>
              </a:rPr>
              <a:t>Noise</a:t>
            </a:r>
            <a:br>
              <a:rPr lang="en-US" altLang="en-US" sz="1400" b="0" dirty="0" smtClean="0">
                <a:solidFill>
                  <a:srgbClr val="000000"/>
                </a:solidFill>
              </a:rPr>
            </a:br>
            <a:r>
              <a:rPr lang="en-US" altLang="en-US" sz="1400" b="0" dirty="0" smtClean="0">
                <a:solidFill>
                  <a:srgbClr val="000000"/>
                </a:solidFill>
              </a:rPr>
              <a:t>Uniformity</a:t>
            </a:r>
            <a:endParaRPr lang="en-US" altLang="en-US" sz="1400" b="0" dirty="0">
              <a:solidFill>
                <a:srgbClr val="000000"/>
              </a:solidFill>
            </a:endParaRPr>
          </a:p>
        </p:txBody>
      </p:sp>
      <p:sp>
        <p:nvSpPr>
          <p:cNvPr id="437" name="Line 45"/>
          <p:cNvSpPr>
            <a:spLocks noChangeShapeType="1"/>
          </p:cNvSpPr>
          <p:nvPr/>
        </p:nvSpPr>
        <p:spPr bwMode="auto">
          <a:xfrm>
            <a:off x="3766037" y="2488287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38" name="Line 46"/>
          <p:cNvSpPr>
            <a:spLocks noChangeShapeType="1"/>
          </p:cNvSpPr>
          <p:nvPr/>
        </p:nvSpPr>
        <p:spPr bwMode="auto">
          <a:xfrm>
            <a:off x="3877162" y="2366050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39" name="Line 47"/>
          <p:cNvSpPr>
            <a:spLocks noChangeShapeType="1"/>
          </p:cNvSpPr>
          <p:nvPr/>
        </p:nvSpPr>
        <p:spPr bwMode="auto">
          <a:xfrm rot="5400000">
            <a:off x="3820012" y="2423200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40" name="Line 48"/>
          <p:cNvSpPr>
            <a:spLocks noChangeShapeType="1"/>
          </p:cNvSpPr>
          <p:nvPr/>
        </p:nvSpPr>
        <p:spPr bwMode="auto">
          <a:xfrm>
            <a:off x="3988287" y="2486700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41" name="Line 49"/>
          <p:cNvSpPr>
            <a:spLocks noChangeShapeType="1"/>
          </p:cNvSpPr>
          <p:nvPr/>
        </p:nvSpPr>
        <p:spPr bwMode="auto">
          <a:xfrm rot="5400000">
            <a:off x="3931137" y="2424787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32" name="Line 51"/>
          <p:cNvSpPr>
            <a:spLocks noChangeShapeType="1"/>
          </p:cNvSpPr>
          <p:nvPr/>
        </p:nvSpPr>
        <p:spPr bwMode="auto">
          <a:xfrm>
            <a:off x="3900975" y="2808962"/>
            <a:ext cx="134937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33" name="Line 52"/>
          <p:cNvSpPr>
            <a:spLocks noChangeShapeType="1"/>
          </p:cNvSpPr>
          <p:nvPr/>
        </p:nvSpPr>
        <p:spPr bwMode="auto">
          <a:xfrm>
            <a:off x="4012100" y="2686725"/>
            <a:ext cx="134937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34" name="Line 53"/>
          <p:cNvSpPr>
            <a:spLocks noChangeShapeType="1"/>
          </p:cNvSpPr>
          <p:nvPr/>
        </p:nvSpPr>
        <p:spPr bwMode="auto">
          <a:xfrm rot="5400000">
            <a:off x="3954950" y="2743875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35" name="Line 54"/>
          <p:cNvSpPr>
            <a:spLocks noChangeShapeType="1"/>
          </p:cNvSpPr>
          <p:nvPr/>
        </p:nvSpPr>
        <p:spPr bwMode="auto">
          <a:xfrm>
            <a:off x="4123225" y="2807375"/>
            <a:ext cx="134937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36" name="Line 55"/>
          <p:cNvSpPr>
            <a:spLocks noChangeShapeType="1"/>
          </p:cNvSpPr>
          <p:nvPr/>
        </p:nvSpPr>
        <p:spPr bwMode="auto">
          <a:xfrm rot="5400000">
            <a:off x="4066075" y="2745462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7" name="Line 57"/>
          <p:cNvSpPr>
            <a:spLocks noChangeShapeType="1"/>
          </p:cNvSpPr>
          <p:nvPr/>
        </p:nvSpPr>
        <p:spPr bwMode="auto">
          <a:xfrm>
            <a:off x="3615225" y="3013749"/>
            <a:ext cx="134937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8" name="Line 58"/>
          <p:cNvSpPr>
            <a:spLocks noChangeShapeType="1"/>
          </p:cNvSpPr>
          <p:nvPr/>
        </p:nvSpPr>
        <p:spPr bwMode="auto">
          <a:xfrm>
            <a:off x="3726350" y="2891512"/>
            <a:ext cx="134937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9" name="Line 59"/>
          <p:cNvSpPr>
            <a:spLocks noChangeShapeType="1"/>
          </p:cNvSpPr>
          <p:nvPr/>
        </p:nvSpPr>
        <p:spPr bwMode="auto">
          <a:xfrm rot="5400000">
            <a:off x="3669200" y="2948662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30" name="Line 60"/>
          <p:cNvSpPr>
            <a:spLocks noChangeShapeType="1"/>
          </p:cNvSpPr>
          <p:nvPr/>
        </p:nvSpPr>
        <p:spPr bwMode="auto">
          <a:xfrm>
            <a:off x="3837475" y="3012162"/>
            <a:ext cx="134937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31" name="Line 61"/>
          <p:cNvSpPr>
            <a:spLocks noChangeShapeType="1"/>
          </p:cNvSpPr>
          <p:nvPr/>
        </p:nvSpPr>
        <p:spPr bwMode="auto">
          <a:xfrm rot="5400000">
            <a:off x="3780325" y="2950249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2" name="Line 63"/>
          <p:cNvSpPr>
            <a:spLocks noChangeShapeType="1"/>
          </p:cNvSpPr>
          <p:nvPr/>
        </p:nvSpPr>
        <p:spPr bwMode="auto">
          <a:xfrm>
            <a:off x="3453300" y="3337599"/>
            <a:ext cx="134937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3" name="Line 64"/>
          <p:cNvSpPr>
            <a:spLocks noChangeShapeType="1"/>
          </p:cNvSpPr>
          <p:nvPr/>
        </p:nvSpPr>
        <p:spPr bwMode="auto">
          <a:xfrm>
            <a:off x="3564425" y="3215362"/>
            <a:ext cx="134937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4" name="Line 65"/>
          <p:cNvSpPr>
            <a:spLocks noChangeShapeType="1"/>
          </p:cNvSpPr>
          <p:nvPr/>
        </p:nvSpPr>
        <p:spPr bwMode="auto">
          <a:xfrm rot="5400000">
            <a:off x="3507275" y="3272512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5" name="Line 66"/>
          <p:cNvSpPr>
            <a:spLocks noChangeShapeType="1"/>
          </p:cNvSpPr>
          <p:nvPr/>
        </p:nvSpPr>
        <p:spPr bwMode="auto">
          <a:xfrm>
            <a:off x="3675550" y="3336012"/>
            <a:ext cx="134937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6" name="Line 67"/>
          <p:cNvSpPr>
            <a:spLocks noChangeShapeType="1"/>
          </p:cNvSpPr>
          <p:nvPr/>
        </p:nvSpPr>
        <p:spPr bwMode="auto">
          <a:xfrm rot="5400000">
            <a:off x="3618400" y="3274099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17" name="Line 69"/>
          <p:cNvSpPr>
            <a:spLocks noChangeShapeType="1"/>
          </p:cNvSpPr>
          <p:nvPr/>
        </p:nvSpPr>
        <p:spPr bwMode="auto">
          <a:xfrm>
            <a:off x="3877162" y="3270924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18" name="Line 70"/>
          <p:cNvSpPr>
            <a:spLocks noChangeShapeType="1"/>
          </p:cNvSpPr>
          <p:nvPr/>
        </p:nvSpPr>
        <p:spPr bwMode="auto">
          <a:xfrm>
            <a:off x="3988287" y="3148687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19" name="Line 71"/>
          <p:cNvSpPr>
            <a:spLocks noChangeShapeType="1"/>
          </p:cNvSpPr>
          <p:nvPr/>
        </p:nvSpPr>
        <p:spPr bwMode="auto">
          <a:xfrm rot="5400000">
            <a:off x="3931137" y="3205837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0" name="Line 72"/>
          <p:cNvSpPr>
            <a:spLocks noChangeShapeType="1"/>
          </p:cNvSpPr>
          <p:nvPr/>
        </p:nvSpPr>
        <p:spPr bwMode="auto">
          <a:xfrm>
            <a:off x="4099412" y="3269337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21" name="Line 73"/>
          <p:cNvSpPr>
            <a:spLocks noChangeShapeType="1"/>
          </p:cNvSpPr>
          <p:nvPr/>
        </p:nvSpPr>
        <p:spPr bwMode="auto">
          <a:xfrm rot="5400000">
            <a:off x="4042262" y="3207424"/>
            <a:ext cx="134938" cy="0"/>
          </a:xfrm>
          <a:prstGeom prst="line">
            <a:avLst/>
          </a:prstGeom>
          <a:noFill/>
          <a:ln w="25400">
            <a:solidFill>
              <a:srgbClr val="005578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454" name="Text Box 103"/>
          <p:cNvSpPr txBox="1">
            <a:spLocks noChangeArrowheads="1"/>
          </p:cNvSpPr>
          <p:nvPr/>
        </p:nvSpPr>
        <p:spPr bwMode="auto">
          <a:xfrm>
            <a:off x="11023691" y="2539849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>
                <a:solidFill>
                  <a:srgbClr val="EB780A"/>
                </a:solidFill>
              </a:rPr>
              <a:t>4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455" name="Text Box 115"/>
          <p:cNvSpPr txBox="1">
            <a:spLocks noChangeArrowheads="1"/>
          </p:cNvSpPr>
          <p:nvPr/>
        </p:nvSpPr>
        <p:spPr bwMode="auto">
          <a:xfrm>
            <a:off x="11023691" y="2361349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EB780A"/>
                </a:solidFill>
              </a:rPr>
              <a:t>SUV</a:t>
            </a:r>
            <a:endParaRPr lang="en-US" altLang="en-US" sz="1400" baseline="30000" dirty="0">
              <a:solidFill>
                <a:srgbClr val="EB780A"/>
              </a:solidFill>
            </a:endParaRPr>
          </a:p>
        </p:txBody>
      </p:sp>
      <p:pic>
        <p:nvPicPr>
          <p:cNvPr id="142" name="Picture 5" descr="GE_drawin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22054"/>
          <a:stretch/>
        </p:blipFill>
        <p:spPr bwMode="auto">
          <a:xfrm>
            <a:off x="10633" y="4102542"/>
            <a:ext cx="2465308" cy="206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" name="Oval 142"/>
          <p:cNvSpPr/>
          <p:nvPr/>
        </p:nvSpPr>
        <p:spPr bwMode="auto">
          <a:xfrm>
            <a:off x="884749" y="4683649"/>
            <a:ext cx="708488" cy="708488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5039931" y="4032312"/>
            <a:ext cx="2536825" cy="2119312"/>
            <a:chOff x="5039931" y="4032312"/>
            <a:chExt cx="2536825" cy="2119312"/>
          </a:xfrm>
        </p:grpSpPr>
        <p:sp>
          <p:nvSpPr>
            <p:cNvPr id="226" name="AutoShape 4"/>
            <p:cNvSpPr>
              <a:spLocks noChangeArrowheads="1"/>
            </p:cNvSpPr>
            <p:nvPr/>
          </p:nvSpPr>
          <p:spPr bwMode="auto">
            <a:xfrm>
              <a:off x="5043106" y="4033899"/>
              <a:ext cx="2533650" cy="2117725"/>
            </a:xfrm>
            <a:prstGeom prst="homePlate">
              <a:avLst>
                <a:gd name="adj" fmla="val 24039"/>
              </a:avLst>
            </a:prstGeom>
            <a:solidFill>
              <a:schemeClr val="accent2">
                <a:alpha val="30196"/>
              </a:scheme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pic>
          <p:nvPicPr>
            <p:cNvPr id="235" name="Picture 109" descr="VG50Man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44287" t="14386" b="49443"/>
            <a:stretch>
              <a:fillRect/>
            </a:stretch>
          </p:blipFill>
          <p:spPr bwMode="auto">
            <a:xfrm>
              <a:off x="5039931" y="4032312"/>
              <a:ext cx="2032000" cy="2119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6" name="Freeform 110"/>
            <p:cNvSpPr>
              <a:spLocks/>
            </p:cNvSpPr>
            <p:nvPr/>
          </p:nvSpPr>
          <p:spPr bwMode="auto">
            <a:xfrm>
              <a:off x="5271317" y="4040249"/>
              <a:ext cx="962025" cy="2101850"/>
            </a:xfrm>
            <a:custGeom>
              <a:avLst/>
              <a:gdLst>
                <a:gd name="T0" fmla="*/ 360383138 w 606"/>
                <a:gd name="T1" fmla="*/ 0 h 1324"/>
                <a:gd name="T2" fmla="*/ 47883763 w 606"/>
                <a:gd name="T3" fmla="*/ 347781563 h 1324"/>
                <a:gd name="T4" fmla="*/ 78125638 w 606"/>
                <a:gd name="T5" fmla="*/ 493950625 h 1324"/>
                <a:gd name="T6" fmla="*/ 491431263 w 606"/>
                <a:gd name="T7" fmla="*/ 478829688 h 1324"/>
                <a:gd name="T8" fmla="*/ 1454130950 w 606"/>
                <a:gd name="T9" fmla="*/ 972780313 h 1324"/>
                <a:gd name="T10" fmla="*/ 1461690625 w 606"/>
                <a:gd name="T11" fmla="*/ 2147483647 h 13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606" h="1324">
                  <a:moveTo>
                    <a:pt x="143" y="0"/>
                  </a:moveTo>
                  <a:cubicBezTo>
                    <a:pt x="122" y="31"/>
                    <a:pt x="10" y="106"/>
                    <a:pt x="19" y="138"/>
                  </a:cubicBezTo>
                  <a:cubicBezTo>
                    <a:pt x="0" y="171"/>
                    <a:pt x="2" y="187"/>
                    <a:pt x="31" y="196"/>
                  </a:cubicBezTo>
                  <a:cubicBezTo>
                    <a:pt x="60" y="205"/>
                    <a:pt x="93" y="192"/>
                    <a:pt x="195" y="190"/>
                  </a:cubicBezTo>
                  <a:cubicBezTo>
                    <a:pt x="297" y="188"/>
                    <a:pt x="513" y="197"/>
                    <a:pt x="577" y="386"/>
                  </a:cubicBezTo>
                  <a:cubicBezTo>
                    <a:pt x="606" y="791"/>
                    <a:pt x="580" y="520"/>
                    <a:pt x="580" y="1324"/>
                  </a:cubicBezTo>
                </a:path>
              </a:pathLst>
            </a:custGeom>
            <a:noFill/>
            <a:ln w="22225" cap="flat" cmpd="sng">
              <a:solidFill>
                <a:schemeClr val="bg1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2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108000" tIns="54000" rIns="108000" bIns="54000" anchor="ctr">
              <a:spAutoFit/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237" name="AutoShape 111"/>
            <p:cNvSpPr>
              <a:spLocks noChangeArrowheads="1"/>
            </p:cNvSpPr>
            <p:nvPr/>
          </p:nvSpPr>
          <p:spPr bwMode="auto">
            <a:xfrm>
              <a:off x="5700731" y="4567426"/>
              <a:ext cx="499491" cy="356107"/>
            </a:xfrm>
            <a:prstGeom prst="leftRightArrow">
              <a:avLst>
                <a:gd name="adj1" fmla="val 64343"/>
                <a:gd name="adj2" fmla="val 31196"/>
              </a:avLst>
            </a:prstGeom>
            <a:solidFill>
              <a:srgbClr val="FFFFFF"/>
            </a:solidFill>
            <a:ln w="9525">
              <a:solidFill>
                <a:srgbClr val="008EC0"/>
              </a:solidFill>
              <a:prstDash val="dash"/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38" name="Text Box 112"/>
            <p:cNvSpPr txBox="1">
              <a:spLocks noChangeArrowheads="1"/>
            </p:cNvSpPr>
            <p:nvPr/>
          </p:nvSpPr>
          <p:spPr bwMode="auto">
            <a:xfrm>
              <a:off x="5744601" y="4584979"/>
              <a:ext cx="447103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8E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altLang="en-US" sz="2000" dirty="0">
                  <a:solidFill>
                    <a:srgbClr val="919BA5"/>
                  </a:solidFill>
                </a:rPr>
                <a:t>?</a:t>
              </a:r>
            </a:p>
          </p:txBody>
        </p:sp>
        <p:grpSp>
          <p:nvGrpSpPr>
            <p:cNvPr id="239" name="Group 141"/>
            <p:cNvGrpSpPr>
              <a:grpSpLocks/>
            </p:cNvGrpSpPr>
            <p:nvPr/>
          </p:nvGrpSpPr>
          <p:grpSpPr bwMode="auto">
            <a:xfrm>
              <a:off x="5401881" y="4612383"/>
              <a:ext cx="238125" cy="311150"/>
              <a:chOff x="-650" y="1829"/>
              <a:chExt cx="156" cy="196"/>
            </a:xfrm>
          </p:grpSpPr>
          <p:sp>
            <p:nvSpPr>
              <p:cNvPr id="250" name="Freeform 35"/>
              <p:cNvSpPr>
                <a:spLocks noChangeAspect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-650" y="1829"/>
                <a:ext cx="156" cy="196"/>
              </a:xfrm>
              <a:custGeom>
                <a:avLst/>
                <a:gdLst>
                  <a:gd name="T0" fmla="*/ 134 w 121"/>
                  <a:gd name="T1" fmla="*/ 453 h 153"/>
                  <a:gd name="T2" fmla="*/ 28 w 121"/>
                  <a:gd name="T3" fmla="*/ 894 h 153"/>
                  <a:gd name="T4" fmla="*/ 304 w 121"/>
                  <a:gd name="T5" fmla="*/ 1243 h 153"/>
                  <a:gd name="T6" fmla="*/ 890 w 121"/>
                  <a:gd name="T7" fmla="*/ 1272 h 153"/>
                  <a:gd name="T8" fmla="*/ 1293 w 121"/>
                  <a:gd name="T9" fmla="*/ 988 h 153"/>
                  <a:gd name="T10" fmla="*/ 1431 w 121"/>
                  <a:gd name="T11" fmla="*/ 611 h 153"/>
                  <a:gd name="T12" fmla="*/ 1315 w 121"/>
                  <a:gd name="T13" fmla="*/ 106 h 153"/>
                  <a:gd name="T14" fmla="*/ 878 w 121"/>
                  <a:gd name="T15" fmla="*/ 31 h 153"/>
                  <a:gd name="T16" fmla="*/ 623 w 121"/>
                  <a:gd name="T17" fmla="*/ 296 h 153"/>
                  <a:gd name="T18" fmla="*/ 134 w 121"/>
                  <a:gd name="T19" fmla="*/ 453 h 15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21"/>
                  <a:gd name="T31" fmla="*/ 0 h 153"/>
                  <a:gd name="T32" fmla="*/ 863 w 121"/>
                  <a:gd name="T33" fmla="*/ 801 h 15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21" h="153">
                    <a:moveTo>
                      <a:pt x="89" y="2"/>
                    </a:moveTo>
                    <a:cubicBezTo>
                      <a:pt x="78" y="0"/>
                      <a:pt x="61" y="7"/>
                      <a:pt x="52" y="20"/>
                    </a:cubicBezTo>
                    <a:cubicBezTo>
                      <a:pt x="43" y="33"/>
                      <a:pt x="42" y="60"/>
                      <a:pt x="34" y="80"/>
                    </a:cubicBezTo>
                    <a:cubicBezTo>
                      <a:pt x="26" y="100"/>
                      <a:pt x="0" y="128"/>
                      <a:pt x="4" y="140"/>
                    </a:cubicBezTo>
                    <a:cubicBezTo>
                      <a:pt x="8" y="152"/>
                      <a:pt x="44" y="151"/>
                      <a:pt x="58" y="152"/>
                    </a:cubicBezTo>
                    <a:cubicBezTo>
                      <a:pt x="72" y="153"/>
                      <a:pt x="82" y="152"/>
                      <a:pt x="91" y="149"/>
                    </a:cubicBezTo>
                    <a:cubicBezTo>
                      <a:pt x="100" y="146"/>
                      <a:pt x="108" y="142"/>
                      <a:pt x="112" y="137"/>
                    </a:cubicBezTo>
                    <a:cubicBezTo>
                      <a:pt x="116" y="132"/>
                      <a:pt x="115" y="128"/>
                      <a:pt x="115" y="119"/>
                    </a:cubicBezTo>
                    <a:cubicBezTo>
                      <a:pt x="115" y="110"/>
                      <a:pt x="109" y="97"/>
                      <a:pt x="109" y="83"/>
                    </a:cubicBezTo>
                    <a:cubicBezTo>
                      <a:pt x="109" y="69"/>
                      <a:pt x="121" y="45"/>
                      <a:pt x="118" y="32"/>
                    </a:cubicBezTo>
                    <a:cubicBezTo>
                      <a:pt x="115" y="19"/>
                      <a:pt x="95" y="8"/>
                      <a:pt x="89" y="2"/>
                    </a:cubicBezTo>
                    <a:close/>
                  </a:path>
                </a:pathLst>
              </a:custGeom>
              <a:solidFill>
                <a:schemeClr val="hlink"/>
              </a:solidFill>
              <a:ln w="9525" cap="flat" cmpd="sng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lIns="0" tIns="0" rIns="0" bIns="0"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grpSp>
            <p:nvGrpSpPr>
              <p:cNvPr id="251" name="Group 143"/>
              <p:cNvGrpSpPr>
                <a:grpSpLocks/>
              </p:cNvGrpSpPr>
              <p:nvPr/>
            </p:nvGrpSpPr>
            <p:grpSpPr bwMode="auto">
              <a:xfrm>
                <a:off x="-620" y="1842"/>
                <a:ext cx="108" cy="173"/>
                <a:chOff x="302" y="1241"/>
                <a:chExt cx="117" cy="186"/>
              </a:xfrm>
            </p:grpSpPr>
            <p:sp>
              <p:nvSpPr>
                <p:cNvPr id="252" name="AutoShape 144"/>
                <p:cNvSpPr>
                  <a:spLocks noChangeArrowheads="1"/>
                </p:cNvSpPr>
                <p:nvPr/>
              </p:nvSpPr>
              <p:spPr bwMode="auto">
                <a:xfrm>
                  <a:off x="368" y="1287"/>
                  <a:ext cx="51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3" name="AutoShape 145"/>
                <p:cNvSpPr>
                  <a:spLocks noChangeArrowheads="1"/>
                </p:cNvSpPr>
                <p:nvPr/>
              </p:nvSpPr>
              <p:spPr bwMode="auto">
                <a:xfrm>
                  <a:off x="348" y="1241"/>
                  <a:ext cx="52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4" name="AutoShape 146"/>
                <p:cNvSpPr>
                  <a:spLocks noChangeArrowheads="1"/>
                </p:cNvSpPr>
                <p:nvPr/>
              </p:nvSpPr>
              <p:spPr bwMode="auto">
                <a:xfrm>
                  <a:off x="328" y="1321"/>
                  <a:ext cx="51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5" name="AutoShape 147"/>
                <p:cNvSpPr>
                  <a:spLocks noChangeArrowheads="1"/>
                </p:cNvSpPr>
                <p:nvPr/>
              </p:nvSpPr>
              <p:spPr bwMode="auto">
                <a:xfrm>
                  <a:off x="365" y="1359"/>
                  <a:ext cx="52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6" name="AutoShape 148"/>
                <p:cNvSpPr>
                  <a:spLocks noChangeArrowheads="1"/>
                </p:cNvSpPr>
                <p:nvPr/>
              </p:nvSpPr>
              <p:spPr bwMode="auto">
                <a:xfrm>
                  <a:off x="302" y="1369"/>
                  <a:ext cx="51" cy="58"/>
                </a:xfrm>
                <a:prstGeom prst="irregularSeal1">
                  <a:avLst/>
                </a:prstGeom>
                <a:solidFill>
                  <a:srgbClr val="3366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>
                  <a:lvl1pPr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1pPr>
                  <a:lvl2pPr marL="742950" indent="-28575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2pPr>
                  <a:lvl3pPr marL="11430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3pPr>
                  <a:lvl4pPr marL="16002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4pPr>
                  <a:lvl5pPr marL="2057400" indent="-228600" algn="ctr" eaLnBrk="0" hangingPunct="0">
                    <a:lnSpc>
                      <a:spcPct val="110000"/>
                    </a:lnSpc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5pPr>
                  <a:lvl6pPr marL="25146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6pPr>
                  <a:lvl7pPr marL="29718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7pPr>
                  <a:lvl8pPr marL="34290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8pPr>
                  <a:lvl9pPr marL="3886200" indent="-228600" algn="ctr" eaLnBrk="0" fontAlgn="base" hangingPunct="0">
                    <a:lnSpc>
                      <a:spcPct val="110000"/>
                    </a:lnSpc>
                    <a:spcBef>
                      <a:spcPct val="0"/>
                    </a:spcBef>
                    <a:spcAft>
                      <a:spcPct val="0"/>
                    </a:spcAft>
                    <a:defRPr b="1">
                      <a:solidFill>
                        <a:schemeClr val="tx1"/>
                      </a:solidFill>
                      <a:latin typeface="Arial" charset="0"/>
                      <a:ea typeface="MS PGothic" pitchFamily="34" charset="-128"/>
                    </a:defRPr>
                  </a:lvl9pPr>
                </a:lstStyle>
                <a:p>
                  <a:pPr eaLnBrk="1" hangingPunct="1"/>
                  <a:endParaRPr lang="en-US" altLang="en-US">
                    <a:solidFill>
                      <a:srgbClr val="000000"/>
                    </a:solidFill>
                  </a:endParaRPr>
                </a:p>
              </p:txBody>
            </p:sp>
          </p:grpSp>
        </p:grpSp>
        <p:sp>
          <p:nvSpPr>
            <p:cNvPr id="241" name="Text Box 102"/>
            <p:cNvSpPr txBox="1">
              <a:spLocks noChangeArrowheads="1"/>
            </p:cNvSpPr>
            <p:nvPr/>
          </p:nvSpPr>
          <p:spPr bwMode="auto">
            <a:xfrm>
              <a:off x="6187060" y="4050092"/>
              <a:ext cx="886460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US" altLang="en-US" sz="1400" b="0" dirty="0" err="1" smtClean="0">
                  <a:solidFill>
                    <a:srgbClr val="000000"/>
                  </a:solidFill>
                </a:rPr>
                <a:t>Attennuation</a:t>
              </a:r>
              <a:r>
                <a:rPr lang="en-US" altLang="en-US" sz="1400" b="0" dirty="0" smtClean="0">
                  <a:solidFill>
                    <a:srgbClr val="000000"/>
                  </a:solidFill>
                </a:rPr>
                <a:t/>
              </a:r>
              <a:br>
                <a:rPr lang="en-US" altLang="en-US" sz="1400" b="0" dirty="0" smtClean="0">
                  <a:solidFill>
                    <a:srgbClr val="000000"/>
                  </a:solidFill>
                </a:rPr>
              </a:br>
              <a:r>
                <a:rPr lang="en-US" altLang="en-US" sz="1400" b="0" dirty="0" smtClean="0">
                  <a:solidFill>
                    <a:srgbClr val="000000"/>
                  </a:solidFill>
                </a:rPr>
                <a:t>Correction</a:t>
              </a:r>
              <a:endParaRPr lang="en-US" altLang="en-US" sz="1400" b="0" dirty="0">
                <a:solidFill>
                  <a:srgbClr val="000000"/>
                </a:solidFill>
              </a:endParaRPr>
            </a:p>
          </p:txBody>
        </p:sp>
        <p:sp>
          <p:nvSpPr>
            <p:cNvPr id="244" name="Text Box 16"/>
            <p:cNvSpPr txBox="1">
              <a:spLocks noChangeArrowheads="1"/>
            </p:cNvSpPr>
            <p:nvPr/>
          </p:nvSpPr>
          <p:spPr bwMode="auto">
            <a:xfrm>
              <a:off x="6764825" y="4842294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 smtClean="0">
                  <a:solidFill>
                    <a:srgbClr val="EB780A"/>
                  </a:solidFill>
                </a:rPr>
                <a:t>3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245" name="Text Box 17"/>
            <p:cNvSpPr txBox="1">
              <a:spLocks noChangeArrowheads="1"/>
            </p:cNvSpPr>
            <p:nvPr/>
          </p:nvSpPr>
          <p:spPr bwMode="auto">
            <a:xfrm>
              <a:off x="6764825" y="4663794"/>
              <a:ext cx="550862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>
                  <a:solidFill>
                    <a:srgbClr val="EB780A"/>
                  </a:solidFill>
                </a:rPr>
                <a:t>SUV</a:t>
              </a:r>
              <a:endParaRPr lang="en-US" altLang="en-US" sz="1400" baseline="30000">
                <a:solidFill>
                  <a:srgbClr val="EB780A"/>
                </a:solidFill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2486850" y="4026979"/>
            <a:ext cx="2533650" cy="2138363"/>
            <a:chOff x="2486850" y="4026979"/>
            <a:chExt cx="2533650" cy="2138363"/>
          </a:xfrm>
        </p:grpSpPr>
        <p:sp>
          <p:nvSpPr>
            <p:cNvPr id="211" name="AutoShape 11"/>
            <p:cNvSpPr>
              <a:spLocks noChangeArrowheads="1"/>
            </p:cNvSpPr>
            <p:nvPr/>
          </p:nvSpPr>
          <p:spPr bwMode="auto">
            <a:xfrm>
              <a:off x="2486850" y="4036504"/>
              <a:ext cx="2533650" cy="2117725"/>
            </a:xfrm>
            <a:prstGeom prst="homePlate">
              <a:avLst>
                <a:gd name="adj" fmla="val 24039"/>
              </a:avLst>
            </a:prstGeom>
            <a:solidFill>
              <a:schemeClr val="accent2">
                <a:alpha val="30196"/>
              </a:schemeClr>
            </a:solidFill>
            <a:ln w="9525" algn="ctr">
              <a:solidFill>
                <a:schemeClr val="accent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 anchor="ctr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12" name="AutoShape 21"/>
            <p:cNvSpPr>
              <a:spLocks noChangeArrowheads="1"/>
            </p:cNvSpPr>
            <p:nvPr/>
          </p:nvSpPr>
          <p:spPr bwMode="auto">
            <a:xfrm>
              <a:off x="2528125" y="4026979"/>
              <a:ext cx="581025" cy="2130425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  <a:alpha val="20000"/>
                  </a:schemeClr>
                </a:gs>
                <a:gs pos="100000">
                  <a:schemeClr val="bg2">
                    <a:alpha val="61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213" name="Rectangle 23"/>
            <p:cNvSpPr>
              <a:spLocks noChangeArrowheads="1"/>
            </p:cNvSpPr>
            <p:nvPr/>
          </p:nvSpPr>
          <p:spPr bwMode="auto">
            <a:xfrm>
              <a:off x="3144075" y="4036504"/>
              <a:ext cx="261938" cy="2117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16" name="AutoShape 25"/>
            <p:cNvSpPr>
              <a:spLocks noChangeArrowheads="1"/>
            </p:cNvSpPr>
            <p:nvPr/>
          </p:nvSpPr>
          <p:spPr bwMode="auto">
            <a:xfrm>
              <a:off x="3474275" y="4034917"/>
              <a:ext cx="581025" cy="2130425"/>
            </a:xfrm>
            <a:prstGeom prst="homePlate">
              <a:avLst>
                <a:gd name="adj" fmla="val 100000"/>
              </a:avLst>
            </a:prstGeom>
            <a:gradFill rotWithShape="1">
              <a:gsLst>
                <a:gs pos="0">
                  <a:schemeClr val="bg2">
                    <a:gamma/>
                    <a:tint val="0"/>
                    <a:invGamma/>
                    <a:alpha val="20000"/>
                  </a:schemeClr>
                </a:gs>
                <a:gs pos="100000">
                  <a:schemeClr val="bg2">
                    <a:alpha val="61000"/>
                  </a:schemeClr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rgbClr val="008E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>
                <a:lnSpc>
                  <a:spcPct val="110000"/>
                </a:lnSpc>
                <a:defRPr/>
              </a:pPr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217" name="Group 31"/>
            <p:cNvGrpSpPr>
              <a:grpSpLocks/>
            </p:cNvGrpSpPr>
            <p:nvPr/>
          </p:nvGrpSpPr>
          <p:grpSpPr bwMode="auto">
            <a:xfrm>
              <a:off x="2509075" y="4631817"/>
              <a:ext cx="606425" cy="1019175"/>
              <a:chOff x="2368" y="3995"/>
              <a:chExt cx="382" cy="642"/>
            </a:xfrm>
          </p:grpSpPr>
          <p:sp>
            <p:nvSpPr>
              <p:cNvPr id="277" name="AutoShape 32"/>
              <p:cNvSpPr>
                <a:spLocks noChangeArrowheads="1"/>
              </p:cNvSpPr>
              <p:nvPr/>
            </p:nvSpPr>
            <p:spPr bwMode="auto">
              <a:xfrm>
                <a:off x="2583" y="4154"/>
                <a:ext cx="167" cy="201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8" name="AutoShape 33"/>
              <p:cNvSpPr>
                <a:spLocks noChangeArrowheads="1"/>
              </p:cNvSpPr>
              <p:nvPr/>
            </p:nvSpPr>
            <p:spPr bwMode="auto">
              <a:xfrm>
                <a:off x="2520" y="3995"/>
                <a:ext cx="168" cy="201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79" name="AutoShape 34"/>
              <p:cNvSpPr>
                <a:spLocks noChangeArrowheads="1"/>
              </p:cNvSpPr>
              <p:nvPr/>
            </p:nvSpPr>
            <p:spPr bwMode="auto">
              <a:xfrm>
                <a:off x="2452" y="4269"/>
                <a:ext cx="168" cy="201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0" name="AutoShape 35"/>
              <p:cNvSpPr>
                <a:spLocks noChangeArrowheads="1"/>
              </p:cNvSpPr>
              <p:nvPr/>
            </p:nvSpPr>
            <p:spPr bwMode="auto">
              <a:xfrm>
                <a:off x="2574" y="4402"/>
                <a:ext cx="168" cy="200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281" name="AutoShape 36"/>
              <p:cNvSpPr>
                <a:spLocks noChangeArrowheads="1"/>
              </p:cNvSpPr>
              <p:nvPr/>
            </p:nvSpPr>
            <p:spPr bwMode="auto">
              <a:xfrm>
                <a:off x="2368" y="4437"/>
                <a:ext cx="168" cy="200"/>
              </a:xfrm>
              <a:prstGeom prst="irregularSeal1">
                <a:avLst/>
              </a:prstGeom>
              <a:solidFill>
                <a:srgbClr val="336699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charset="0"/>
                    <a:ea typeface="MS PGothic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218" name="Group 44"/>
            <p:cNvGrpSpPr>
              <a:grpSpLocks/>
            </p:cNvGrpSpPr>
            <p:nvPr/>
          </p:nvGrpSpPr>
          <p:grpSpPr bwMode="auto">
            <a:xfrm>
              <a:off x="3772725" y="4666742"/>
              <a:ext cx="357188" cy="136525"/>
              <a:chOff x="9478" y="3001"/>
              <a:chExt cx="225" cy="86"/>
            </a:xfrm>
          </p:grpSpPr>
          <p:sp>
            <p:nvSpPr>
              <p:cNvPr id="272" name="Line 45"/>
              <p:cNvSpPr>
                <a:spLocks noChangeShapeType="1"/>
              </p:cNvSpPr>
              <p:nvPr/>
            </p:nvSpPr>
            <p:spPr bwMode="auto">
              <a:xfrm>
                <a:off x="9478" y="308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73" name="Line 46"/>
              <p:cNvSpPr>
                <a:spLocks noChangeShapeType="1"/>
              </p:cNvSpPr>
              <p:nvPr/>
            </p:nvSpPr>
            <p:spPr bwMode="auto">
              <a:xfrm>
                <a:off x="9548" y="3008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74" name="Line 47"/>
              <p:cNvSpPr>
                <a:spLocks noChangeShapeType="1"/>
              </p:cNvSpPr>
              <p:nvPr/>
            </p:nvSpPr>
            <p:spPr bwMode="auto">
              <a:xfrm rot="5400000">
                <a:off x="9512" y="304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75" name="Line 48"/>
              <p:cNvSpPr>
                <a:spLocks noChangeShapeType="1"/>
              </p:cNvSpPr>
              <p:nvPr/>
            </p:nvSpPr>
            <p:spPr bwMode="auto">
              <a:xfrm>
                <a:off x="9618" y="308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76" name="Line 49"/>
              <p:cNvSpPr>
                <a:spLocks noChangeShapeType="1"/>
              </p:cNvSpPr>
              <p:nvPr/>
            </p:nvSpPr>
            <p:spPr bwMode="auto">
              <a:xfrm rot="5400000">
                <a:off x="9582" y="304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grpSp>
          <p:nvGrpSpPr>
            <p:cNvPr id="220" name="Group 50"/>
            <p:cNvGrpSpPr>
              <a:grpSpLocks/>
            </p:cNvGrpSpPr>
            <p:nvPr/>
          </p:nvGrpSpPr>
          <p:grpSpPr bwMode="auto">
            <a:xfrm>
              <a:off x="3907663" y="4987417"/>
              <a:ext cx="357187" cy="136525"/>
              <a:chOff x="9478" y="3001"/>
              <a:chExt cx="225" cy="86"/>
            </a:xfrm>
          </p:grpSpPr>
          <p:sp>
            <p:nvSpPr>
              <p:cNvPr id="267" name="Line 51"/>
              <p:cNvSpPr>
                <a:spLocks noChangeShapeType="1"/>
              </p:cNvSpPr>
              <p:nvPr/>
            </p:nvSpPr>
            <p:spPr bwMode="auto">
              <a:xfrm>
                <a:off x="9478" y="308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68" name="Line 52"/>
              <p:cNvSpPr>
                <a:spLocks noChangeShapeType="1"/>
              </p:cNvSpPr>
              <p:nvPr/>
            </p:nvSpPr>
            <p:spPr bwMode="auto">
              <a:xfrm>
                <a:off x="9548" y="3008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69" name="Line 53"/>
              <p:cNvSpPr>
                <a:spLocks noChangeShapeType="1"/>
              </p:cNvSpPr>
              <p:nvPr/>
            </p:nvSpPr>
            <p:spPr bwMode="auto">
              <a:xfrm rot="5400000">
                <a:off x="9512" y="304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70" name="Line 54"/>
              <p:cNvSpPr>
                <a:spLocks noChangeShapeType="1"/>
              </p:cNvSpPr>
              <p:nvPr/>
            </p:nvSpPr>
            <p:spPr bwMode="auto">
              <a:xfrm>
                <a:off x="9618" y="308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71" name="Line 55"/>
              <p:cNvSpPr>
                <a:spLocks noChangeShapeType="1"/>
              </p:cNvSpPr>
              <p:nvPr/>
            </p:nvSpPr>
            <p:spPr bwMode="auto">
              <a:xfrm rot="5400000">
                <a:off x="9582" y="304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grpSp>
          <p:nvGrpSpPr>
            <p:cNvPr id="222" name="Group 62"/>
            <p:cNvGrpSpPr>
              <a:grpSpLocks/>
            </p:cNvGrpSpPr>
            <p:nvPr/>
          </p:nvGrpSpPr>
          <p:grpSpPr bwMode="auto">
            <a:xfrm>
              <a:off x="3459988" y="5516054"/>
              <a:ext cx="357187" cy="136525"/>
              <a:chOff x="9478" y="3001"/>
              <a:chExt cx="225" cy="86"/>
            </a:xfrm>
          </p:grpSpPr>
          <p:sp>
            <p:nvSpPr>
              <p:cNvPr id="262" name="Line 63"/>
              <p:cNvSpPr>
                <a:spLocks noChangeShapeType="1"/>
              </p:cNvSpPr>
              <p:nvPr/>
            </p:nvSpPr>
            <p:spPr bwMode="auto">
              <a:xfrm>
                <a:off x="9478" y="308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63" name="Line 64"/>
              <p:cNvSpPr>
                <a:spLocks noChangeShapeType="1"/>
              </p:cNvSpPr>
              <p:nvPr/>
            </p:nvSpPr>
            <p:spPr bwMode="auto">
              <a:xfrm>
                <a:off x="9548" y="3008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64" name="Line 65"/>
              <p:cNvSpPr>
                <a:spLocks noChangeShapeType="1"/>
              </p:cNvSpPr>
              <p:nvPr/>
            </p:nvSpPr>
            <p:spPr bwMode="auto">
              <a:xfrm rot="5400000">
                <a:off x="9512" y="304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65" name="Line 66"/>
              <p:cNvSpPr>
                <a:spLocks noChangeShapeType="1"/>
              </p:cNvSpPr>
              <p:nvPr/>
            </p:nvSpPr>
            <p:spPr bwMode="auto">
              <a:xfrm>
                <a:off x="9618" y="308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66" name="Line 67"/>
              <p:cNvSpPr>
                <a:spLocks noChangeShapeType="1"/>
              </p:cNvSpPr>
              <p:nvPr/>
            </p:nvSpPr>
            <p:spPr bwMode="auto">
              <a:xfrm rot="5400000">
                <a:off x="9582" y="304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grpSp>
          <p:nvGrpSpPr>
            <p:cNvPr id="224" name="Group 68"/>
            <p:cNvGrpSpPr>
              <a:grpSpLocks/>
            </p:cNvGrpSpPr>
            <p:nvPr/>
          </p:nvGrpSpPr>
          <p:grpSpPr bwMode="auto">
            <a:xfrm>
              <a:off x="3883850" y="5449379"/>
              <a:ext cx="357188" cy="136525"/>
              <a:chOff x="9478" y="3001"/>
              <a:chExt cx="225" cy="86"/>
            </a:xfrm>
          </p:grpSpPr>
          <p:sp>
            <p:nvSpPr>
              <p:cNvPr id="257" name="Line 69"/>
              <p:cNvSpPr>
                <a:spLocks noChangeShapeType="1"/>
              </p:cNvSpPr>
              <p:nvPr/>
            </p:nvSpPr>
            <p:spPr bwMode="auto">
              <a:xfrm>
                <a:off x="9478" y="308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58" name="Line 70"/>
              <p:cNvSpPr>
                <a:spLocks noChangeShapeType="1"/>
              </p:cNvSpPr>
              <p:nvPr/>
            </p:nvSpPr>
            <p:spPr bwMode="auto">
              <a:xfrm>
                <a:off x="9548" y="3008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59" name="Line 71"/>
              <p:cNvSpPr>
                <a:spLocks noChangeShapeType="1"/>
              </p:cNvSpPr>
              <p:nvPr/>
            </p:nvSpPr>
            <p:spPr bwMode="auto">
              <a:xfrm rot="5400000">
                <a:off x="9512" y="304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60" name="Line 72"/>
              <p:cNvSpPr>
                <a:spLocks noChangeShapeType="1"/>
              </p:cNvSpPr>
              <p:nvPr/>
            </p:nvSpPr>
            <p:spPr bwMode="auto">
              <a:xfrm>
                <a:off x="9618" y="3084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261" name="Line 73"/>
              <p:cNvSpPr>
                <a:spLocks noChangeShapeType="1"/>
              </p:cNvSpPr>
              <p:nvPr/>
            </p:nvSpPr>
            <p:spPr bwMode="auto">
              <a:xfrm rot="5400000">
                <a:off x="9582" y="3045"/>
                <a:ext cx="85" cy="0"/>
              </a:xfrm>
              <a:prstGeom prst="line">
                <a:avLst/>
              </a:prstGeom>
              <a:noFill/>
              <a:ln w="25400">
                <a:solidFill>
                  <a:srgbClr val="005578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225" name="Text Box 99"/>
            <p:cNvSpPr txBox="1">
              <a:spLocks noChangeArrowheads="1"/>
            </p:cNvSpPr>
            <p:nvPr/>
          </p:nvSpPr>
          <p:spPr bwMode="auto">
            <a:xfrm rot="16200000">
              <a:off x="2448504" y="4920226"/>
              <a:ext cx="1659429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100000"/>
                </a:lnSpc>
              </a:pPr>
              <a:r>
                <a:rPr lang="en-US" altLang="en-US" dirty="0" smtClean="0">
                  <a:solidFill>
                    <a:srgbClr val="FFFFFF"/>
                  </a:solidFill>
                </a:rPr>
                <a:t>Detector </a:t>
              </a:r>
              <a:r>
                <a:rPr lang="en-US" altLang="en-US" dirty="0">
                  <a:solidFill>
                    <a:srgbClr val="FFFFFF"/>
                  </a:solidFill>
                </a:rPr>
                <a:t>Drift</a:t>
              </a:r>
            </a:p>
          </p:txBody>
        </p:sp>
        <p:sp>
          <p:nvSpPr>
            <p:cNvPr id="240" name="Text Box 102"/>
            <p:cNvSpPr txBox="1">
              <a:spLocks noChangeArrowheads="1"/>
            </p:cNvSpPr>
            <p:nvPr/>
          </p:nvSpPr>
          <p:spPr bwMode="auto">
            <a:xfrm>
              <a:off x="3620004" y="4050092"/>
              <a:ext cx="886460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US" altLang="en-US" sz="1400" b="0" dirty="0" smtClean="0">
                  <a:solidFill>
                    <a:srgbClr val="000000"/>
                  </a:solidFill>
                </a:rPr>
                <a:t>Daily</a:t>
              </a:r>
              <a:br>
                <a:rPr lang="en-US" altLang="en-US" sz="1400" b="0" dirty="0" smtClean="0">
                  <a:solidFill>
                    <a:srgbClr val="000000"/>
                  </a:solidFill>
                </a:rPr>
              </a:br>
              <a:r>
                <a:rPr lang="en-US" altLang="en-US" sz="1400" b="0" dirty="0" smtClean="0">
                  <a:solidFill>
                    <a:srgbClr val="000000"/>
                  </a:solidFill>
                </a:rPr>
                <a:t>Check only</a:t>
              </a:r>
              <a:endParaRPr lang="en-US" altLang="en-US" sz="1400" b="0" baseline="30000" dirty="0">
                <a:solidFill>
                  <a:srgbClr val="000000"/>
                </a:solidFill>
              </a:endParaRPr>
            </a:p>
          </p:txBody>
        </p:sp>
        <p:sp>
          <p:nvSpPr>
            <p:cNvPr id="246" name="Text Box 29"/>
            <p:cNvSpPr txBox="1">
              <a:spLocks noChangeArrowheads="1"/>
            </p:cNvSpPr>
            <p:nvPr/>
          </p:nvSpPr>
          <p:spPr bwMode="auto">
            <a:xfrm>
              <a:off x="4240700" y="4842294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>
                  <a:solidFill>
                    <a:srgbClr val="EB780A"/>
                  </a:solidFill>
                </a:rPr>
                <a:t>2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247" name="Text Box 30"/>
            <p:cNvSpPr txBox="1">
              <a:spLocks noChangeArrowheads="1"/>
            </p:cNvSpPr>
            <p:nvPr/>
          </p:nvSpPr>
          <p:spPr bwMode="auto">
            <a:xfrm>
              <a:off x="4240700" y="4663794"/>
              <a:ext cx="550862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>
                  <a:solidFill>
                    <a:srgbClr val="EB780A"/>
                  </a:solidFill>
                </a:rPr>
                <a:t>SUV</a:t>
              </a:r>
              <a:endParaRPr lang="en-US" altLang="en-US" sz="1400" baseline="30000">
                <a:solidFill>
                  <a:srgbClr val="EB780A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7576185" y="4012695"/>
            <a:ext cx="2563812" cy="2138929"/>
            <a:chOff x="7576185" y="4012695"/>
            <a:chExt cx="2563812" cy="2138929"/>
          </a:xfrm>
        </p:grpSpPr>
        <p:pic>
          <p:nvPicPr>
            <p:cNvPr id="208" name="Picture 3" descr="0558_Graphic_Info_G+H_conventional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20201" t="20423" r="5647" b="507"/>
            <a:stretch/>
          </p:blipFill>
          <p:spPr bwMode="auto">
            <a:xfrm>
              <a:off x="7576185" y="4012695"/>
              <a:ext cx="2563812" cy="2138929"/>
            </a:xfrm>
            <a:prstGeom prst="homePlate">
              <a:avLst>
                <a:gd name="adj" fmla="val 25016"/>
              </a:avLst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0" name="Picture 117" descr="dotted-line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400" t="31691" r="21526" b="31689"/>
            <a:stretch>
              <a:fillRect/>
            </a:stretch>
          </p:blipFill>
          <p:spPr bwMode="auto">
            <a:xfrm>
              <a:off x="7576185" y="4296916"/>
              <a:ext cx="2503487" cy="990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2" name="Picture 116" descr="tumor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73172" y="4975730"/>
              <a:ext cx="231775" cy="10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3" name="Text Box 102"/>
            <p:cNvSpPr txBox="1">
              <a:spLocks noChangeArrowheads="1"/>
            </p:cNvSpPr>
            <p:nvPr/>
          </p:nvSpPr>
          <p:spPr bwMode="auto">
            <a:xfrm>
              <a:off x="8391588" y="4026342"/>
              <a:ext cx="1214881" cy="430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AFB4BE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r" eaLnBrk="1" hangingPunct="1">
                <a:lnSpc>
                  <a:spcPct val="100000"/>
                </a:lnSpc>
              </a:pPr>
              <a:r>
                <a:rPr lang="en-US" altLang="en-US" sz="1400" b="0" dirty="0" smtClean="0">
                  <a:solidFill>
                    <a:srgbClr val="000000"/>
                  </a:solidFill>
                </a:rPr>
                <a:t>Inherent</a:t>
              </a:r>
              <a:br>
                <a:rPr lang="en-US" altLang="en-US" sz="1400" b="0" dirty="0" smtClean="0">
                  <a:solidFill>
                    <a:srgbClr val="000000"/>
                  </a:solidFill>
                </a:rPr>
              </a:br>
              <a:r>
                <a:rPr lang="en-US" altLang="en-US" sz="1400" b="0" dirty="0" smtClean="0">
                  <a:solidFill>
                    <a:srgbClr val="000000"/>
                  </a:solidFill>
                </a:rPr>
                <a:t>Noise</a:t>
              </a:r>
              <a:endParaRPr lang="en-US" altLang="en-US" sz="1400" b="0" dirty="0">
                <a:solidFill>
                  <a:srgbClr val="000000"/>
                </a:solidFill>
              </a:endParaRPr>
            </a:p>
          </p:txBody>
        </p:sp>
        <p:sp>
          <p:nvSpPr>
            <p:cNvPr id="248" name="Text Box 103"/>
            <p:cNvSpPr txBox="1">
              <a:spLocks noChangeArrowheads="1"/>
            </p:cNvSpPr>
            <p:nvPr/>
          </p:nvSpPr>
          <p:spPr bwMode="auto">
            <a:xfrm>
              <a:off x="9331812" y="4842294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 smtClean="0">
                  <a:solidFill>
                    <a:srgbClr val="EB780A"/>
                  </a:solidFill>
                </a:rPr>
                <a:t>5</a:t>
              </a:r>
              <a:endParaRPr lang="en-US" altLang="en-US" sz="6000" baseline="30000" dirty="0">
                <a:solidFill>
                  <a:srgbClr val="EB780A"/>
                </a:solidFill>
              </a:endParaRPr>
            </a:p>
          </p:txBody>
        </p:sp>
        <p:sp>
          <p:nvSpPr>
            <p:cNvPr id="249" name="Text Box 104"/>
            <p:cNvSpPr txBox="1">
              <a:spLocks noChangeArrowheads="1"/>
            </p:cNvSpPr>
            <p:nvPr/>
          </p:nvSpPr>
          <p:spPr bwMode="auto">
            <a:xfrm>
              <a:off x="9331812" y="4663794"/>
              <a:ext cx="550863" cy="273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 dirty="0">
                  <a:solidFill>
                    <a:srgbClr val="EB780A"/>
                  </a:solidFill>
                </a:rPr>
                <a:t>SUV</a:t>
              </a:r>
              <a:endParaRPr lang="en-US" altLang="en-US" sz="1400" baseline="30000" dirty="0">
                <a:solidFill>
                  <a:srgbClr val="EB780A"/>
                </a:solidFill>
              </a:endParaRPr>
            </a:p>
          </p:txBody>
        </p:sp>
      </p:grpSp>
      <p:sp>
        <p:nvSpPr>
          <p:cNvPr id="282" name="Text Box 103"/>
          <p:cNvSpPr txBox="1">
            <a:spLocks noChangeArrowheads="1"/>
          </p:cNvSpPr>
          <p:nvPr/>
        </p:nvSpPr>
        <p:spPr bwMode="auto">
          <a:xfrm>
            <a:off x="10275888" y="1713801"/>
            <a:ext cx="1920876" cy="443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0000"/>
                </a:solidFill>
              </a:rPr>
              <a:t>-20%</a:t>
            </a:r>
            <a:endParaRPr lang="en-US" altLang="en-US" sz="6000" baseline="30000" dirty="0">
              <a:solidFill>
                <a:srgbClr val="FF0000"/>
              </a:solidFill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4498379" y="6279238"/>
            <a:ext cx="73820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Sources: QIBA-UPICT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Onco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. FDG-PET Protocol, v.1, 6-7-13.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Lasnon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 et al. Harmonizing SUVs in multicenter trials when using different generation PET systems. EJNM.11-6-12. Partial metabolic response as min. 30% SUVpeak reduction. Wahl et  al. From RECIST to PERCIST: Evolving Considerations for PET Response Criteria in Solid Tumors. JNM, May 2009 . .</a:t>
            </a:r>
            <a:endParaRPr lang="en-US" sz="1000" dirty="0"/>
          </a:p>
        </p:txBody>
      </p:sp>
      <p:sp>
        <p:nvSpPr>
          <p:cNvPr id="138" name="Text Box 149"/>
          <p:cNvSpPr txBox="1">
            <a:spLocks noChangeArrowheads="1"/>
          </p:cNvSpPr>
          <p:nvPr/>
        </p:nvSpPr>
        <p:spPr bwMode="auto">
          <a:xfrm>
            <a:off x="2500122" y="1415289"/>
            <a:ext cx="2014855" cy="32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altLang="en-US" smtClean="0">
                <a:solidFill>
                  <a:srgbClr val="879BAA"/>
                </a:solidFill>
              </a:rPr>
              <a:t>Contrôle qualité</a:t>
            </a:r>
            <a:endParaRPr lang="fr-FR" altLang="en-US">
              <a:solidFill>
                <a:srgbClr val="879BAA"/>
              </a:solidFill>
            </a:endParaRPr>
          </a:p>
        </p:txBody>
      </p:sp>
      <p:sp>
        <p:nvSpPr>
          <p:cNvPr id="139" name="Text Box 160"/>
          <p:cNvSpPr txBox="1">
            <a:spLocks noChangeArrowheads="1"/>
          </p:cNvSpPr>
          <p:nvPr/>
        </p:nvSpPr>
        <p:spPr bwMode="auto">
          <a:xfrm>
            <a:off x="5043297" y="1415289"/>
            <a:ext cx="2028031" cy="32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altLang="en-US" smtClean="0">
                <a:solidFill>
                  <a:srgbClr val="879BAA"/>
                </a:solidFill>
              </a:rPr>
              <a:t>Recalage</a:t>
            </a:r>
            <a:endParaRPr lang="fr-FR" altLang="en-US">
              <a:solidFill>
                <a:srgbClr val="879BAA"/>
              </a:solidFill>
            </a:endParaRPr>
          </a:p>
        </p:txBody>
      </p:sp>
      <p:sp>
        <p:nvSpPr>
          <p:cNvPr id="140" name="Text Box 161"/>
          <p:cNvSpPr txBox="1">
            <a:spLocks noChangeArrowheads="1"/>
          </p:cNvSpPr>
          <p:nvPr/>
        </p:nvSpPr>
        <p:spPr bwMode="auto">
          <a:xfrm>
            <a:off x="7579015" y="1391539"/>
            <a:ext cx="2028030" cy="322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AFB4BE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fr-FR" altLang="en-US" smtClean="0">
                <a:solidFill>
                  <a:srgbClr val="879BAA"/>
                </a:solidFill>
              </a:rPr>
              <a:t>Bruit uniforme</a:t>
            </a:r>
            <a:endParaRPr lang="fr-FR" altLang="en-US" baseline="30000">
              <a:solidFill>
                <a:srgbClr val="879B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320322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" grpId="0"/>
      <p:bldP spid="351" grpId="0"/>
      <p:bldP spid="28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13876148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Les différentes technologies fournissent une résolution spatiale et une quantification différentes</a:t>
            </a:r>
            <a:endParaRPr lang="fr-FR" b="0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Text Box 103"/>
          <p:cNvSpPr txBox="1">
            <a:spLocks noChangeArrowheads="1"/>
          </p:cNvSpPr>
          <p:nvPr/>
        </p:nvSpPr>
        <p:spPr bwMode="auto">
          <a:xfrm>
            <a:off x="11023691" y="4850771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0000"/>
                </a:solidFill>
              </a:rPr>
              <a:t>5</a:t>
            </a:r>
            <a:endParaRPr lang="en-US" altLang="en-US" sz="6000" baseline="30000" dirty="0">
              <a:solidFill>
                <a:srgbClr val="FF0000"/>
              </a:solidFill>
            </a:endParaRPr>
          </a:p>
        </p:txBody>
      </p:sp>
      <p:sp>
        <p:nvSpPr>
          <p:cNvPr id="351" name="Text Box 115"/>
          <p:cNvSpPr txBox="1">
            <a:spLocks noChangeArrowheads="1"/>
          </p:cNvSpPr>
          <p:nvPr/>
        </p:nvSpPr>
        <p:spPr bwMode="auto">
          <a:xfrm>
            <a:off x="11023691" y="4672271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FF0000"/>
                </a:solidFill>
              </a:rPr>
              <a:t>SUV</a:t>
            </a:r>
            <a:endParaRPr lang="en-US" altLang="en-US" sz="1400" baseline="30000" dirty="0">
              <a:solidFill>
                <a:srgbClr val="FF0000"/>
              </a:solidFill>
            </a:endParaRPr>
          </a:p>
        </p:txBody>
      </p:sp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" name="Text Box 103"/>
          <p:cNvSpPr txBox="1">
            <a:spLocks noChangeArrowheads="1"/>
          </p:cNvSpPr>
          <p:nvPr/>
        </p:nvSpPr>
        <p:spPr bwMode="auto">
          <a:xfrm>
            <a:off x="11023691" y="2539849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>
                <a:solidFill>
                  <a:srgbClr val="EB780A"/>
                </a:solidFill>
              </a:rPr>
              <a:t>4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455" name="Text Box 115"/>
          <p:cNvSpPr txBox="1">
            <a:spLocks noChangeArrowheads="1"/>
          </p:cNvSpPr>
          <p:nvPr/>
        </p:nvSpPr>
        <p:spPr bwMode="auto">
          <a:xfrm>
            <a:off x="11023691" y="2361349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EB780A"/>
                </a:solidFill>
              </a:rPr>
              <a:t>SUV</a:t>
            </a:r>
            <a:endParaRPr lang="en-US" altLang="en-US" sz="1400" baseline="30000" dirty="0">
              <a:solidFill>
                <a:srgbClr val="EB780A"/>
              </a:solidFill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10633" y="4102542"/>
            <a:ext cx="2465308" cy="2062800"/>
            <a:chOff x="10633" y="1887443"/>
            <a:chExt cx="2465308" cy="2062800"/>
          </a:xfrm>
        </p:grpSpPr>
        <p:pic>
          <p:nvPicPr>
            <p:cNvPr id="142" name="Picture 5" descr="GE_draw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1887443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Oval 142"/>
            <p:cNvSpPr/>
            <p:nvPr/>
          </p:nvSpPr>
          <p:spPr bwMode="auto">
            <a:xfrm>
              <a:off x="884749" y="2468550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82" name="Text Box 103"/>
          <p:cNvSpPr txBox="1">
            <a:spLocks noChangeArrowheads="1"/>
          </p:cNvSpPr>
          <p:nvPr/>
        </p:nvSpPr>
        <p:spPr bwMode="auto">
          <a:xfrm>
            <a:off x="10275888" y="1713801"/>
            <a:ext cx="1920876" cy="443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0000"/>
                </a:solidFill>
              </a:rPr>
              <a:t>-20%</a:t>
            </a:r>
            <a:endParaRPr lang="en-US" altLang="en-US" sz="6000" baseline="30000" dirty="0">
              <a:solidFill>
                <a:srgbClr val="FF0000"/>
              </a:solidFill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2486850" y="1735107"/>
            <a:ext cx="7631790" cy="211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65" name="Rectangle 164"/>
          <p:cNvSpPr/>
          <p:nvPr/>
        </p:nvSpPr>
        <p:spPr bwMode="auto">
          <a:xfrm>
            <a:off x="2486850" y="4034275"/>
            <a:ext cx="7631790" cy="211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209" name="Group 12"/>
          <p:cNvGrpSpPr>
            <a:grpSpLocks/>
          </p:cNvGrpSpPr>
          <p:nvPr/>
        </p:nvGrpSpPr>
        <p:grpSpPr bwMode="auto">
          <a:xfrm>
            <a:off x="2486850" y="5670922"/>
            <a:ext cx="7631790" cy="482545"/>
            <a:chOff x="2741" y="6451"/>
            <a:chExt cx="6738" cy="1440"/>
          </a:xfrm>
        </p:grpSpPr>
        <p:sp>
          <p:nvSpPr>
            <p:cNvPr id="214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5A5A5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15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9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1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3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9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0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1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2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3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4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3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4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5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6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8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91" name="Group 12"/>
          <p:cNvGrpSpPr>
            <a:grpSpLocks/>
          </p:cNvGrpSpPr>
          <p:nvPr/>
        </p:nvGrpSpPr>
        <p:grpSpPr bwMode="auto">
          <a:xfrm>
            <a:off x="2486850" y="3359879"/>
            <a:ext cx="7631790" cy="482545"/>
            <a:chOff x="2741" y="6451"/>
            <a:chExt cx="6738" cy="1440"/>
          </a:xfrm>
        </p:grpSpPr>
        <p:sp>
          <p:nvSpPr>
            <p:cNvPr id="292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5A5A5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93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4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5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6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0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1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2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3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4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5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6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7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8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9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0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1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" name="Oval 3"/>
          <p:cNvSpPr/>
          <p:nvPr/>
        </p:nvSpPr>
        <p:spPr bwMode="auto">
          <a:xfrm>
            <a:off x="6086718" y="3410370"/>
            <a:ext cx="432054" cy="43205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/>
            <a:lightRig rig="balanced" dir="t">
              <a:rot lat="0" lon="0" rev="4800000"/>
            </a:lightRig>
          </a:scene3d>
          <a:sp3d extrusionH="76200" contourW="12700" prstMaterial="softEdge">
            <a:bevelT w="146050" h="260350"/>
            <a:extrusionClr>
              <a:srgbClr val="00B0F0"/>
            </a:extrusionClr>
            <a:contourClr>
              <a:srgbClr val="00B0F0"/>
            </a:contourClr>
          </a:sp3d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290" name="Oval 289"/>
          <p:cNvSpPr/>
          <p:nvPr/>
        </p:nvSpPr>
        <p:spPr bwMode="auto">
          <a:xfrm>
            <a:off x="6086718" y="5721413"/>
            <a:ext cx="432054" cy="43205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/>
            <a:lightRig rig="balanced" dir="t">
              <a:rot lat="0" lon="0" rev="4800000"/>
            </a:lightRig>
          </a:scene3d>
          <a:sp3d extrusionH="76200" contourW="12700" prstMaterial="softEdge">
            <a:bevelT w="146050" h="260350"/>
            <a:extrusionClr>
              <a:srgbClr val="00B0F0"/>
            </a:extrusionClr>
            <a:contourClr>
              <a:srgbClr val="00B0F0"/>
            </a:contourClr>
          </a:sp3d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86850" y="4293108"/>
            <a:ext cx="7631789" cy="7447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Voxel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370959" y="6304002"/>
            <a:ext cx="73820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Sources: QIBA-UPICT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Onco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. FDG-PET Protocol, v.1, 6-7-13.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Lasnon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 et al. Harmonizing SUVs in multicenter trials when using different generation PET systems. EJNM.11-6-12. Partial metabolic response as min. 30% SUVpeak reduction. Wahl et  al. From RECIST to PERCIST: Evolving Considerations for PET Response Criteria in Solid Tumors. JNM, May 2009 . .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569740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90" grpId="0" animBg="1"/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1373213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Les différentes technologies fournissent une résolution spatiale et une quantification différentes</a:t>
            </a:r>
            <a:endParaRPr lang="fr-FR" b="0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Text Box 103"/>
          <p:cNvSpPr txBox="1">
            <a:spLocks noChangeArrowheads="1"/>
          </p:cNvSpPr>
          <p:nvPr/>
        </p:nvSpPr>
        <p:spPr bwMode="auto">
          <a:xfrm>
            <a:off x="11023691" y="4850771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0000"/>
                </a:solidFill>
              </a:rPr>
              <a:t>5</a:t>
            </a:r>
            <a:endParaRPr lang="en-US" altLang="en-US" sz="6000" baseline="30000" dirty="0">
              <a:solidFill>
                <a:srgbClr val="FF0000"/>
              </a:solidFill>
            </a:endParaRPr>
          </a:p>
        </p:txBody>
      </p:sp>
      <p:sp>
        <p:nvSpPr>
          <p:cNvPr id="351" name="Text Box 115"/>
          <p:cNvSpPr txBox="1">
            <a:spLocks noChangeArrowheads="1"/>
          </p:cNvSpPr>
          <p:nvPr/>
        </p:nvSpPr>
        <p:spPr bwMode="auto">
          <a:xfrm>
            <a:off x="11023691" y="4672271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FF0000"/>
                </a:solidFill>
              </a:rPr>
              <a:t>SUV</a:t>
            </a:r>
            <a:endParaRPr lang="en-US" altLang="en-US" sz="1400" baseline="30000" dirty="0">
              <a:solidFill>
                <a:srgbClr val="FF0000"/>
              </a:solidFill>
            </a:endParaRPr>
          </a:p>
        </p:txBody>
      </p:sp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" name="Text Box 103"/>
          <p:cNvSpPr txBox="1">
            <a:spLocks noChangeArrowheads="1"/>
          </p:cNvSpPr>
          <p:nvPr/>
        </p:nvSpPr>
        <p:spPr bwMode="auto">
          <a:xfrm>
            <a:off x="11023691" y="2539849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>
                <a:solidFill>
                  <a:srgbClr val="EB780A"/>
                </a:solidFill>
              </a:rPr>
              <a:t>4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455" name="Text Box 115"/>
          <p:cNvSpPr txBox="1">
            <a:spLocks noChangeArrowheads="1"/>
          </p:cNvSpPr>
          <p:nvPr/>
        </p:nvSpPr>
        <p:spPr bwMode="auto">
          <a:xfrm>
            <a:off x="11023691" y="2361349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EB780A"/>
                </a:solidFill>
              </a:rPr>
              <a:t>SUV</a:t>
            </a:r>
            <a:endParaRPr lang="en-US" altLang="en-US" sz="1400" baseline="30000" dirty="0">
              <a:solidFill>
                <a:srgbClr val="EB780A"/>
              </a:solidFill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10633" y="4102542"/>
            <a:ext cx="2465308" cy="2062800"/>
            <a:chOff x="10633" y="1887443"/>
            <a:chExt cx="2465308" cy="2062800"/>
          </a:xfrm>
        </p:grpSpPr>
        <p:pic>
          <p:nvPicPr>
            <p:cNvPr id="142" name="Picture 5" descr="GE_draw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1887443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Oval 142"/>
            <p:cNvSpPr/>
            <p:nvPr/>
          </p:nvSpPr>
          <p:spPr bwMode="auto">
            <a:xfrm>
              <a:off x="884749" y="2468550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82" name="Text Box 103"/>
          <p:cNvSpPr txBox="1">
            <a:spLocks noChangeArrowheads="1"/>
          </p:cNvSpPr>
          <p:nvPr/>
        </p:nvSpPr>
        <p:spPr bwMode="auto">
          <a:xfrm>
            <a:off x="10275888" y="1713801"/>
            <a:ext cx="1920876" cy="443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0000"/>
                </a:solidFill>
              </a:rPr>
              <a:t>-20%</a:t>
            </a:r>
            <a:endParaRPr lang="en-US" altLang="en-US" sz="6000" baseline="30000" dirty="0">
              <a:solidFill>
                <a:srgbClr val="FF0000"/>
              </a:solidFill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2486850" y="1735107"/>
            <a:ext cx="7631790" cy="211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65" name="Rectangle 164"/>
          <p:cNvSpPr/>
          <p:nvPr/>
        </p:nvSpPr>
        <p:spPr bwMode="auto">
          <a:xfrm>
            <a:off x="2486850" y="4034275"/>
            <a:ext cx="7631790" cy="211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209" name="Group 12"/>
          <p:cNvGrpSpPr>
            <a:grpSpLocks/>
          </p:cNvGrpSpPr>
          <p:nvPr/>
        </p:nvGrpSpPr>
        <p:grpSpPr bwMode="auto">
          <a:xfrm>
            <a:off x="2486850" y="5670922"/>
            <a:ext cx="7631790" cy="482545"/>
            <a:chOff x="2741" y="6451"/>
            <a:chExt cx="6738" cy="1440"/>
          </a:xfrm>
        </p:grpSpPr>
        <p:sp>
          <p:nvSpPr>
            <p:cNvPr id="214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5A5A5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15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9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1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3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9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0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1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2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3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4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3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4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5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6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8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91" name="Group 12"/>
          <p:cNvGrpSpPr>
            <a:grpSpLocks/>
          </p:cNvGrpSpPr>
          <p:nvPr/>
        </p:nvGrpSpPr>
        <p:grpSpPr bwMode="auto">
          <a:xfrm>
            <a:off x="2486850" y="3359879"/>
            <a:ext cx="7631790" cy="482545"/>
            <a:chOff x="2741" y="6451"/>
            <a:chExt cx="6738" cy="1440"/>
          </a:xfrm>
        </p:grpSpPr>
        <p:sp>
          <p:nvSpPr>
            <p:cNvPr id="292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5A5A5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93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4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5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6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0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1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2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3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4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5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6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7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8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9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0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1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" name="Oval 3"/>
          <p:cNvSpPr/>
          <p:nvPr/>
        </p:nvSpPr>
        <p:spPr bwMode="auto">
          <a:xfrm>
            <a:off x="6086718" y="3410370"/>
            <a:ext cx="432054" cy="43205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/>
            <a:lightRig rig="balanced" dir="t">
              <a:rot lat="0" lon="0" rev="4800000"/>
            </a:lightRig>
          </a:scene3d>
          <a:sp3d extrusionH="76200" contourW="12700" prstMaterial="softEdge">
            <a:bevelT w="146050" h="260350"/>
            <a:extrusionClr>
              <a:srgbClr val="00B0F0"/>
            </a:extrusionClr>
            <a:contourClr>
              <a:srgbClr val="00B0F0"/>
            </a:contourClr>
          </a:sp3d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290" name="Oval 289"/>
          <p:cNvSpPr/>
          <p:nvPr/>
        </p:nvSpPr>
        <p:spPr bwMode="auto">
          <a:xfrm>
            <a:off x="6086718" y="5721413"/>
            <a:ext cx="432054" cy="43205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/>
            <a:lightRig rig="balanced" dir="t">
              <a:rot lat="0" lon="0" rev="4800000"/>
            </a:lightRig>
          </a:scene3d>
          <a:sp3d extrusionH="76200" contourW="12700" prstMaterial="softEdge">
            <a:bevelT w="146050" h="260350"/>
            <a:extrusionClr>
              <a:srgbClr val="00B0F0"/>
            </a:extrusionClr>
            <a:contourClr>
              <a:srgbClr val="00B0F0"/>
            </a:contourClr>
          </a:sp3d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656021" y="5720663"/>
            <a:ext cx="3293449" cy="444679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63000"/>
                </a:srgbClr>
              </a:gs>
              <a:gs pos="9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656021" y="3409620"/>
            <a:ext cx="3293449" cy="444679"/>
          </a:xfrm>
          <a:prstGeom prst="ellipse">
            <a:avLst/>
          </a:prstGeom>
          <a:gradFill flip="none" rotWithShape="1">
            <a:gsLst>
              <a:gs pos="30000">
                <a:srgbClr val="00B0F0">
                  <a:alpha val="63000"/>
                </a:srgbClr>
              </a:gs>
              <a:gs pos="53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 bwMode="auto">
          <a:xfrm>
            <a:off x="5807937" y="2732660"/>
            <a:ext cx="959178" cy="0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/>
          <p:nvPr/>
        </p:nvCxnSpPr>
        <p:spPr bwMode="auto">
          <a:xfrm>
            <a:off x="5384041" y="5287586"/>
            <a:ext cx="1757380" cy="0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Freeform 9"/>
          <p:cNvSpPr>
            <a:spLocks/>
          </p:cNvSpPr>
          <p:nvPr/>
        </p:nvSpPr>
        <p:spPr bwMode="auto">
          <a:xfrm>
            <a:off x="3308229" y="4487945"/>
            <a:ext cx="6021162" cy="1554548"/>
          </a:xfrm>
          <a:custGeom>
            <a:avLst/>
            <a:gdLst>
              <a:gd name="T0" fmla="*/ 0 w 7087"/>
              <a:gd name="T1" fmla="*/ 2147483647 h 3612"/>
              <a:gd name="T2" fmla="*/ 2147483647 w 7087"/>
              <a:gd name="T3" fmla="*/ 2147483647 h 3612"/>
              <a:gd name="T4" fmla="*/ 2147483647 w 7087"/>
              <a:gd name="T5" fmla="*/ 2147483647 h 3612"/>
              <a:gd name="T6" fmla="*/ 2147483647 w 7087"/>
              <a:gd name="T7" fmla="*/ 2147483647 h 3612"/>
              <a:gd name="T8" fmla="*/ 2147483647 w 7087"/>
              <a:gd name="T9" fmla="*/ 2147483647 h 3612"/>
              <a:gd name="T10" fmla="*/ 2147483647 w 7087"/>
              <a:gd name="T11" fmla="*/ 2147483647 h 3612"/>
              <a:gd name="T12" fmla="*/ 2147483647 w 7087"/>
              <a:gd name="T13" fmla="*/ 2147483647 h 3612"/>
              <a:gd name="T14" fmla="*/ 2147483647 w 7087"/>
              <a:gd name="T15" fmla="*/ 2147483647 h 3612"/>
              <a:gd name="T16" fmla="*/ 2147483647 w 7087"/>
              <a:gd name="T17" fmla="*/ 2147483647 h 3612"/>
              <a:gd name="T18" fmla="*/ 2147483647 w 7087"/>
              <a:gd name="T19" fmla="*/ 2147483647 h 3612"/>
              <a:gd name="T20" fmla="*/ 2147483647 w 7087"/>
              <a:gd name="T21" fmla="*/ 2147483647 h 3612"/>
              <a:gd name="T22" fmla="*/ 2147483647 w 7087"/>
              <a:gd name="T23" fmla="*/ 2147483647 h 3612"/>
              <a:gd name="T24" fmla="*/ 2147483647 w 7087"/>
              <a:gd name="T25" fmla="*/ 2147483647 h 3612"/>
              <a:gd name="T26" fmla="*/ 2147483647 w 7087"/>
              <a:gd name="T27" fmla="*/ 2147483647 h 3612"/>
              <a:gd name="T28" fmla="*/ 2147483647 w 7087"/>
              <a:gd name="T29" fmla="*/ 2147483647 h 3612"/>
              <a:gd name="T30" fmla="*/ 2147483647 w 7087"/>
              <a:gd name="T31" fmla="*/ 2147483647 h 3612"/>
              <a:gd name="T32" fmla="*/ 2147483647 w 7087"/>
              <a:gd name="T33" fmla="*/ 2147483647 h 3612"/>
              <a:gd name="T34" fmla="*/ 2147483647 w 7087"/>
              <a:gd name="T35" fmla="*/ 2147483647 h 3612"/>
              <a:gd name="T36" fmla="*/ 2147483647 w 7087"/>
              <a:gd name="T37" fmla="*/ 2147483647 h 3612"/>
              <a:gd name="T38" fmla="*/ 2147483647 w 7087"/>
              <a:gd name="T39" fmla="*/ 2147483647 h 3612"/>
              <a:gd name="T40" fmla="*/ 2147483647 w 7087"/>
              <a:gd name="T41" fmla="*/ 2147483647 h 3612"/>
              <a:gd name="T42" fmla="*/ 2147483647 w 7087"/>
              <a:gd name="T43" fmla="*/ 2147483647 h 3612"/>
              <a:gd name="T44" fmla="*/ 2147483647 w 7087"/>
              <a:gd name="T45" fmla="*/ 2147483647 h 3612"/>
              <a:gd name="T46" fmla="*/ 2147483647 w 7087"/>
              <a:gd name="T47" fmla="*/ 2147483647 h 3612"/>
              <a:gd name="T48" fmla="*/ 2147483647 w 7087"/>
              <a:gd name="T49" fmla="*/ 2147483647 h 3612"/>
              <a:gd name="T50" fmla="*/ 2147483647 w 7087"/>
              <a:gd name="T51" fmla="*/ 2147483647 h 3612"/>
              <a:gd name="T52" fmla="*/ 2147483647 w 7087"/>
              <a:gd name="T53" fmla="*/ 2147483647 h 3612"/>
              <a:gd name="T54" fmla="*/ 2147483647 w 7087"/>
              <a:gd name="T55" fmla="*/ 2147483647 h 3612"/>
              <a:gd name="T56" fmla="*/ 2147483647 w 7087"/>
              <a:gd name="T57" fmla="*/ 2147483647 h 3612"/>
              <a:gd name="T58" fmla="*/ 2147483647 w 7087"/>
              <a:gd name="T59" fmla="*/ 2147483647 h 3612"/>
              <a:gd name="T60" fmla="*/ 2147483647 w 7087"/>
              <a:gd name="T61" fmla="*/ 2147483647 h 3612"/>
              <a:gd name="T62" fmla="*/ 2147483647 w 7087"/>
              <a:gd name="T63" fmla="*/ 2147483647 h 3612"/>
              <a:gd name="T64" fmla="*/ 2147483647 w 7087"/>
              <a:gd name="T65" fmla="*/ 2147483647 h 3612"/>
              <a:gd name="T66" fmla="*/ 2147483647 w 7087"/>
              <a:gd name="T67" fmla="*/ 2147483647 h 3612"/>
              <a:gd name="T68" fmla="*/ 2147483647 w 7087"/>
              <a:gd name="T69" fmla="*/ 2147483647 h 3612"/>
              <a:gd name="T70" fmla="*/ 2147483647 w 7087"/>
              <a:gd name="T71" fmla="*/ 2147483647 h 3612"/>
              <a:gd name="T72" fmla="*/ 2147483647 w 7087"/>
              <a:gd name="T73" fmla="*/ 2147483647 h 3612"/>
              <a:gd name="T74" fmla="*/ 2147483647 w 7087"/>
              <a:gd name="T75" fmla="*/ 2147483647 h 3612"/>
              <a:gd name="T76" fmla="*/ 2147483647 w 7087"/>
              <a:gd name="T77" fmla="*/ 2147483647 h 3612"/>
              <a:gd name="T78" fmla="*/ 2147483647 w 7087"/>
              <a:gd name="T79" fmla="*/ 2147483647 h 3612"/>
              <a:gd name="T80" fmla="*/ 2147483647 w 7087"/>
              <a:gd name="T81" fmla="*/ 2147483647 h 3612"/>
              <a:gd name="T82" fmla="*/ 2147483647 w 7087"/>
              <a:gd name="T83" fmla="*/ 2147483647 h 3612"/>
              <a:gd name="T84" fmla="*/ 2147483647 w 7087"/>
              <a:gd name="T85" fmla="*/ 2147483647 h 3612"/>
              <a:gd name="T86" fmla="*/ 2147483647 w 7087"/>
              <a:gd name="T87" fmla="*/ 2147483647 h 3612"/>
              <a:gd name="T88" fmla="*/ 2147483647 w 7087"/>
              <a:gd name="T89" fmla="*/ 2147483647 h 3612"/>
              <a:gd name="T90" fmla="*/ 2147483647 w 7087"/>
              <a:gd name="T91" fmla="*/ 2147483647 h 3612"/>
              <a:gd name="T92" fmla="*/ 2147483647 w 7087"/>
              <a:gd name="T93" fmla="*/ 2147483647 h 3612"/>
              <a:gd name="T94" fmla="*/ 2147483647 w 7087"/>
              <a:gd name="T95" fmla="*/ 2147483647 h 3612"/>
              <a:gd name="T96" fmla="*/ 2147483647 w 7087"/>
              <a:gd name="T97" fmla="*/ 2147483647 h 3612"/>
              <a:gd name="T98" fmla="*/ 2147483647 w 7087"/>
              <a:gd name="T99" fmla="*/ 2147483647 h 3612"/>
              <a:gd name="T100" fmla="*/ 2147483647 w 7087"/>
              <a:gd name="T101" fmla="*/ 2147483647 h 3612"/>
              <a:gd name="T102" fmla="*/ 2147483647 w 7087"/>
              <a:gd name="T103" fmla="*/ 2147483647 h 3612"/>
              <a:gd name="T104" fmla="*/ 2147483647 w 7087"/>
              <a:gd name="T105" fmla="*/ 2147483647 h 36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087" h="3612">
                <a:moveTo>
                  <a:pt x="0" y="3604"/>
                </a:moveTo>
                <a:cubicBezTo>
                  <a:pt x="64" y="3607"/>
                  <a:pt x="128" y="3610"/>
                  <a:pt x="202" y="3611"/>
                </a:cubicBezTo>
                <a:cubicBezTo>
                  <a:pt x="276" y="3612"/>
                  <a:pt x="367" y="3612"/>
                  <a:pt x="442" y="3611"/>
                </a:cubicBezTo>
                <a:cubicBezTo>
                  <a:pt x="517" y="3610"/>
                  <a:pt x="588" y="3606"/>
                  <a:pt x="652" y="3604"/>
                </a:cubicBezTo>
                <a:cubicBezTo>
                  <a:pt x="716" y="3602"/>
                  <a:pt x="763" y="3602"/>
                  <a:pt x="825" y="3596"/>
                </a:cubicBezTo>
                <a:cubicBezTo>
                  <a:pt x="887" y="3590"/>
                  <a:pt x="963" y="3580"/>
                  <a:pt x="1027" y="3566"/>
                </a:cubicBezTo>
                <a:cubicBezTo>
                  <a:pt x="1091" y="3552"/>
                  <a:pt x="1155" y="3531"/>
                  <a:pt x="1207" y="3514"/>
                </a:cubicBezTo>
                <a:cubicBezTo>
                  <a:pt x="1259" y="3497"/>
                  <a:pt x="1297" y="3481"/>
                  <a:pt x="1342" y="3461"/>
                </a:cubicBezTo>
                <a:cubicBezTo>
                  <a:pt x="1387" y="3441"/>
                  <a:pt x="1437" y="3418"/>
                  <a:pt x="1477" y="3394"/>
                </a:cubicBezTo>
                <a:cubicBezTo>
                  <a:pt x="1517" y="3370"/>
                  <a:pt x="1544" y="3347"/>
                  <a:pt x="1582" y="3319"/>
                </a:cubicBezTo>
                <a:cubicBezTo>
                  <a:pt x="1620" y="3291"/>
                  <a:pt x="1670" y="3259"/>
                  <a:pt x="1702" y="3229"/>
                </a:cubicBezTo>
                <a:cubicBezTo>
                  <a:pt x="1734" y="3199"/>
                  <a:pt x="1748" y="3174"/>
                  <a:pt x="1777" y="3139"/>
                </a:cubicBezTo>
                <a:cubicBezTo>
                  <a:pt x="1806" y="3104"/>
                  <a:pt x="1849" y="3054"/>
                  <a:pt x="1875" y="3019"/>
                </a:cubicBezTo>
                <a:cubicBezTo>
                  <a:pt x="1901" y="2984"/>
                  <a:pt x="1909" y="2969"/>
                  <a:pt x="1935" y="2929"/>
                </a:cubicBezTo>
                <a:cubicBezTo>
                  <a:pt x="1961" y="2889"/>
                  <a:pt x="1996" y="2840"/>
                  <a:pt x="2032" y="2779"/>
                </a:cubicBezTo>
                <a:cubicBezTo>
                  <a:pt x="2068" y="2718"/>
                  <a:pt x="2119" y="2620"/>
                  <a:pt x="2152" y="2561"/>
                </a:cubicBezTo>
                <a:cubicBezTo>
                  <a:pt x="2185" y="2502"/>
                  <a:pt x="2196" y="2495"/>
                  <a:pt x="2227" y="2426"/>
                </a:cubicBezTo>
                <a:cubicBezTo>
                  <a:pt x="2258" y="2357"/>
                  <a:pt x="2305" y="2239"/>
                  <a:pt x="2340" y="2149"/>
                </a:cubicBezTo>
                <a:cubicBezTo>
                  <a:pt x="2375" y="2059"/>
                  <a:pt x="2401" y="1980"/>
                  <a:pt x="2437" y="1886"/>
                </a:cubicBezTo>
                <a:cubicBezTo>
                  <a:pt x="2473" y="1792"/>
                  <a:pt x="2522" y="1676"/>
                  <a:pt x="2557" y="1586"/>
                </a:cubicBezTo>
                <a:cubicBezTo>
                  <a:pt x="2592" y="1496"/>
                  <a:pt x="2613" y="1437"/>
                  <a:pt x="2647" y="1346"/>
                </a:cubicBezTo>
                <a:cubicBezTo>
                  <a:pt x="2681" y="1255"/>
                  <a:pt x="2725" y="1128"/>
                  <a:pt x="2760" y="1039"/>
                </a:cubicBezTo>
                <a:cubicBezTo>
                  <a:pt x="2795" y="950"/>
                  <a:pt x="2821" y="898"/>
                  <a:pt x="2857" y="814"/>
                </a:cubicBezTo>
                <a:cubicBezTo>
                  <a:pt x="2893" y="730"/>
                  <a:pt x="2939" y="617"/>
                  <a:pt x="2977" y="536"/>
                </a:cubicBezTo>
                <a:cubicBezTo>
                  <a:pt x="3015" y="455"/>
                  <a:pt x="3048" y="386"/>
                  <a:pt x="3082" y="326"/>
                </a:cubicBezTo>
                <a:cubicBezTo>
                  <a:pt x="3116" y="266"/>
                  <a:pt x="3149" y="215"/>
                  <a:pt x="3180" y="176"/>
                </a:cubicBezTo>
                <a:cubicBezTo>
                  <a:pt x="3211" y="137"/>
                  <a:pt x="3238" y="119"/>
                  <a:pt x="3270" y="94"/>
                </a:cubicBezTo>
                <a:cubicBezTo>
                  <a:pt x="3302" y="69"/>
                  <a:pt x="3340" y="41"/>
                  <a:pt x="3375" y="26"/>
                </a:cubicBezTo>
                <a:cubicBezTo>
                  <a:pt x="3410" y="11"/>
                  <a:pt x="3455" y="8"/>
                  <a:pt x="3480" y="4"/>
                </a:cubicBezTo>
                <a:cubicBezTo>
                  <a:pt x="3505" y="0"/>
                  <a:pt x="3501" y="0"/>
                  <a:pt x="3525" y="4"/>
                </a:cubicBezTo>
                <a:cubicBezTo>
                  <a:pt x="3549" y="8"/>
                  <a:pt x="3593" y="11"/>
                  <a:pt x="3622" y="26"/>
                </a:cubicBezTo>
                <a:cubicBezTo>
                  <a:pt x="3651" y="41"/>
                  <a:pt x="3666" y="59"/>
                  <a:pt x="3697" y="94"/>
                </a:cubicBezTo>
                <a:cubicBezTo>
                  <a:pt x="3728" y="129"/>
                  <a:pt x="3775" y="185"/>
                  <a:pt x="3810" y="236"/>
                </a:cubicBezTo>
                <a:cubicBezTo>
                  <a:pt x="3845" y="287"/>
                  <a:pt x="3870" y="330"/>
                  <a:pt x="3907" y="401"/>
                </a:cubicBezTo>
                <a:cubicBezTo>
                  <a:pt x="3944" y="472"/>
                  <a:pt x="3994" y="570"/>
                  <a:pt x="4035" y="664"/>
                </a:cubicBezTo>
                <a:cubicBezTo>
                  <a:pt x="4076" y="758"/>
                  <a:pt x="4110" y="854"/>
                  <a:pt x="4155" y="964"/>
                </a:cubicBezTo>
                <a:cubicBezTo>
                  <a:pt x="4200" y="1074"/>
                  <a:pt x="4255" y="1198"/>
                  <a:pt x="4305" y="1324"/>
                </a:cubicBezTo>
                <a:cubicBezTo>
                  <a:pt x="4355" y="1450"/>
                  <a:pt x="4408" y="1599"/>
                  <a:pt x="4455" y="1721"/>
                </a:cubicBezTo>
                <a:cubicBezTo>
                  <a:pt x="4502" y="1843"/>
                  <a:pt x="4546" y="1955"/>
                  <a:pt x="4590" y="2059"/>
                </a:cubicBezTo>
                <a:cubicBezTo>
                  <a:pt x="4634" y="2163"/>
                  <a:pt x="4680" y="2262"/>
                  <a:pt x="4717" y="2344"/>
                </a:cubicBezTo>
                <a:cubicBezTo>
                  <a:pt x="4754" y="2426"/>
                  <a:pt x="4781" y="2488"/>
                  <a:pt x="4815" y="2554"/>
                </a:cubicBezTo>
                <a:cubicBezTo>
                  <a:pt x="4849" y="2620"/>
                  <a:pt x="4894" y="2696"/>
                  <a:pt x="4920" y="2741"/>
                </a:cubicBezTo>
                <a:cubicBezTo>
                  <a:pt x="4946" y="2786"/>
                  <a:pt x="4947" y="2784"/>
                  <a:pt x="4972" y="2824"/>
                </a:cubicBezTo>
                <a:cubicBezTo>
                  <a:pt x="4997" y="2864"/>
                  <a:pt x="5035" y="2932"/>
                  <a:pt x="5070" y="2981"/>
                </a:cubicBezTo>
                <a:cubicBezTo>
                  <a:pt x="5105" y="3030"/>
                  <a:pt x="5139" y="3070"/>
                  <a:pt x="5182" y="3116"/>
                </a:cubicBezTo>
                <a:cubicBezTo>
                  <a:pt x="5225" y="3162"/>
                  <a:pt x="5266" y="3212"/>
                  <a:pt x="5325" y="3259"/>
                </a:cubicBezTo>
                <a:cubicBezTo>
                  <a:pt x="5384" y="3306"/>
                  <a:pt x="5473" y="3364"/>
                  <a:pt x="5535" y="3401"/>
                </a:cubicBezTo>
                <a:cubicBezTo>
                  <a:pt x="5597" y="3438"/>
                  <a:pt x="5643" y="3460"/>
                  <a:pt x="5700" y="3484"/>
                </a:cubicBezTo>
                <a:cubicBezTo>
                  <a:pt x="5757" y="3508"/>
                  <a:pt x="5810" y="3528"/>
                  <a:pt x="5880" y="3544"/>
                </a:cubicBezTo>
                <a:cubicBezTo>
                  <a:pt x="5950" y="3560"/>
                  <a:pt x="6051" y="3571"/>
                  <a:pt x="6120" y="3581"/>
                </a:cubicBezTo>
                <a:cubicBezTo>
                  <a:pt x="6189" y="3591"/>
                  <a:pt x="6199" y="3599"/>
                  <a:pt x="6292" y="3604"/>
                </a:cubicBezTo>
                <a:cubicBezTo>
                  <a:pt x="6385" y="3609"/>
                  <a:pt x="6543" y="3610"/>
                  <a:pt x="6675" y="3611"/>
                </a:cubicBezTo>
                <a:cubicBezTo>
                  <a:pt x="6807" y="3612"/>
                  <a:pt x="7017" y="3611"/>
                  <a:pt x="7087" y="3611"/>
                </a:cubicBezTo>
              </a:path>
            </a:pathLst>
          </a:custGeom>
          <a:noFill/>
          <a:ln w="317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85" name="Freeform 9"/>
          <p:cNvSpPr>
            <a:spLocks/>
          </p:cNvSpPr>
          <p:nvPr/>
        </p:nvSpPr>
        <p:spPr bwMode="auto">
          <a:xfrm>
            <a:off x="4656021" y="1713801"/>
            <a:ext cx="3315388" cy="2024765"/>
          </a:xfrm>
          <a:custGeom>
            <a:avLst/>
            <a:gdLst>
              <a:gd name="T0" fmla="*/ 0 w 7087"/>
              <a:gd name="T1" fmla="*/ 2147483647 h 3612"/>
              <a:gd name="T2" fmla="*/ 2147483647 w 7087"/>
              <a:gd name="T3" fmla="*/ 2147483647 h 3612"/>
              <a:gd name="T4" fmla="*/ 2147483647 w 7087"/>
              <a:gd name="T5" fmla="*/ 2147483647 h 3612"/>
              <a:gd name="T6" fmla="*/ 2147483647 w 7087"/>
              <a:gd name="T7" fmla="*/ 2147483647 h 3612"/>
              <a:gd name="T8" fmla="*/ 2147483647 w 7087"/>
              <a:gd name="T9" fmla="*/ 2147483647 h 3612"/>
              <a:gd name="T10" fmla="*/ 2147483647 w 7087"/>
              <a:gd name="T11" fmla="*/ 2147483647 h 3612"/>
              <a:gd name="T12" fmla="*/ 2147483647 w 7087"/>
              <a:gd name="T13" fmla="*/ 2147483647 h 3612"/>
              <a:gd name="T14" fmla="*/ 2147483647 w 7087"/>
              <a:gd name="T15" fmla="*/ 2147483647 h 3612"/>
              <a:gd name="T16" fmla="*/ 2147483647 w 7087"/>
              <a:gd name="T17" fmla="*/ 2147483647 h 3612"/>
              <a:gd name="T18" fmla="*/ 2147483647 w 7087"/>
              <a:gd name="T19" fmla="*/ 2147483647 h 3612"/>
              <a:gd name="T20" fmla="*/ 2147483647 w 7087"/>
              <a:gd name="T21" fmla="*/ 2147483647 h 3612"/>
              <a:gd name="T22" fmla="*/ 2147483647 w 7087"/>
              <a:gd name="T23" fmla="*/ 2147483647 h 3612"/>
              <a:gd name="T24" fmla="*/ 2147483647 w 7087"/>
              <a:gd name="T25" fmla="*/ 2147483647 h 3612"/>
              <a:gd name="T26" fmla="*/ 2147483647 w 7087"/>
              <a:gd name="T27" fmla="*/ 2147483647 h 3612"/>
              <a:gd name="T28" fmla="*/ 2147483647 w 7087"/>
              <a:gd name="T29" fmla="*/ 2147483647 h 3612"/>
              <a:gd name="T30" fmla="*/ 2147483647 w 7087"/>
              <a:gd name="T31" fmla="*/ 2147483647 h 3612"/>
              <a:gd name="T32" fmla="*/ 2147483647 w 7087"/>
              <a:gd name="T33" fmla="*/ 2147483647 h 3612"/>
              <a:gd name="T34" fmla="*/ 2147483647 w 7087"/>
              <a:gd name="T35" fmla="*/ 2147483647 h 3612"/>
              <a:gd name="T36" fmla="*/ 2147483647 w 7087"/>
              <a:gd name="T37" fmla="*/ 2147483647 h 3612"/>
              <a:gd name="T38" fmla="*/ 2147483647 w 7087"/>
              <a:gd name="T39" fmla="*/ 2147483647 h 3612"/>
              <a:gd name="T40" fmla="*/ 2147483647 w 7087"/>
              <a:gd name="T41" fmla="*/ 2147483647 h 3612"/>
              <a:gd name="T42" fmla="*/ 2147483647 w 7087"/>
              <a:gd name="T43" fmla="*/ 2147483647 h 3612"/>
              <a:gd name="T44" fmla="*/ 2147483647 w 7087"/>
              <a:gd name="T45" fmla="*/ 2147483647 h 3612"/>
              <a:gd name="T46" fmla="*/ 2147483647 w 7087"/>
              <a:gd name="T47" fmla="*/ 2147483647 h 3612"/>
              <a:gd name="T48" fmla="*/ 2147483647 w 7087"/>
              <a:gd name="T49" fmla="*/ 2147483647 h 3612"/>
              <a:gd name="T50" fmla="*/ 2147483647 w 7087"/>
              <a:gd name="T51" fmla="*/ 2147483647 h 3612"/>
              <a:gd name="T52" fmla="*/ 2147483647 w 7087"/>
              <a:gd name="T53" fmla="*/ 2147483647 h 3612"/>
              <a:gd name="T54" fmla="*/ 2147483647 w 7087"/>
              <a:gd name="T55" fmla="*/ 2147483647 h 3612"/>
              <a:gd name="T56" fmla="*/ 2147483647 w 7087"/>
              <a:gd name="T57" fmla="*/ 2147483647 h 3612"/>
              <a:gd name="T58" fmla="*/ 2147483647 w 7087"/>
              <a:gd name="T59" fmla="*/ 2147483647 h 3612"/>
              <a:gd name="T60" fmla="*/ 2147483647 w 7087"/>
              <a:gd name="T61" fmla="*/ 2147483647 h 3612"/>
              <a:gd name="T62" fmla="*/ 2147483647 w 7087"/>
              <a:gd name="T63" fmla="*/ 2147483647 h 3612"/>
              <a:gd name="T64" fmla="*/ 2147483647 w 7087"/>
              <a:gd name="T65" fmla="*/ 2147483647 h 3612"/>
              <a:gd name="T66" fmla="*/ 2147483647 w 7087"/>
              <a:gd name="T67" fmla="*/ 2147483647 h 3612"/>
              <a:gd name="T68" fmla="*/ 2147483647 w 7087"/>
              <a:gd name="T69" fmla="*/ 2147483647 h 3612"/>
              <a:gd name="T70" fmla="*/ 2147483647 w 7087"/>
              <a:gd name="T71" fmla="*/ 2147483647 h 3612"/>
              <a:gd name="T72" fmla="*/ 2147483647 w 7087"/>
              <a:gd name="T73" fmla="*/ 2147483647 h 3612"/>
              <a:gd name="T74" fmla="*/ 2147483647 w 7087"/>
              <a:gd name="T75" fmla="*/ 2147483647 h 3612"/>
              <a:gd name="T76" fmla="*/ 2147483647 w 7087"/>
              <a:gd name="T77" fmla="*/ 2147483647 h 3612"/>
              <a:gd name="T78" fmla="*/ 2147483647 w 7087"/>
              <a:gd name="T79" fmla="*/ 2147483647 h 3612"/>
              <a:gd name="T80" fmla="*/ 2147483647 w 7087"/>
              <a:gd name="T81" fmla="*/ 2147483647 h 3612"/>
              <a:gd name="T82" fmla="*/ 2147483647 w 7087"/>
              <a:gd name="T83" fmla="*/ 2147483647 h 3612"/>
              <a:gd name="T84" fmla="*/ 2147483647 w 7087"/>
              <a:gd name="T85" fmla="*/ 2147483647 h 3612"/>
              <a:gd name="T86" fmla="*/ 2147483647 w 7087"/>
              <a:gd name="T87" fmla="*/ 2147483647 h 3612"/>
              <a:gd name="T88" fmla="*/ 2147483647 w 7087"/>
              <a:gd name="T89" fmla="*/ 2147483647 h 3612"/>
              <a:gd name="T90" fmla="*/ 2147483647 w 7087"/>
              <a:gd name="T91" fmla="*/ 2147483647 h 3612"/>
              <a:gd name="T92" fmla="*/ 2147483647 w 7087"/>
              <a:gd name="T93" fmla="*/ 2147483647 h 3612"/>
              <a:gd name="T94" fmla="*/ 2147483647 w 7087"/>
              <a:gd name="T95" fmla="*/ 2147483647 h 3612"/>
              <a:gd name="T96" fmla="*/ 2147483647 w 7087"/>
              <a:gd name="T97" fmla="*/ 2147483647 h 3612"/>
              <a:gd name="T98" fmla="*/ 2147483647 w 7087"/>
              <a:gd name="T99" fmla="*/ 2147483647 h 3612"/>
              <a:gd name="T100" fmla="*/ 2147483647 w 7087"/>
              <a:gd name="T101" fmla="*/ 2147483647 h 3612"/>
              <a:gd name="T102" fmla="*/ 2147483647 w 7087"/>
              <a:gd name="T103" fmla="*/ 2147483647 h 3612"/>
              <a:gd name="T104" fmla="*/ 2147483647 w 7087"/>
              <a:gd name="T105" fmla="*/ 2147483647 h 36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087" h="3612">
                <a:moveTo>
                  <a:pt x="0" y="3604"/>
                </a:moveTo>
                <a:cubicBezTo>
                  <a:pt x="64" y="3607"/>
                  <a:pt x="128" y="3610"/>
                  <a:pt x="202" y="3611"/>
                </a:cubicBezTo>
                <a:cubicBezTo>
                  <a:pt x="276" y="3612"/>
                  <a:pt x="367" y="3612"/>
                  <a:pt x="442" y="3611"/>
                </a:cubicBezTo>
                <a:cubicBezTo>
                  <a:pt x="517" y="3610"/>
                  <a:pt x="588" y="3606"/>
                  <a:pt x="652" y="3604"/>
                </a:cubicBezTo>
                <a:cubicBezTo>
                  <a:pt x="716" y="3602"/>
                  <a:pt x="763" y="3602"/>
                  <a:pt x="825" y="3596"/>
                </a:cubicBezTo>
                <a:cubicBezTo>
                  <a:pt x="887" y="3590"/>
                  <a:pt x="963" y="3580"/>
                  <a:pt x="1027" y="3566"/>
                </a:cubicBezTo>
                <a:cubicBezTo>
                  <a:pt x="1091" y="3552"/>
                  <a:pt x="1155" y="3531"/>
                  <a:pt x="1207" y="3514"/>
                </a:cubicBezTo>
                <a:cubicBezTo>
                  <a:pt x="1259" y="3497"/>
                  <a:pt x="1297" y="3481"/>
                  <a:pt x="1342" y="3461"/>
                </a:cubicBezTo>
                <a:cubicBezTo>
                  <a:pt x="1387" y="3441"/>
                  <a:pt x="1437" y="3418"/>
                  <a:pt x="1477" y="3394"/>
                </a:cubicBezTo>
                <a:cubicBezTo>
                  <a:pt x="1517" y="3370"/>
                  <a:pt x="1544" y="3347"/>
                  <a:pt x="1582" y="3319"/>
                </a:cubicBezTo>
                <a:cubicBezTo>
                  <a:pt x="1620" y="3291"/>
                  <a:pt x="1670" y="3259"/>
                  <a:pt x="1702" y="3229"/>
                </a:cubicBezTo>
                <a:cubicBezTo>
                  <a:pt x="1734" y="3199"/>
                  <a:pt x="1748" y="3174"/>
                  <a:pt x="1777" y="3139"/>
                </a:cubicBezTo>
                <a:cubicBezTo>
                  <a:pt x="1806" y="3104"/>
                  <a:pt x="1849" y="3054"/>
                  <a:pt x="1875" y="3019"/>
                </a:cubicBezTo>
                <a:cubicBezTo>
                  <a:pt x="1901" y="2984"/>
                  <a:pt x="1909" y="2969"/>
                  <a:pt x="1935" y="2929"/>
                </a:cubicBezTo>
                <a:cubicBezTo>
                  <a:pt x="1961" y="2889"/>
                  <a:pt x="1996" y="2840"/>
                  <a:pt x="2032" y="2779"/>
                </a:cubicBezTo>
                <a:cubicBezTo>
                  <a:pt x="2068" y="2718"/>
                  <a:pt x="2119" y="2620"/>
                  <a:pt x="2152" y="2561"/>
                </a:cubicBezTo>
                <a:cubicBezTo>
                  <a:pt x="2185" y="2502"/>
                  <a:pt x="2196" y="2495"/>
                  <a:pt x="2227" y="2426"/>
                </a:cubicBezTo>
                <a:cubicBezTo>
                  <a:pt x="2258" y="2357"/>
                  <a:pt x="2305" y="2239"/>
                  <a:pt x="2340" y="2149"/>
                </a:cubicBezTo>
                <a:cubicBezTo>
                  <a:pt x="2375" y="2059"/>
                  <a:pt x="2401" y="1980"/>
                  <a:pt x="2437" y="1886"/>
                </a:cubicBezTo>
                <a:cubicBezTo>
                  <a:pt x="2473" y="1792"/>
                  <a:pt x="2522" y="1676"/>
                  <a:pt x="2557" y="1586"/>
                </a:cubicBezTo>
                <a:cubicBezTo>
                  <a:pt x="2592" y="1496"/>
                  <a:pt x="2613" y="1437"/>
                  <a:pt x="2647" y="1346"/>
                </a:cubicBezTo>
                <a:cubicBezTo>
                  <a:pt x="2681" y="1255"/>
                  <a:pt x="2725" y="1128"/>
                  <a:pt x="2760" y="1039"/>
                </a:cubicBezTo>
                <a:cubicBezTo>
                  <a:pt x="2795" y="950"/>
                  <a:pt x="2821" y="898"/>
                  <a:pt x="2857" y="814"/>
                </a:cubicBezTo>
                <a:cubicBezTo>
                  <a:pt x="2893" y="730"/>
                  <a:pt x="2939" y="617"/>
                  <a:pt x="2977" y="536"/>
                </a:cubicBezTo>
                <a:cubicBezTo>
                  <a:pt x="3015" y="455"/>
                  <a:pt x="3048" y="386"/>
                  <a:pt x="3082" y="326"/>
                </a:cubicBezTo>
                <a:cubicBezTo>
                  <a:pt x="3116" y="266"/>
                  <a:pt x="3149" y="215"/>
                  <a:pt x="3180" y="176"/>
                </a:cubicBezTo>
                <a:cubicBezTo>
                  <a:pt x="3211" y="137"/>
                  <a:pt x="3238" y="119"/>
                  <a:pt x="3270" y="94"/>
                </a:cubicBezTo>
                <a:cubicBezTo>
                  <a:pt x="3302" y="69"/>
                  <a:pt x="3340" y="41"/>
                  <a:pt x="3375" y="26"/>
                </a:cubicBezTo>
                <a:cubicBezTo>
                  <a:pt x="3410" y="11"/>
                  <a:pt x="3455" y="8"/>
                  <a:pt x="3480" y="4"/>
                </a:cubicBezTo>
                <a:cubicBezTo>
                  <a:pt x="3505" y="0"/>
                  <a:pt x="3501" y="0"/>
                  <a:pt x="3525" y="4"/>
                </a:cubicBezTo>
                <a:cubicBezTo>
                  <a:pt x="3549" y="8"/>
                  <a:pt x="3593" y="11"/>
                  <a:pt x="3622" y="26"/>
                </a:cubicBezTo>
                <a:cubicBezTo>
                  <a:pt x="3651" y="41"/>
                  <a:pt x="3666" y="59"/>
                  <a:pt x="3697" y="94"/>
                </a:cubicBezTo>
                <a:cubicBezTo>
                  <a:pt x="3728" y="129"/>
                  <a:pt x="3775" y="185"/>
                  <a:pt x="3810" y="236"/>
                </a:cubicBezTo>
                <a:cubicBezTo>
                  <a:pt x="3845" y="287"/>
                  <a:pt x="3870" y="330"/>
                  <a:pt x="3907" y="401"/>
                </a:cubicBezTo>
                <a:cubicBezTo>
                  <a:pt x="3944" y="472"/>
                  <a:pt x="3994" y="570"/>
                  <a:pt x="4035" y="664"/>
                </a:cubicBezTo>
                <a:cubicBezTo>
                  <a:pt x="4076" y="758"/>
                  <a:pt x="4110" y="854"/>
                  <a:pt x="4155" y="964"/>
                </a:cubicBezTo>
                <a:cubicBezTo>
                  <a:pt x="4200" y="1074"/>
                  <a:pt x="4255" y="1198"/>
                  <a:pt x="4305" y="1324"/>
                </a:cubicBezTo>
                <a:cubicBezTo>
                  <a:pt x="4355" y="1450"/>
                  <a:pt x="4408" y="1599"/>
                  <a:pt x="4455" y="1721"/>
                </a:cubicBezTo>
                <a:cubicBezTo>
                  <a:pt x="4502" y="1843"/>
                  <a:pt x="4546" y="1955"/>
                  <a:pt x="4590" y="2059"/>
                </a:cubicBezTo>
                <a:cubicBezTo>
                  <a:pt x="4634" y="2163"/>
                  <a:pt x="4680" y="2262"/>
                  <a:pt x="4717" y="2344"/>
                </a:cubicBezTo>
                <a:cubicBezTo>
                  <a:pt x="4754" y="2426"/>
                  <a:pt x="4781" y="2488"/>
                  <a:pt x="4815" y="2554"/>
                </a:cubicBezTo>
                <a:cubicBezTo>
                  <a:pt x="4849" y="2620"/>
                  <a:pt x="4894" y="2696"/>
                  <a:pt x="4920" y="2741"/>
                </a:cubicBezTo>
                <a:cubicBezTo>
                  <a:pt x="4946" y="2786"/>
                  <a:pt x="4947" y="2784"/>
                  <a:pt x="4972" y="2824"/>
                </a:cubicBezTo>
                <a:cubicBezTo>
                  <a:pt x="4997" y="2864"/>
                  <a:pt x="5035" y="2932"/>
                  <a:pt x="5070" y="2981"/>
                </a:cubicBezTo>
                <a:cubicBezTo>
                  <a:pt x="5105" y="3030"/>
                  <a:pt x="5139" y="3070"/>
                  <a:pt x="5182" y="3116"/>
                </a:cubicBezTo>
                <a:cubicBezTo>
                  <a:pt x="5225" y="3162"/>
                  <a:pt x="5266" y="3212"/>
                  <a:pt x="5325" y="3259"/>
                </a:cubicBezTo>
                <a:cubicBezTo>
                  <a:pt x="5384" y="3306"/>
                  <a:pt x="5473" y="3364"/>
                  <a:pt x="5535" y="3401"/>
                </a:cubicBezTo>
                <a:cubicBezTo>
                  <a:pt x="5597" y="3438"/>
                  <a:pt x="5643" y="3460"/>
                  <a:pt x="5700" y="3484"/>
                </a:cubicBezTo>
                <a:cubicBezTo>
                  <a:pt x="5757" y="3508"/>
                  <a:pt x="5810" y="3528"/>
                  <a:pt x="5880" y="3544"/>
                </a:cubicBezTo>
                <a:cubicBezTo>
                  <a:pt x="5950" y="3560"/>
                  <a:pt x="6051" y="3571"/>
                  <a:pt x="6120" y="3581"/>
                </a:cubicBezTo>
                <a:cubicBezTo>
                  <a:pt x="6189" y="3591"/>
                  <a:pt x="6199" y="3599"/>
                  <a:pt x="6292" y="3604"/>
                </a:cubicBezTo>
                <a:cubicBezTo>
                  <a:pt x="6385" y="3609"/>
                  <a:pt x="6543" y="3610"/>
                  <a:pt x="6675" y="3611"/>
                </a:cubicBezTo>
                <a:cubicBezTo>
                  <a:pt x="6807" y="3612"/>
                  <a:pt x="7017" y="3611"/>
                  <a:pt x="7087" y="3611"/>
                </a:cubicBezTo>
              </a:path>
            </a:pathLst>
          </a:custGeom>
          <a:noFill/>
          <a:ln w="31750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5811139" y="5287586"/>
            <a:ext cx="959178" cy="0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TextBox 88"/>
          <p:cNvSpPr txBox="1"/>
          <p:nvPr/>
        </p:nvSpPr>
        <p:spPr>
          <a:xfrm>
            <a:off x="5592772" y="2852928"/>
            <a:ext cx="1357061" cy="4944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Sharp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Focus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435303" y="5369814"/>
            <a:ext cx="1671998" cy="3239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Diffused Focus</a:t>
            </a:r>
          </a:p>
        </p:txBody>
      </p:sp>
      <p:sp>
        <p:nvSpPr>
          <p:cNvPr id="67" name="Rectangle 66"/>
          <p:cNvSpPr/>
          <p:nvPr/>
        </p:nvSpPr>
        <p:spPr>
          <a:xfrm>
            <a:off x="4370959" y="6317338"/>
            <a:ext cx="73820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Sources: QIBA-UPICT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Onco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. FDG-PET Protocol, v.1, 6-7-13.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Lasnon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 et al. Harmonizing SUVs in multicenter trials when using different generation PET systems. EJNM.11-6-12. Partial metabolic response as min. 30% SUVpeak reduction. Wahl et  al. From RECIST to PERCIST: Evolving Considerations for PET Response Criteria in Solid Tumors. JNM, May 2009 . .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332100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25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 animBg="1"/>
      <p:bldP spid="84" grpId="0" animBg="1"/>
      <p:bldP spid="8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13876147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Les différentes technologies fournissent une résolution spatiale et une quantification différentes</a:t>
            </a:r>
            <a:endParaRPr lang="fr-FR" b="0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" name="Text Box 103"/>
          <p:cNvSpPr txBox="1">
            <a:spLocks noChangeArrowheads="1"/>
          </p:cNvSpPr>
          <p:nvPr/>
        </p:nvSpPr>
        <p:spPr bwMode="auto">
          <a:xfrm>
            <a:off x="11023691" y="4850771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0000"/>
                </a:solidFill>
              </a:rPr>
              <a:t>5</a:t>
            </a:r>
            <a:endParaRPr lang="en-US" altLang="en-US" sz="6000" baseline="30000" dirty="0">
              <a:solidFill>
                <a:srgbClr val="FF0000"/>
              </a:solidFill>
            </a:endParaRPr>
          </a:p>
        </p:txBody>
      </p:sp>
      <p:sp>
        <p:nvSpPr>
          <p:cNvPr id="351" name="Text Box 115"/>
          <p:cNvSpPr txBox="1">
            <a:spLocks noChangeArrowheads="1"/>
          </p:cNvSpPr>
          <p:nvPr/>
        </p:nvSpPr>
        <p:spPr bwMode="auto">
          <a:xfrm>
            <a:off x="11023691" y="4672271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FF0000"/>
                </a:solidFill>
              </a:rPr>
              <a:t>SUV</a:t>
            </a:r>
            <a:endParaRPr lang="en-US" altLang="en-US" sz="1400" baseline="30000" dirty="0">
              <a:solidFill>
                <a:srgbClr val="FF0000"/>
              </a:solidFill>
            </a:endParaRPr>
          </a:p>
        </p:txBody>
      </p:sp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4" name="Text Box 103"/>
          <p:cNvSpPr txBox="1">
            <a:spLocks noChangeArrowheads="1"/>
          </p:cNvSpPr>
          <p:nvPr/>
        </p:nvSpPr>
        <p:spPr bwMode="auto">
          <a:xfrm>
            <a:off x="11023691" y="2539849"/>
            <a:ext cx="612668" cy="87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>
                <a:solidFill>
                  <a:srgbClr val="EB780A"/>
                </a:solidFill>
              </a:rPr>
              <a:t>4</a:t>
            </a:r>
            <a:endParaRPr lang="en-US" altLang="en-US" sz="6000" baseline="30000" dirty="0">
              <a:solidFill>
                <a:srgbClr val="EB780A"/>
              </a:solidFill>
            </a:endParaRPr>
          </a:p>
        </p:txBody>
      </p:sp>
      <p:sp>
        <p:nvSpPr>
          <p:cNvPr id="455" name="Text Box 115"/>
          <p:cNvSpPr txBox="1">
            <a:spLocks noChangeArrowheads="1"/>
          </p:cNvSpPr>
          <p:nvPr/>
        </p:nvSpPr>
        <p:spPr bwMode="auto">
          <a:xfrm>
            <a:off x="11023691" y="2361349"/>
            <a:ext cx="550863" cy="273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1400" dirty="0">
                <a:solidFill>
                  <a:srgbClr val="EB780A"/>
                </a:solidFill>
              </a:rPr>
              <a:t>SUV</a:t>
            </a:r>
            <a:endParaRPr lang="en-US" altLang="en-US" sz="1400" baseline="30000" dirty="0">
              <a:solidFill>
                <a:srgbClr val="EB780A"/>
              </a:solidFill>
            </a:endParaRPr>
          </a:p>
        </p:txBody>
      </p:sp>
      <p:grpSp>
        <p:nvGrpSpPr>
          <p:cNvPr id="141" name="Group 140"/>
          <p:cNvGrpSpPr/>
          <p:nvPr/>
        </p:nvGrpSpPr>
        <p:grpSpPr>
          <a:xfrm>
            <a:off x="10633" y="4102542"/>
            <a:ext cx="2465308" cy="2062800"/>
            <a:chOff x="10633" y="1887443"/>
            <a:chExt cx="2465308" cy="2062800"/>
          </a:xfrm>
        </p:grpSpPr>
        <p:pic>
          <p:nvPicPr>
            <p:cNvPr id="142" name="Picture 5" descr="GE_draw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1887443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Oval 142"/>
            <p:cNvSpPr/>
            <p:nvPr/>
          </p:nvSpPr>
          <p:spPr bwMode="auto">
            <a:xfrm>
              <a:off x="884749" y="2468550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282" name="Text Box 103"/>
          <p:cNvSpPr txBox="1">
            <a:spLocks noChangeArrowheads="1"/>
          </p:cNvSpPr>
          <p:nvPr/>
        </p:nvSpPr>
        <p:spPr bwMode="auto">
          <a:xfrm>
            <a:off x="10275888" y="1713801"/>
            <a:ext cx="1920876" cy="443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0000"/>
                </a:solidFill>
              </a:rPr>
              <a:t>-20%</a:t>
            </a:r>
            <a:endParaRPr lang="en-US" altLang="en-US" sz="6000" baseline="30000" dirty="0">
              <a:solidFill>
                <a:srgbClr val="FF0000"/>
              </a:solidFill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2486850" y="1735107"/>
            <a:ext cx="7631790" cy="211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65" name="Rectangle 164"/>
          <p:cNvSpPr/>
          <p:nvPr/>
        </p:nvSpPr>
        <p:spPr bwMode="auto">
          <a:xfrm>
            <a:off x="2486850" y="4034275"/>
            <a:ext cx="7631790" cy="211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209" name="Group 12"/>
          <p:cNvGrpSpPr>
            <a:grpSpLocks/>
          </p:cNvGrpSpPr>
          <p:nvPr/>
        </p:nvGrpSpPr>
        <p:grpSpPr bwMode="auto">
          <a:xfrm>
            <a:off x="2486850" y="5670922"/>
            <a:ext cx="7631790" cy="482545"/>
            <a:chOff x="2741" y="6451"/>
            <a:chExt cx="6738" cy="1440"/>
          </a:xfrm>
        </p:grpSpPr>
        <p:sp>
          <p:nvSpPr>
            <p:cNvPr id="214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5A5A5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15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9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1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3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9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0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1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2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3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4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3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4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5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6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8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91" name="Group 12"/>
          <p:cNvGrpSpPr>
            <a:grpSpLocks/>
          </p:cNvGrpSpPr>
          <p:nvPr/>
        </p:nvGrpSpPr>
        <p:grpSpPr bwMode="auto">
          <a:xfrm>
            <a:off x="2486850" y="3359879"/>
            <a:ext cx="7631790" cy="482545"/>
            <a:chOff x="2741" y="6451"/>
            <a:chExt cx="6738" cy="1440"/>
          </a:xfrm>
        </p:grpSpPr>
        <p:sp>
          <p:nvSpPr>
            <p:cNvPr id="292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5A5A5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93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4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5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6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0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1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2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3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4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5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6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7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8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9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0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1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5A5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" name="Oval 3"/>
          <p:cNvSpPr/>
          <p:nvPr/>
        </p:nvSpPr>
        <p:spPr bwMode="auto">
          <a:xfrm>
            <a:off x="6086718" y="3410370"/>
            <a:ext cx="432054" cy="43205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/>
            <a:lightRig rig="balanced" dir="t">
              <a:rot lat="0" lon="0" rev="4800000"/>
            </a:lightRig>
          </a:scene3d>
          <a:sp3d extrusionH="76200" contourW="12700" prstMaterial="softEdge">
            <a:bevelT w="146050" h="260350"/>
            <a:extrusionClr>
              <a:srgbClr val="00B0F0"/>
            </a:extrusionClr>
            <a:contourClr>
              <a:srgbClr val="00B0F0"/>
            </a:contourClr>
          </a:sp3d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290" name="Oval 289"/>
          <p:cNvSpPr/>
          <p:nvPr/>
        </p:nvSpPr>
        <p:spPr bwMode="auto">
          <a:xfrm>
            <a:off x="6086718" y="5721413"/>
            <a:ext cx="432054" cy="43205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/>
            <a:lightRig rig="balanced" dir="t">
              <a:rot lat="0" lon="0" rev="4800000"/>
            </a:lightRig>
          </a:scene3d>
          <a:sp3d extrusionH="76200" contourW="12700" prstMaterial="softEdge">
            <a:bevelT w="146050" h="260350"/>
            <a:extrusionClr>
              <a:srgbClr val="00B0F0"/>
            </a:extrusionClr>
            <a:contourClr>
              <a:srgbClr val="00B0F0"/>
            </a:contourClr>
          </a:sp3d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4656021" y="5720663"/>
            <a:ext cx="3293449" cy="444679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63000"/>
                </a:srgbClr>
              </a:gs>
              <a:gs pos="9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60" name="Oval 59"/>
          <p:cNvSpPr/>
          <p:nvPr/>
        </p:nvSpPr>
        <p:spPr bwMode="auto">
          <a:xfrm>
            <a:off x="4656021" y="3409620"/>
            <a:ext cx="3293449" cy="444679"/>
          </a:xfrm>
          <a:prstGeom prst="ellipse">
            <a:avLst/>
          </a:prstGeom>
          <a:gradFill flip="none" rotWithShape="1">
            <a:gsLst>
              <a:gs pos="30000">
                <a:srgbClr val="00B0F0">
                  <a:alpha val="63000"/>
                </a:srgbClr>
              </a:gs>
              <a:gs pos="53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cxnSp>
        <p:nvCxnSpPr>
          <p:cNvPr id="82" name="Straight Connector 81"/>
          <p:cNvCxnSpPr/>
          <p:nvPr/>
        </p:nvCxnSpPr>
        <p:spPr bwMode="auto">
          <a:xfrm>
            <a:off x="5807937" y="2732660"/>
            <a:ext cx="959178" cy="0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3" name="Straight Connector 82"/>
          <p:cNvCxnSpPr/>
          <p:nvPr/>
        </p:nvCxnSpPr>
        <p:spPr bwMode="auto">
          <a:xfrm>
            <a:off x="5384041" y="5287586"/>
            <a:ext cx="1757380" cy="0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4" name="Freeform 9"/>
          <p:cNvSpPr>
            <a:spLocks/>
          </p:cNvSpPr>
          <p:nvPr/>
        </p:nvSpPr>
        <p:spPr bwMode="auto">
          <a:xfrm>
            <a:off x="3308229" y="4487945"/>
            <a:ext cx="6021162" cy="1554548"/>
          </a:xfrm>
          <a:custGeom>
            <a:avLst/>
            <a:gdLst>
              <a:gd name="T0" fmla="*/ 0 w 7087"/>
              <a:gd name="T1" fmla="*/ 2147483647 h 3612"/>
              <a:gd name="T2" fmla="*/ 2147483647 w 7087"/>
              <a:gd name="T3" fmla="*/ 2147483647 h 3612"/>
              <a:gd name="T4" fmla="*/ 2147483647 w 7087"/>
              <a:gd name="T5" fmla="*/ 2147483647 h 3612"/>
              <a:gd name="T6" fmla="*/ 2147483647 w 7087"/>
              <a:gd name="T7" fmla="*/ 2147483647 h 3612"/>
              <a:gd name="T8" fmla="*/ 2147483647 w 7087"/>
              <a:gd name="T9" fmla="*/ 2147483647 h 3612"/>
              <a:gd name="T10" fmla="*/ 2147483647 w 7087"/>
              <a:gd name="T11" fmla="*/ 2147483647 h 3612"/>
              <a:gd name="T12" fmla="*/ 2147483647 w 7087"/>
              <a:gd name="T13" fmla="*/ 2147483647 h 3612"/>
              <a:gd name="T14" fmla="*/ 2147483647 w 7087"/>
              <a:gd name="T15" fmla="*/ 2147483647 h 3612"/>
              <a:gd name="T16" fmla="*/ 2147483647 w 7087"/>
              <a:gd name="T17" fmla="*/ 2147483647 h 3612"/>
              <a:gd name="T18" fmla="*/ 2147483647 w 7087"/>
              <a:gd name="T19" fmla="*/ 2147483647 h 3612"/>
              <a:gd name="T20" fmla="*/ 2147483647 w 7087"/>
              <a:gd name="T21" fmla="*/ 2147483647 h 3612"/>
              <a:gd name="T22" fmla="*/ 2147483647 w 7087"/>
              <a:gd name="T23" fmla="*/ 2147483647 h 3612"/>
              <a:gd name="T24" fmla="*/ 2147483647 w 7087"/>
              <a:gd name="T25" fmla="*/ 2147483647 h 3612"/>
              <a:gd name="T26" fmla="*/ 2147483647 w 7087"/>
              <a:gd name="T27" fmla="*/ 2147483647 h 3612"/>
              <a:gd name="T28" fmla="*/ 2147483647 w 7087"/>
              <a:gd name="T29" fmla="*/ 2147483647 h 3612"/>
              <a:gd name="T30" fmla="*/ 2147483647 w 7087"/>
              <a:gd name="T31" fmla="*/ 2147483647 h 3612"/>
              <a:gd name="T32" fmla="*/ 2147483647 w 7087"/>
              <a:gd name="T33" fmla="*/ 2147483647 h 3612"/>
              <a:gd name="T34" fmla="*/ 2147483647 w 7087"/>
              <a:gd name="T35" fmla="*/ 2147483647 h 3612"/>
              <a:gd name="T36" fmla="*/ 2147483647 w 7087"/>
              <a:gd name="T37" fmla="*/ 2147483647 h 3612"/>
              <a:gd name="T38" fmla="*/ 2147483647 w 7087"/>
              <a:gd name="T39" fmla="*/ 2147483647 h 3612"/>
              <a:gd name="T40" fmla="*/ 2147483647 w 7087"/>
              <a:gd name="T41" fmla="*/ 2147483647 h 3612"/>
              <a:gd name="T42" fmla="*/ 2147483647 w 7087"/>
              <a:gd name="T43" fmla="*/ 2147483647 h 3612"/>
              <a:gd name="T44" fmla="*/ 2147483647 w 7087"/>
              <a:gd name="T45" fmla="*/ 2147483647 h 3612"/>
              <a:gd name="T46" fmla="*/ 2147483647 w 7087"/>
              <a:gd name="T47" fmla="*/ 2147483647 h 3612"/>
              <a:gd name="T48" fmla="*/ 2147483647 w 7087"/>
              <a:gd name="T49" fmla="*/ 2147483647 h 3612"/>
              <a:gd name="T50" fmla="*/ 2147483647 w 7087"/>
              <a:gd name="T51" fmla="*/ 2147483647 h 3612"/>
              <a:gd name="T52" fmla="*/ 2147483647 w 7087"/>
              <a:gd name="T53" fmla="*/ 2147483647 h 3612"/>
              <a:gd name="T54" fmla="*/ 2147483647 w 7087"/>
              <a:gd name="T55" fmla="*/ 2147483647 h 3612"/>
              <a:gd name="T56" fmla="*/ 2147483647 w 7087"/>
              <a:gd name="T57" fmla="*/ 2147483647 h 3612"/>
              <a:gd name="T58" fmla="*/ 2147483647 w 7087"/>
              <a:gd name="T59" fmla="*/ 2147483647 h 3612"/>
              <a:gd name="T60" fmla="*/ 2147483647 w 7087"/>
              <a:gd name="T61" fmla="*/ 2147483647 h 3612"/>
              <a:gd name="T62" fmla="*/ 2147483647 w 7087"/>
              <a:gd name="T63" fmla="*/ 2147483647 h 3612"/>
              <a:gd name="T64" fmla="*/ 2147483647 w 7087"/>
              <a:gd name="T65" fmla="*/ 2147483647 h 3612"/>
              <a:gd name="T66" fmla="*/ 2147483647 w 7087"/>
              <a:gd name="T67" fmla="*/ 2147483647 h 3612"/>
              <a:gd name="T68" fmla="*/ 2147483647 w 7087"/>
              <a:gd name="T69" fmla="*/ 2147483647 h 3612"/>
              <a:gd name="T70" fmla="*/ 2147483647 w 7087"/>
              <a:gd name="T71" fmla="*/ 2147483647 h 3612"/>
              <a:gd name="T72" fmla="*/ 2147483647 w 7087"/>
              <a:gd name="T73" fmla="*/ 2147483647 h 3612"/>
              <a:gd name="T74" fmla="*/ 2147483647 w 7087"/>
              <a:gd name="T75" fmla="*/ 2147483647 h 3612"/>
              <a:gd name="T76" fmla="*/ 2147483647 w 7087"/>
              <a:gd name="T77" fmla="*/ 2147483647 h 3612"/>
              <a:gd name="T78" fmla="*/ 2147483647 w 7087"/>
              <a:gd name="T79" fmla="*/ 2147483647 h 3612"/>
              <a:gd name="T80" fmla="*/ 2147483647 w 7087"/>
              <a:gd name="T81" fmla="*/ 2147483647 h 3612"/>
              <a:gd name="T82" fmla="*/ 2147483647 w 7087"/>
              <a:gd name="T83" fmla="*/ 2147483647 h 3612"/>
              <a:gd name="T84" fmla="*/ 2147483647 w 7087"/>
              <a:gd name="T85" fmla="*/ 2147483647 h 3612"/>
              <a:gd name="T86" fmla="*/ 2147483647 w 7087"/>
              <a:gd name="T87" fmla="*/ 2147483647 h 3612"/>
              <a:gd name="T88" fmla="*/ 2147483647 w 7087"/>
              <a:gd name="T89" fmla="*/ 2147483647 h 3612"/>
              <a:gd name="T90" fmla="*/ 2147483647 w 7087"/>
              <a:gd name="T91" fmla="*/ 2147483647 h 3612"/>
              <a:gd name="T92" fmla="*/ 2147483647 w 7087"/>
              <a:gd name="T93" fmla="*/ 2147483647 h 3612"/>
              <a:gd name="T94" fmla="*/ 2147483647 w 7087"/>
              <a:gd name="T95" fmla="*/ 2147483647 h 3612"/>
              <a:gd name="T96" fmla="*/ 2147483647 w 7087"/>
              <a:gd name="T97" fmla="*/ 2147483647 h 3612"/>
              <a:gd name="T98" fmla="*/ 2147483647 w 7087"/>
              <a:gd name="T99" fmla="*/ 2147483647 h 3612"/>
              <a:gd name="T100" fmla="*/ 2147483647 w 7087"/>
              <a:gd name="T101" fmla="*/ 2147483647 h 3612"/>
              <a:gd name="T102" fmla="*/ 2147483647 w 7087"/>
              <a:gd name="T103" fmla="*/ 2147483647 h 3612"/>
              <a:gd name="T104" fmla="*/ 2147483647 w 7087"/>
              <a:gd name="T105" fmla="*/ 2147483647 h 36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087" h="3612">
                <a:moveTo>
                  <a:pt x="0" y="3604"/>
                </a:moveTo>
                <a:cubicBezTo>
                  <a:pt x="64" y="3607"/>
                  <a:pt x="128" y="3610"/>
                  <a:pt x="202" y="3611"/>
                </a:cubicBezTo>
                <a:cubicBezTo>
                  <a:pt x="276" y="3612"/>
                  <a:pt x="367" y="3612"/>
                  <a:pt x="442" y="3611"/>
                </a:cubicBezTo>
                <a:cubicBezTo>
                  <a:pt x="517" y="3610"/>
                  <a:pt x="588" y="3606"/>
                  <a:pt x="652" y="3604"/>
                </a:cubicBezTo>
                <a:cubicBezTo>
                  <a:pt x="716" y="3602"/>
                  <a:pt x="763" y="3602"/>
                  <a:pt x="825" y="3596"/>
                </a:cubicBezTo>
                <a:cubicBezTo>
                  <a:pt x="887" y="3590"/>
                  <a:pt x="963" y="3580"/>
                  <a:pt x="1027" y="3566"/>
                </a:cubicBezTo>
                <a:cubicBezTo>
                  <a:pt x="1091" y="3552"/>
                  <a:pt x="1155" y="3531"/>
                  <a:pt x="1207" y="3514"/>
                </a:cubicBezTo>
                <a:cubicBezTo>
                  <a:pt x="1259" y="3497"/>
                  <a:pt x="1297" y="3481"/>
                  <a:pt x="1342" y="3461"/>
                </a:cubicBezTo>
                <a:cubicBezTo>
                  <a:pt x="1387" y="3441"/>
                  <a:pt x="1437" y="3418"/>
                  <a:pt x="1477" y="3394"/>
                </a:cubicBezTo>
                <a:cubicBezTo>
                  <a:pt x="1517" y="3370"/>
                  <a:pt x="1544" y="3347"/>
                  <a:pt x="1582" y="3319"/>
                </a:cubicBezTo>
                <a:cubicBezTo>
                  <a:pt x="1620" y="3291"/>
                  <a:pt x="1670" y="3259"/>
                  <a:pt x="1702" y="3229"/>
                </a:cubicBezTo>
                <a:cubicBezTo>
                  <a:pt x="1734" y="3199"/>
                  <a:pt x="1748" y="3174"/>
                  <a:pt x="1777" y="3139"/>
                </a:cubicBezTo>
                <a:cubicBezTo>
                  <a:pt x="1806" y="3104"/>
                  <a:pt x="1849" y="3054"/>
                  <a:pt x="1875" y="3019"/>
                </a:cubicBezTo>
                <a:cubicBezTo>
                  <a:pt x="1901" y="2984"/>
                  <a:pt x="1909" y="2969"/>
                  <a:pt x="1935" y="2929"/>
                </a:cubicBezTo>
                <a:cubicBezTo>
                  <a:pt x="1961" y="2889"/>
                  <a:pt x="1996" y="2840"/>
                  <a:pt x="2032" y="2779"/>
                </a:cubicBezTo>
                <a:cubicBezTo>
                  <a:pt x="2068" y="2718"/>
                  <a:pt x="2119" y="2620"/>
                  <a:pt x="2152" y="2561"/>
                </a:cubicBezTo>
                <a:cubicBezTo>
                  <a:pt x="2185" y="2502"/>
                  <a:pt x="2196" y="2495"/>
                  <a:pt x="2227" y="2426"/>
                </a:cubicBezTo>
                <a:cubicBezTo>
                  <a:pt x="2258" y="2357"/>
                  <a:pt x="2305" y="2239"/>
                  <a:pt x="2340" y="2149"/>
                </a:cubicBezTo>
                <a:cubicBezTo>
                  <a:pt x="2375" y="2059"/>
                  <a:pt x="2401" y="1980"/>
                  <a:pt x="2437" y="1886"/>
                </a:cubicBezTo>
                <a:cubicBezTo>
                  <a:pt x="2473" y="1792"/>
                  <a:pt x="2522" y="1676"/>
                  <a:pt x="2557" y="1586"/>
                </a:cubicBezTo>
                <a:cubicBezTo>
                  <a:pt x="2592" y="1496"/>
                  <a:pt x="2613" y="1437"/>
                  <a:pt x="2647" y="1346"/>
                </a:cubicBezTo>
                <a:cubicBezTo>
                  <a:pt x="2681" y="1255"/>
                  <a:pt x="2725" y="1128"/>
                  <a:pt x="2760" y="1039"/>
                </a:cubicBezTo>
                <a:cubicBezTo>
                  <a:pt x="2795" y="950"/>
                  <a:pt x="2821" y="898"/>
                  <a:pt x="2857" y="814"/>
                </a:cubicBezTo>
                <a:cubicBezTo>
                  <a:pt x="2893" y="730"/>
                  <a:pt x="2939" y="617"/>
                  <a:pt x="2977" y="536"/>
                </a:cubicBezTo>
                <a:cubicBezTo>
                  <a:pt x="3015" y="455"/>
                  <a:pt x="3048" y="386"/>
                  <a:pt x="3082" y="326"/>
                </a:cubicBezTo>
                <a:cubicBezTo>
                  <a:pt x="3116" y="266"/>
                  <a:pt x="3149" y="215"/>
                  <a:pt x="3180" y="176"/>
                </a:cubicBezTo>
                <a:cubicBezTo>
                  <a:pt x="3211" y="137"/>
                  <a:pt x="3238" y="119"/>
                  <a:pt x="3270" y="94"/>
                </a:cubicBezTo>
                <a:cubicBezTo>
                  <a:pt x="3302" y="69"/>
                  <a:pt x="3340" y="41"/>
                  <a:pt x="3375" y="26"/>
                </a:cubicBezTo>
                <a:cubicBezTo>
                  <a:pt x="3410" y="11"/>
                  <a:pt x="3455" y="8"/>
                  <a:pt x="3480" y="4"/>
                </a:cubicBezTo>
                <a:cubicBezTo>
                  <a:pt x="3505" y="0"/>
                  <a:pt x="3501" y="0"/>
                  <a:pt x="3525" y="4"/>
                </a:cubicBezTo>
                <a:cubicBezTo>
                  <a:pt x="3549" y="8"/>
                  <a:pt x="3593" y="11"/>
                  <a:pt x="3622" y="26"/>
                </a:cubicBezTo>
                <a:cubicBezTo>
                  <a:pt x="3651" y="41"/>
                  <a:pt x="3666" y="59"/>
                  <a:pt x="3697" y="94"/>
                </a:cubicBezTo>
                <a:cubicBezTo>
                  <a:pt x="3728" y="129"/>
                  <a:pt x="3775" y="185"/>
                  <a:pt x="3810" y="236"/>
                </a:cubicBezTo>
                <a:cubicBezTo>
                  <a:pt x="3845" y="287"/>
                  <a:pt x="3870" y="330"/>
                  <a:pt x="3907" y="401"/>
                </a:cubicBezTo>
                <a:cubicBezTo>
                  <a:pt x="3944" y="472"/>
                  <a:pt x="3994" y="570"/>
                  <a:pt x="4035" y="664"/>
                </a:cubicBezTo>
                <a:cubicBezTo>
                  <a:pt x="4076" y="758"/>
                  <a:pt x="4110" y="854"/>
                  <a:pt x="4155" y="964"/>
                </a:cubicBezTo>
                <a:cubicBezTo>
                  <a:pt x="4200" y="1074"/>
                  <a:pt x="4255" y="1198"/>
                  <a:pt x="4305" y="1324"/>
                </a:cubicBezTo>
                <a:cubicBezTo>
                  <a:pt x="4355" y="1450"/>
                  <a:pt x="4408" y="1599"/>
                  <a:pt x="4455" y="1721"/>
                </a:cubicBezTo>
                <a:cubicBezTo>
                  <a:pt x="4502" y="1843"/>
                  <a:pt x="4546" y="1955"/>
                  <a:pt x="4590" y="2059"/>
                </a:cubicBezTo>
                <a:cubicBezTo>
                  <a:pt x="4634" y="2163"/>
                  <a:pt x="4680" y="2262"/>
                  <a:pt x="4717" y="2344"/>
                </a:cubicBezTo>
                <a:cubicBezTo>
                  <a:pt x="4754" y="2426"/>
                  <a:pt x="4781" y="2488"/>
                  <a:pt x="4815" y="2554"/>
                </a:cubicBezTo>
                <a:cubicBezTo>
                  <a:pt x="4849" y="2620"/>
                  <a:pt x="4894" y="2696"/>
                  <a:pt x="4920" y="2741"/>
                </a:cubicBezTo>
                <a:cubicBezTo>
                  <a:pt x="4946" y="2786"/>
                  <a:pt x="4947" y="2784"/>
                  <a:pt x="4972" y="2824"/>
                </a:cubicBezTo>
                <a:cubicBezTo>
                  <a:pt x="4997" y="2864"/>
                  <a:pt x="5035" y="2932"/>
                  <a:pt x="5070" y="2981"/>
                </a:cubicBezTo>
                <a:cubicBezTo>
                  <a:pt x="5105" y="3030"/>
                  <a:pt x="5139" y="3070"/>
                  <a:pt x="5182" y="3116"/>
                </a:cubicBezTo>
                <a:cubicBezTo>
                  <a:pt x="5225" y="3162"/>
                  <a:pt x="5266" y="3212"/>
                  <a:pt x="5325" y="3259"/>
                </a:cubicBezTo>
                <a:cubicBezTo>
                  <a:pt x="5384" y="3306"/>
                  <a:pt x="5473" y="3364"/>
                  <a:pt x="5535" y="3401"/>
                </a:cubicBezTo>
                <a:cubicBezTo>
                  <a:pt x="5597" y="3438"/>
                  <a:pt x="5643" y="3460"/>
                  <a:pt x="5700" y="3484"/>
                </a:cubicBezTo>
                <a:cubicBezTo>
                  <a:pt x="5757" y="3508"/>
                  <a:pt x="5810" y="3528"/>
                  <a:pt x="5880" y="3544"/>
                </a:cubicBezTo>
                <a:cubicBezTo>
                  <a:pt x="5950" y="3560"/>
                  <a:pt x="6051" y="3571"/>
                  <a:pt x="6120" y="3581"/>
                </a:cubicBezTo>
                <a:cubicBezTo>
                  <a:pt x="6189" y="3591"/>
                  <a:pt x="6199" y="3599"/>
                  <a:pt x="6292" y="3604"/>
                </a:cubicBezTo>
                <a:cubicBezTo>
                  <a:pt x="6385" y="3609"/>
                  <a:pt x="6543" y="3610"/>
                  <a:pt x="6675" y="3611"/>
                </a:cubicBezTo>
                <a:cubicBezTo>
                  <a:pt x="6807" y="3612"/>
                  <a:pt x="7017" y="3611"/>
                  <a:pt x="7087" y="3611"/>
                </a:cubicBezTo>
              </a:path>
            </a:pathLst>
          </a:custGeom>
          <a:noFill/>
          <a:ln w="317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85" name="Freeform 9"/>
          <p:cNvSpPr>
            <a:spLocks/>
          </p:cNvSpPr>
          <p:nvPr/>
        </p:nvSpPr>
        <p:spPr bwMode="auto">
          <a:xfrm>
            <a:off x="4656021" y="1713801"/>
            <a:ext cx="3315388" cy="2024765"/>
          </a:xfrm>
          <a:custGeom>
            <a:avLst/>
            <a:gdLst>
              <a:gd name="T0" fmla="*/ 0 w 7087"/>
              <a:gd name="T1" fmla="*/ 2147483647 h 3612"/>
              <a:gd name="T2" fmla="*/ 2147483647 w 7087"/>
              <a:gd name="T3" fmla="*/ 2147483647 h 3612"/>
              <a:gd name="T4" fmla="*/ 2147483647 w 7087"/>
              <a:gd name="T5" fmla="*/ 2147483647 h 3612"/>
              <a:gd name="T6" fmla="*/ 2147483647 w 7087"/>
              <a:gd name="T7" fmla="*/ 2147483647 h 3612"/>
              <a:gd name="T8" fmla="*/ 2147483647 w 7087"/>
              <a:gd name="T9" fmla="*/ 2147483647 h 3612"/>
              <a:gd name="T10" fmla="*/ 2147483647 w 7087"/>
              <a:gd name="T11" fmla="*/ 2147483647 h 3612"/>
              <a:gd name="T12" fmla="*/ 2147483647 w 7087"/>
              <a:gd name="T13" fmla="*/ 2147483647 h 3612"/>
              <a:gd name="T14" fmla="*/ 2147483647 w 7087"/>
              <a:gd name="T15" fmla="*/ 2147483647 h 3612"/>
              <a:gd name="T16" fmla="*/ 2147483647 w 7087"/>
              <a:gd name="T17" fmla="*/ 2147483647 h 3612"/>
              <a:gd name="T18" fmla="*/ 2147483647 w 7087"/>
              <a:gd name="T19" fmla="*/ 2147483647 h 3612"/>
              <a:gd name="T20" fmla="*/ 2147483647 w 7087"/>
              <a:gd name="T21" fmla="*/ 2147483647 h 3612"/>
              <a:gd name="T22" fmla="*/ 2147483647 w 7087"/>
              <a:gd name="T23" fmla="*/ 2147483647 h 3612"/>
              <a:gd name="T24" fmla="*/ 2147483647 w 7087"/>
              <a:gd name="T25" fmla="*/ 2147483647 h 3612"/>
              <a:gd name="T26" fmla="*/ 2147483647 w 7087"/>
              <a:gd name="T27" fmla="*/ 2147483647 h 3612"/>
              <a:gd name="T28" fmla="*/ 2147483647 w 7087"/>
              <a:gd name="T29" fmla="*/ 2147483647 h 3612"/>
              <a:gd name="T30" fmla="*/ 2147483647 w 7087"/>
              <a:gd name="T31" fmla="*/ 2147483647 h 3612"/>
              <a:gd name="T32" fmla="*/ 2147483647 w 7087"/>
              <a:gd name="T33" fmla="*/ 2147483647 h 3612"/>
              <a:gd name="T34" fmla="*/ 2147483647 w 7087"/>
              <a:gd name="T35" fmla="*/ 2147483647 h 3612"/>
              <a:gd name="T36" fmla="*/ 2147483647 w 7087"/>
              <a:gd name="T37" fmla="*/ 2147483647 h 3612"/>
              <a:gd name="T38" fmla="*/ 2147483647 w 7087"/>
              <a:gd name="T39" fmla="*/ 2147483647 h 3612"/>
              <a:gd name="T40" fmla="*/ 2147483647 w 7087"/>
              <a:gd name="T41" fmla="*/ 2147483647 h 3612"/>
              <a:gd name="T42" fmla="*/ 2147483647 w 7087"/>
              <a:gd name="T43" fmla="*/ 2147483647 h 3612"/>
              <a:gd name="T44" fmla="*/ 2147483647 w 7087"/>
              <a:gd name="T45" fmla="*/ 2147483647 h 3612"/>
              <a:gd name="T46" fmla="*/ 2147483647 w 7087"/>
              <a:gd name="T47" fmla="*/ 2147483647 h 3612"/>
              <a:gd name="T48" fmla="*/ 2147483647 w 7087"/>
              <a:gd name="T49" fmla="*/ 2147483647 h 3612"/>
              <a:gd name="T50" fmla="*/ 2147483647 w 7087"/>
              <a:gd name="T51" fmla="*/ 2147483647 h 3612"/>
              <a:gd name="T52" fmla="*/ 2147483647 w 7087"/>
              <a:gd name="T53" fmla="*/ 2147483647 h 3612"/>
              <a:gd name="T54" fmla="*/ 2147483647 w 7087"/>
              <a:gd name="T55" fmla="*/ 2147483647 h 3612"/>
              <a:gd name="T56" fmla="*/ 2147483647 w 7087"/>
              <a:gd name="T57" fmla="*/ 2147483647 h 3612"/>
              <a:gd name="T58" fmla="*/ 2147483647 w 7087"/>
              <a:gd name="T59" fmla="*/ 2147483647 h 3612"/>
              <a:gd name="T60" fmla="*/ 2147483647 w 7087"/>
              <a:gd name="T61" fmla="*/ 2147483647 h 3612"/>
              <a:gd name="T62" fmla="*/ 2147483647 w 7087"/>
              <a:gd name="T63" fmla="*/ 2147483647 h 3612"/>
              <a:gd name="T64" fmla="*/ 2147483647 w 7087"/>
              <a:gd name="T65" fmla="*/ 2147483647 h 3612"/>
              <a:gd name="T66" fmla="*/ 2147483647 w 7087"/>
              <a:gd name="T67" fmla="*/ 2147483647 h 3612"/>
              <a:gd name="T68" fmla="*/ 2147483647 w 7087"/>
              <a:gd name="T69" fmla="*/ 2147483647 h 3612"/>
              <a:gd name="T70" fmla="*/ 2147483647 w 7087"/>
              <a:gd name="T71" fmla="*/ 2147483647 h 3612"/>
              <a:gd name="T72" fmla="*/ 2147483647 w 7087"/>
              <a:gd name="T73" fmla="*/ 2147483647 h 3612"/>
              <a:gd name="T74" fmla="*/ 2147483647 w 7087"/>
              <a:gd name="T75" fmla="*/ 2147483647 h 3612"/>
              <a:gd name="T76" fmla="*/ 2147483647 w 7087"/>
              <a:gd name="T77" fmla="*/ 2147483647 h 3612"/>
              <a:gd name="T78" fmla="*/ 2147483647 w 7087"/>
              <a:gd name="T79" fmla="*/ 2147483647 h 3612"/>
              <a:gd name="T80" fmla="*/ 2147483647 w 7087"/>
              <a:gd name="T81" fmla="*/ 2147483647 h 3612"/>
              <a:gd name="T82" fmla="*/ 2147483647 w 7087"/>
              <a:gd name="T83" fmla="*/ 2147483647 h 3612"/>
              <a:gd name="T84" fmla="*/ 2147483647 w 7087"/>
              <a:gd name="T85" fmla="*/ 2147483647 h 3612"/>
              <a:gd name="T86" fmla="*/ 2147483647 w 7087"/>
              <a:gd name="T87" fmla="*/ 2147483647 h 3612"/>
              <a:gd name="T88" fmla="*/ 2147483647 w 7087"/>
              <a:gd name="T89" fmla="*/ 2147483647 h 3612"/>
              <a:gd name="T90" fmla="*/ 2147483647 w 7087"/>
              <a:gd name="T91" fmla="*/ 2147483647 h 3612"/>
              <a:gd name="T92" fmla="*/ 2147483647 w 7087"/>
              <a:gd name="T93" fmla="*/ 2147483647 h 3612"/>
              <a:gd name="T94" fmla="*/ 2147483647 w 7087"/>
              <a:gd name="T95" fmla="*/ 2147483647 h 3612"/>
              <a:gd name="T96" fmla="*/ 2147483647 w 7087"/>
              <a:gd name="T97" fmla="*/ 2147483647 h 3612"/>
              <a:gd name="T98" fmla="*/ 2147483647 w 7087"/>
              <a:gd name="T99" fmla="*/ 2147483647 h 3612"/>
              <a:gd name="T100" fmla="*/ 2147483647 w 7087"/>
              <a:gd name="T101" fmla="*/ 2147483647 h 3612"/>
              <a:gd name="T102" fmla="*/ 2147483647 w 7087"/>
              <a:gd name="T103" fmla="*/ 2147483647 h 3612"/>
              <a:gd name="T104" fmla="*/ 2147483647 w 7087"/>
              <a:gd name="T105" fmla="*/ 2147483647 h 36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087" h="3612">
                <a:moveTo>
                  <a:pt x="0" y="3604"/>
                </a:moveTo>
                <a:cubicBezTo>
                  <a:pt x="64" y="3607"/>
                  <a:pt x="128" y="3610"/>
                  <a:pt x="202" y="3611"/>
                </a:cubicBezTo>
                <a:cubicBezTo>
                  <a:pt x="276" y="3612"/>
                  <a:pt x="367" y="3612"/>
                  <a:pt x="442" y="3611"/>
                </a:cubicBezTo>
                <a:cubicBezTo>
                  <a:pt x="517" y="3610"/>
                  <a:pt x="588" y="3606"/>
                  <a:pt x="652" y="3604"/>
                </a:cubicBezTo>
                <a:cubicBezTo>
                  <a:pt x="716" y="3602"/>
                  <a:pt x="763" y="3602"/>
                  <a:pt x="825" y="3596"/>
                </a:cubicBezTo>
                <a:cubicBezTo>
                  <a:pt x="887" y="3590"/>
                  <a:pt x="963" y="3580"/>
                  <a:pt x="1027" y="3566"/>
                </a:cubicBezTo>
                <a:cubicBezTo>
                  <a:pt x="1091" y="3552"/>
                  <a:pt x="1155" y="3531"/>
                  <a:pt x="1207" y="3514"/>
                </a:cubicBezTo>
                <a:cubicBezTo>
                  <a:pt x="1259" y="3497"/>
                  <a:pt x="1297" y="3481"/>
                  <a:pt x="1342" y="3461"/>
                </a:cubicBezTo>
                <a:cubicBezTo>
                  <a:pt x="1387" y="3441"/>
                  <a:pt x="1437" y="3418"/>
                  <a:pt x="1477" y="3394"/>
                </a:cubicBezTo>
                <a:cubicBezTo>
                  <a:pt x="1517" y="3370"/>
                  <a:pt x="1544" y="3347"/>
                  <a:pt x="1582" y="3319"/>
                </a:cubicBezTo>
                <a:cubicBezTo>
                  <a:pt x="1620" y="3291"/>
                  <a:pt x="1670" y="3259"/>
                  <a:pt x="1702" y="3229"/>
                </a:cubicBezTo>
                <a:cubicBezTo>
                  <a:pt x="1734" y="3199"/>
                  <a:pt x="1748" y="3174"/>
                  <a:pt x="1777" y="3139"/>
                </a:cubicBezTo>
                <a:cubicBezTo>
                  <a:pt x="1806" y="3104"/>
                  <a:pt x="1849" y="3054"/>
                  <a:pt x="1875" y="3019"/>
                </a:cubicBezTo>
                <a:cubicBezTo>
                  <a:pt x="1901" y="2984"/>
                  <a:pt x="1909" y="2969"/>
                  <a:pt x="1935" y="2929"/>
                </a:cubicBezTo>
                <a:cubicBezTo>
                  <a:pt x="1961" y="2889"/>
                  <a:pt x="1996" y="2840"/>
                  <a:pt x="2032" y="2779"/>
                </a:cubicBezTo>
                <a:cubicBezTo>
                  <a:pt x="2068" y="2718"/>
                  <a:pt x="2119" y="2620"/>
                  <a:pt x="2152" y="2561"/>
                </a:cubicBezTo>
                <a:cubicBezTo>
                  <a:pt x="2185" y="2502"/>
                  <a:pt x="2196" y="2495"/>
                  <a:pt x="2227" y="2426"/>
                </a:cubicBezTo>
                <a:cubicBezTo>
                  <a:pt x="2258" y="2357"/>
                  <a:pt x="2305" y="2239"/>
                  <a:pt x="2340" y="2149"/>
                </a:cubicBezTo>
                <a:cubicBezTo>
                  <a:pt x="2375" y="2059"/>
                  <a:pt x="2401" y="1980"/>
                  <a:pt x="2437" y="1886"/>
                </a:cubicBezTo>
                <a:cubicBezTo>
                  <a:pt x="2473" y="1792"/>
                  <a:pt x="2522" y="1676"/>
                  <a:pt x="2557" y="1586"/>
                </a:cubicBezTo>
                <a:cubicBezTo>
                  <a:pt x="2592" y="1496"/>
                  <a:pt x="2613" y="1437"/>
                  <a:pt x="2647" y="1346"/>
                </a:cubicBezTo>
                <a:cubicBezTo>
                  <a:pt x="2681" y="1255"/>
                  <a:pt x="2725" y="1128"/>
                  <a:pt x="2760" y="1039"/>
                </a:cubicBezTo>
                <a:cubicBezTo>
                  <a:pt x="2795" y="950"/>
                  <a:pt x="2821" y="898"/>
                  <a:pt x="2857" y="814"/>
                </a:cubicBezTo>
                <a:cubicBezTo>
                  <a:pt x="2893" y="730"/>
                  <a:pt x="2939" y="617"/>
                  <a:pt x="2977" y="536"/>
                </a:cubicBezTo>
                <a:cubicBezTo>
                  <a:pt x="3015" y="455"/>
                  <a:pt x="3048" y="386"/>
                  <a:pt x="3082" y="326"/>
                </a:cubicBezTo>
                <a:cubicBezTo>
                  <a:pt x="3116" y="266"/>
                  <a:pt x="3149" y="215"/>
                  <a:pt x="3180" y="176"/>
                </a:cubicBezTo>
                <a:cubicBezTo>
                  <a:pt x="3211" y="137"/>
                  <a:pt x="3238" y="119"/>
                  <a:pt x="3270" y="94"/>
                </a:cubicBezTo>
                <a:cubicBezTo>
                  <a:pt x="3302" y="69"/>
                  <a:pt x="3340" y="41"/>
                  <a:pt x="3375" y="26"/>
                </a:cubicBezTo>
                <a:cubicBezTo>
                  <a:pt x="3410" y="11"/>
                  <a:pt x="3455" y="8"/>
                  <a:pt x="3480" y="4"/>
                </a:cubicBezTo>
                <a:cubicBezTo>
                  <a:pt x="3505" y="0"/>
                  <a:pt x="3501" y="0"/>
                  <a:pt x="3525" y="4"/>
                </a:cubicBezTo>
                <a:cubicBezTo>
                  <a:pt x="3549" y="8"/>
                  <a:pt x="3593" y="11"/>
                  <a:pt x="3622" y="26"/>
                </a:cubicBezTo>
                <a:cubicBezTo>
                  <a:pt x="3651" y="41"/>
                  <a:pt x="3666" y="59"/>
                  <a:pt x="3697" y="94"/>
                </a:cubicBezTo>
                <a:cubicBezTo>
                  <a:pt x="3728" y="129"/>
                  <a:pt x="3775" y="185"/>
                  <a:pt x="3810" y="236"/>
                </a:cubicBezTo>
                <a:cubicBezTo>
                  <a:pt x="3845" y="287"/>
                  <a:pt x="3870" y="330"/>
                  <a:pt x="3907" y="401"/>
                </a:cubicBezTo>
                <a:cubicBezTo>
                  <a:pt x="3944" y="472"/>
                  <a:pt x="3994" y="570"/>
                  <a:pt x="4035" y="664"/>
                </a:cubicBezTo>
                <a:cubicBezTo>
                  <a:pt x="4076" y="758"/>
                  <a:pt x="4110" y="854"/>
                  <a:pt x="4155" y="964"/>
                </a:cubicBezTo>
                <a:cubicBezTo>
                  <a:pt x="4200" y="1074"/>
                  <a:pt x="4255" y="1198"/>
                  <a:pt x="4305" y="1324"/>
                </a:cubicBezTo>
                <a:cubicBezTo>
                  <a:pt x="4355" y="1450"/>
                  <a:pt x="4408" y="1599"/>
                  <a:pt x="4455" y="1721"/>
                </a:cubicBezTo>
                <a:cubicBezTo>
                  <a:pt x="4502" y="1843"/>
                  <a:pt x="4546" y="1955"/>
                  <a:pt x="4590" y="2059"/>
                </a:cubicBezTo>
                <a:cubicBezTo>
                  <a:pt x="4634" y="2163"/>
                  <a:pt x="4680" y="2262"/>
                  <a:pt x="4717" y="2344"/>
                </a:cubicBezTo>
                <a:cubicBezTo>
                  <a:pt x="4754" y="2426"/>
                  <a:pt x="4781" y="2488"/>
                  <a:pt x="4815" y="2554"/>
                </a:cubicBezTo>
                <a:cubicBezTo>
                  <a:pt x="4849" y="2620"/>
                  <a:pt x="4894" y="2696"/>
                  <a:pt x="4920" y="2741"/>
                </a:cubicBezTo>
                <a:cubicBezTo>
                  <a:pt x="4946" y="2786"/>
                  <a:pt x="4947" y="2784"/>
                  <a:pt x="4972" y="2824"/>
                </a:cubicBezTo>
                <a:cubicBezTo>
                  <a:pt x="4997" y="2864"/>
                  <a:pt x="5035" y="2932"/>
                  <a:pt x="5070" y="2981"/>
                </a:cubicBezTo>
                <a:cubicBezTo>
                  <a:pt x="5105" y="3030"/>
                  <a:pt x="5139" y="3070"/>
                  <a:pt x="5182" y="3116"/>
                </a:cubicBezTo>
                <a:cubicBezTo>
                  <a:pt x="5225" y="3162"/>
                  <a:pt x="5266" y="3212"/>
                  <a:pt x="5325" y="3259"/>
                </a:cubicBezTo>
                <a:cubicBezTo>
                  <a:pt x="5384" y="3306"/>
                  <a:pt x="5473" y="3364"/>
                  <a:pt x="5535" y="3401"/>
                </a:cubicBezTo>
                <a:cubicBezTo>
                  <a:pt x="5597" y="3438"/>
                  <a:pt x="5643" y="3460"/>
                  <a:pt x="5700" y="3484"/>
                </a:cubicBezTo>
                <a:cubicBezTo>
                  <a:pt x="5757" y="3508"/>
                  <a:pt x="5810" y="3528"/>
                  <a:pt x="5880" y="3544"/>
                </a:cubicBezTo>
                <a:cubicBezTo>
                  <a:pt x="5950" y="3560"/>
                  <a:pt x="6051" y="3571"/>
                  <a:pt x="6120" y="3581"/>
                </a:cubicBezTo>
                <a:cubicBezTo>
                  <a:pt x="6189" y="3591"/>
                  <a:pt x="6199" y="3599"/>
                  <a:pt x="6292" y="3604"/>
                </a:cubicBezTo>
                <a:cubicBezTo>
                  <a:pt x="6385" y="3609"/>
                  <a:pt x="6543" y="3610"/>
                  <a:pt x="6675" y="3611"/>
                </a:cubicBezTo>
                <a:cubicBezTo>
                  <a:pt x="6807" y="3612"/>
                  <a:pt x="7017" y="3611"/>
                  <a:pt x="7087" y="3611"/>
                </a:cubicBezTo>
              </a:path>
            </a:pathLst>
          </a:custGeom>
          <a:noFill/>
          <a:ln w="31750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cxnSp>
        <p:nvCxnSpPr>
          <p:cNvPr id="86" name="Straight Connector 85"/>
          <p:cNvCxnSpPr/>
          <p:nvPr/>
        </p:nvCxnSpPr>
        <p:spPr bwMode="auto">
          <a:xfrm>
            <a:off x="5811139" y="5287586"/>
            <a:ext cx="959178" cy="0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9" name="TextBox 88"/>
          <p:cNvSpPr txBox="1"/>
          <p:nvPr/>
        </p:nvSpPr>
        <p:spPr>
          <a:xfrm>
            <a:off x="5592772" y="2852928"/>
            <a:ext cx="1357061" cy="4944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Sharp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Focus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435303" y="5369814"/>
            <a:ext cx="1671998" cy="3239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Diffused Focus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3108260" y="1533906"/>
            <a:ext cx="1547761" cy="3550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err="1" smtClean="0">
                <a:solidFill>
                  <a:srgbClr val="EB780A"/>
                </a:solidFill>
              </a:rPr>
              <a:t>SUV</a:t>
            </a:r>
            <a:r>
              <a:rPr lang="en-US" baseline="-25000" dirty="0" err="1" smtClean="0">
                <a:solidFill>
                  <a:srgbClr val="EB780A"/>
                </a:solidFill>
              </a:rPr>
              <a:t>Siemens</a:t>
            </a:r>
            <a:endParaRPr lang="en-US" baseline="-25000" dirty="0" smtClean="0">
              <a:solidFill>
                <a:srgbClr val="EB780A"/>
              </a:solidFill>
            </a:endParaRPr>
          </a:p>
        </p:txBody>
      </p:sp>
      <p:cxnSp>
        <p:nvCxnSpPr>
          <p:cNvPr id="92" name="Straight Connector 91"/>
          <p:cNvCxnSpPr/>
          <p:nvPr/>
        </p:nvCxnSpPr>
        <p:spPr bwMode="auto">
          <a:xfrm>
            <a:off x="2774685" y="1713801"/>
            <a:ext cx="0" cy="205364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DBEC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2631090" y="1713801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Connector 93"/>
          <p:cNvCxnSpPr/>
          <p:nvPr/>
        </p:nvCxnSpPr>
        <p:spPr bwMode="auto">
          <a:xfrm>
            <a:off x="2626584" y="3767441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5" name="Straight Connector 94"/>
          <p:cNvCxnSpPr/>
          <p:nvPr/>
        </p:nvCxnSpPr>
        <p:spPr bwMode="auto">
          <a:xfrm>
            <a:off x="2774685" y="4176939"/>
            <a:ext cx="0" cy="1905278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DBEC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6" name="Straight Connector 95"/>
          <p:cNvCxnSpPr/>
          <p:nvPr/>
        </p:nvCxnSpPr>
        <p:spPr bwMode="auto">
          <a:xfrm>
            <a:off x="2631090" y="4176939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7" name="Straight Connector 96"/>
          <p:cNvCxnSpPr/>
          <p:nvPr/>
        </p:nvCxnSpPr>
        <p:spPr bwMode="auto">
          <a:xfrm>
            <a:off x="2631090" y="6082217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9" name="Straight Connector 98"/>
          <p:cNvCxnSpPr/>
          <p:nvPr/>
        </p:nvCxnSpPr>
        <p:spPr bwMode="auto">
          <a:xfrm>
            <a:off x="2631090" y="4487945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DBEC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0" name="TextBox 99"/>
          <p:cNvSpPr txBox="1"/>
          <p:nvPr/>
        </p:nvSpPr>
        <p:spPr>
          <a:xfrm>
            <a:off x="3108260" y="3982212"/>
            <a:ext cx="1547761" cy="3550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err="1" smtClean="0">
                <a:solidFill>
                  <a:srgbClr val="EB780A"/>
                </a:solidFill>
              </a:rPr>
              <a:t>SUV</a:t>
            </a:r>
            <a:r>
              <a:rPr lang="en-US" baseline="-25000" dirty="0" err="1">
                <a:solidFill>
                  <a:srgbClr val="EB780A"/>
                </a:solidFill>
              </a:rPr>
              <a:t>S</a:t>
            </a:r>
            <a:r>
              <a:rPr lang="en-US" baseline="-25000" dirty="0" err="1" smtClean="0">
                <a:solidFill>
                  <a:srgbClr val="EB780A"/>
                </a:solidFill>
              </a:rPr>
              <a:t>iemens</a:t>
            </a:r>
            <a:endParaRPr lang="en-US" baseline="-25000" dirty="0" smtClean="0">
              <a:solidFill>
                <a:srgbClr val="EB780A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108260" y="4315968"/>
            <a:ext cx="1547761" cy="3550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err="1" smtClean="0">
                <a:solidFill>
                  <a:srgbClr val="879BAA"/>
                </a:solidFill>
              </a:rPr>
              <a:t>SUV</a:t>
            </a:r>
            <a:r>
              <a:rPr lang="en-US" baseline="-25000" dirty="0" err="1">
                <a:solidFill>
                  <a:srgbClr val="879BAA"/>
                </a:solidFill>
              </a:rPr>
              <a:t>C</a:t>
            </a:r>
            <a:r>
              <a:rPr lang="en-US" baseline="-25000" dirty="0" err="1" smtClean="0">
                <a:solidFill>
                  <a:srgbClr val="879BAA"/>
                </a:solidFill>
              </a:rPr>
              <a:t>onventional</a:t>
            </a:r>
            <a:endParaRPr lang="en-US" baseline="-25000" dirty="0" smtClean="0">
              <a:solidFill>
                <a:srgbClr val="879BAA"/>
              </a:solidFill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2937078" y="1713801"/>
            <a:ext cx="2941542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7" name="Straight Connector 86"/>
          <p:cNvCxnSpPr/>
          <p:nvPr/>
        </p:nvCxnSpPr>
        <p:spPr bwMode="auto">
          <a:xfrm>
            <a:off x="2937078" y="4487945"/>
            <a:ext cx="2917515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DBEC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9" name="Rectangle 78"/>
          <p:cNvSpPr/>
          <p:nvPr/>
        </p:nvSpPr>
        <p:spPr>
          <a:xfrm>
            <a:off x="4826903" y="6309361"/>
            <a:ext cx="73820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Sources: QIBA-UPICT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Onco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. FDG-PET Protocol, v.1, 6-7-13.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Lasnon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 et al. Harmonizing SUVs in multicenter trials when using different generation PET systems. EJNM.11-6-12. Partial metabolic response as min. 30% SUVpeak reduction. Wahl et  al. From RECIST to PERCIST: Evolving Considerations for PET Response Criteria in Solid Tumors. JNM, May 2009 . .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413609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16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0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00" grpId="0"/>
      <p:bldP spid="101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Les sociétés savantes demandent de réduire les variabilités entre systèmes</a:t>
            </a:r>
            <a:endParaRPr lang="fr-FR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1" name="Group 140"/>
          <p:cNvGrpSpPr/>
          <p:nvPr/>
        </p:nvGrpSpPr>
        <p:grpSpPr>
          <a:xfrm>
            <a:off x="10633" y="4102542"/>
            <a:ext cx="2465308" cy="2062800"/>
            <a:chOff x="10633" y="1887443"/>
            <a:chExt cx="2465308" cy="2062800"/>
          </a:xfrm>
        </p:grpSpPr>
        <p:pic>
          <p:nvPicPr>
            <p:cNvPr id="142" name="Picture 5" descr="GE_draw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1887443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Oval 142"/>
            <p:cNvSpPr/>
            <p:nvPr/>
          </p:nvSpPr>
          <p:spPr bwMode="auto">
            <a:xfrm>
              <a:off x="884749" y="2468550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 bwMode="auto">
          <a:xfrm>
            <a:off x="2486850" y="1735107"/>
            <a:ext cx="7631790" cy="441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209" name="Group 12"/>
          <p:cNvGrpSpPr>
            <a:grpSpLocks/>
          </p:cNvGrpSpPr>
          <p:nvPr/>
        </p:nvGrpSpPr>
        <p:grpSpPr bwMode="auto">
          <a:xfrm>
            <a:off x="2486850" y="5670922"/>
            <a:ext cx="7631790" cy="482545"/>
            <a:chOff x="2741" y="6451"/>
            <a:chExt cx="6738" cy="1440"/>
          </a:xfrm>
        </p:grpSpPr>
        <p:sp>
          <p:nvSpPr>
            <p:cNvPr id="214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DBECB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15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9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1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3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9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0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1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2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3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4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3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4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5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6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8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12290" name="Picture 2" descr="https://www.regonline.com/custImages/290160/RSNA_Signature_Logo.jpg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44" t="19120" r="10964" b="18652"/>
          <a:stretch/>
        </p:blipFill>
        <p:spPr bwMode="auto">
          <a:xfrm>
            <a:off x="5667121" y="1785671"/>
            <a:ext cx="2160297" cy="10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idebar image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964248" y="1735107"/>
            <a:ext cx="2154392" cy="114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s://www.afppe.com/ckfinder/userfiles/images/R%C3%A9gions/Bourgogne/EANM_Logo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36931" y="3946724"/>
            <a:ext cx="4281709" cy="170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American College of Radiology Imaging Network logo">
            <a:hlinkClick r:id="rId11" tooltip="American College of Radiology Imaging Network website"/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747504" y="1832740"/>
            <a:ext cx="2131044" cy="9728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://cjonline.com/sites/default/files/imagecache/superphoto/photos/NCI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673" t="9600" b="10525"/>
          <a:stretch/>
        </p:blipFill>
        <p:spPr bwMode="auto">
          <a:xfrm>
            <a:off x="2571068" y="3974646"/>
            <a:ext cx="3313730" cy="157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ttp://upload.wikimedia.org/wikipedia/en/c/cf/EORTClogo.jpg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2727784" y="2961272"/>
            <a:ext cx="2295067" cy="91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SNMMI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801267" y="2852928"/>
            <a:ext cx="4317373" cy="107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Rectangle 36"/>
          <p:cNvSpPr/>
          <p:nvPr/>
        </p:nvSpPr>
        <p:spPr>
          <a:xfrm>
            <a:off x="4345527" y="6288763"/>
            <a:ext cx="73820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Sources: QIBA-UPICT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Onco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. FDG-PET Protocol, v.1, 6-7-13.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Lasnon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 et al. Harmonizing SUVs in multicenter trials when using different generation PET systems. EJNM.11-6-12. Partial metabolic response as min. 30% SUVpeak reduction. Wahl et  al. From RECIST to PERCIST: Evolving Considerations for PET Response Criteria in Solid Tumors. JNM, May 2009 . .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928311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altLang="en-US" i="1" noProof="0" smtClean="0"/>
              <a:t>syngo.</a:t>
            </a:r>
            <a:r>
              <a:rPr lang="fr-FR" altLang="en-US" noProof="0" smtClean="0"/>
              <a:t>via</a:t>
            </a:r>
            <a:br>
              <a:rPr lang="fr-FR" altLang="en-US" noProof="0" smtClean="0"/>
            </a:br>
            <a:r>
              <a:rPr lang="fr-FR" altLang="en-US" b="0" noProof="0" smtClean="0"/>
              <a:t>Transformer de nombreuses données en résultats brillants</a:t>
            </a:r>
            <a:endParaRPr lang="fr-FR" b="0" noProof="0"/>
          </a:p>
        </p:txBody>
      </p:sp>
      <p:grpSp>
        <p:nvGrpSpPr>
          <p:cNvPr id="20" name="Groupe 19"/>
          <p:cNvGrpSpPr/>
          <p:nvPr/>
        </p:nvGrpSpPr>
        <p:grpSpPr>
          <a:xfrm>
            <a:off x="6675247" y="1412875"/>
            <a:ext cx="3601469" cy="4752975"/>
            <a:chOff x="4370388" y="1412875"/>
            <a:chExt cx="3601469" cy="4752975"/>
          </a:xfrm>
        </p:grpSpPr>
        <p:sp>
          <p:nvSpPr>
            <p:cNvPr id="47" name="Rectangle 46"/>
            <p:cNvSpPr/>
            <p:nvPr/>
          </p:nvSpPr>
          <p:spPr bwMode="auto">
            <a:xfrm>
              <a:off x="4370388" y="1412875"/>
              <a:ext cx="3600450" cy="47529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48" name="Picture 47" descr="P166_34_LowRes_WB_VRT_v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4020" b="38762"/>
            <a:stretch/>
          </p:blipFill>
          <p:spPr bwMode="auto">
            <a:xfrm>
              <a:off x="6056340" y="2276856"/>
              <a:ext cx="1914498" cy="3888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Rectangle 32"/>
            <p:cNvSpPr>
              <a:spLocks noChangeArrowheads="1"/>
            </p:cNvSpPr>
            <p:nvPr/>
          </p:nvSpPr>
          <p:spPr bwMode="auto">
            <a:xfrm>
              <a:off x="4514977" y="3716338"/>
              <a:ext cx="3456880" cy="2449512"/>
            </a:xfrm>
            <a:prstGeom prst="rect">
              <a:avLst/>
            </a:prstGeom>
            <a:solidFill>
              <a:srgbClr val="233746">
                <a:alpha val="65000"/>
              </a:srgbClr>
            </a:solidFill>
            <a:ln>
              <a:noFill/>
            </a:ln>
            <a:effectLst/>
          </p:spPr>
          <p:txBody>
            <a:bodyPr lIns="252000" tIns="108000" rIns="396000" bIns="144000">
              <a:noAutofit/>
            </a:bodyPr>
            <a:lstStyle/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r>
                <a:rPr lang="en-US" altLang="en-US" sz="3400" b="1" dirty="0" smtClean="0">
                  <a:solidFill>
                    <a:srgbClr val="FFFFFF"/>
                  </a:solidFill>
                  <a:latin typeface="Arial" charset="0"/>
                </a:rPr>
                <a:t>Quantifier</a:t>
              </a:r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endParaRPr lang="en-US" altLang="en-US" sz="3400" b="1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13314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9552" y="3440703"/>
              <a:ext cx="1593641" cy="1037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7" name="Group 6"/>
            <p:cNvGrpSpPr/>
            <p:nvPr/>
          </p:nvGrpSpPr>
          <p:grpSpPr>
            <a:xfrm>
              <a:off x="4803013" y="2852928"/>
              <a:ext cx="1327810" cy="648917"/>
              <a:chOff x="1280886" y="3086615"/>
              <a:chExt cx="7010207" cy="1905278"/>
            </a:xfrm>
          </p:grpSpPr>
          <p:sp>
            <p:nvSpPr>
              <p:cNvPr id="175" name="Freeform 9"/>
              <p:cNvSpPr>
                <a:spLocks/>
              </p:cNvSpPr>
              <p:nvPr/>
            </p:nvSpPr>
            <p:spPr bwMode="auto">
              <a:xfrm>
                <a:off x="1280886" y="3581400"/>
                <a:ext cx="7010207" cy="1400868"/>
              </a:xfrm>
              <a:custGeom>
                <a:avLst/>
                <a:gdLst>
                  <a:gd name="T0" fmla="*/ 0 w 7087"/>
                  <a:gd name="T1" fmla="*/ 2147483647 h 3612"/>
                  <a:gd name="T2" fmla="*/ 2147483647 w 7087"/>
                  <a:gd name="T3" fmla="*/ 2147483647 h 3612"/>
                  <a:gd name="T4" fmla="*/ 2147483647 w 7087"/>
                  <a:gd name="T5" fmla="*/ 2147483647 h 3612"/>
                  <a:gd name="T6" fmla="*/ 2147483647 w 7087"/>
                  <a:gd name="T7" fmla="*/ 2147483647 h 3612"/>
                  <a:gd name="T8" fmla="*/ 2147483647 w 7087"/>
                  <a:gd name="T9" fmla="*/ 2147483647 h 3612"/>
                  <a:gd name="T10" fmla="*/ 2147483647 w 7087"/>
                  <a:gd name="T11" fmla="*/ 2147483647 h 3612"/>
                  <a:gd name="T12" fmla="*/ 2147483647 w 7087"/>
                  <a:gd name="T13" fmla="*/ 2147483647 h 3612"/>
                  <a:gd name="T14" fmla="*/ 2147483647 w 7087"/>
                  <a:gd name="T15" fmla="*/ 2147483647 h 3612"/>
                  <a:gd name="T16" fmla="*/ 2147483647 w 7087"/>
                  <a:gd name="T17" fmla="*/ 2147483647 h 3612"/>
                  <a:gd name="T18" fmla="*/ 2147483647 w 7087"/>
                  <a:gd name="T19" fmla="*/ 2147483647 h 3612"/>
                  <a:gd name="T20" fmla="*/ 2147483647 w 7087"/>
                  <a:gd name="T21" fmla="*/ 2147483647 h 3612"/>
                  <a:gd name="T22" fmla="*/ 2147483647 w 7087"/>
                  <a:gd name="T23" fmla="*/ 2147483647 h 3612"/>
                  <a:gd name="T24" fmla="*/ 2147483647 w 7087"/>
                  <a:gd name="T25" fmla="*/ 2147483647 h 3612"/>
                  <a:gd name="T26" fmla="*/ 2147483647 w 7087"/>
                  <a:gd name="T27" fmla="*/ 2147483647 h 3612"/>
                  <a:gd name="T28" fmla="*/ 2147483647 w 7087"/>
                  <a:gd name="T29" fmla="*/ 2147483647 h 3612"/>
                  <a:gd name="T30" fmla="*/ 2147483647 w 7087"/>
                  <a:gd name="T31" fmla="*/ 2147483647 h 3612"/>
                  <a:gd name="T32" fmla="*/ 2147483647 w 7087"/>
                  <a:gd name="T33" fmla="*/ 2147483647 h 3612"/>
                  <a:gd name="T34" fmla="*/ 2147483647 w 7087"/>
                  <a:gd name="T35" fmla="*/ 2147483647 h 3612"/>
                  <a:gd name="T36" fmla="*/ 2147483647 w 7087"/>
                  <a:gd name="T37" fmla="*/ 2147483647 h 3612"/>
                  <a:gd name="T38" fmla="*/ 2147483647 w 7087"/>
                  <a:gd name="T39" fmla="*/ 2147483647 h 3612"/>
                  <a:gd name="T40" fmla="*/ 2147483647 w 7087"/>
                  <a:gd name="T41" fmla="*/ 2147483647 h 3612"/>
                  <a:gd name="T42" fmla="*/ 2147483647 w 7087"/>
                  <a:gd name="T43" fmla="*/ 2147483647 h 3612"/>
                  <a:gd name="T44" fmla="*/ 2147483647 w 7087"/>
                  <a:gd name="T45" fmla="*/ 2147483647 h 3612"/>
                  <a:gd name="T46" fmla="*/ 2147483647 w 7087"/>
                  <a:gd name="T47" fmla="*/ 2147483647 h 3612"/>
                  <a:gd name="T48" fmla="*/ 2147483647 w 7087"/>
                  <a:gd name="T49" fmla="*/ 2147483647 h 3612"/>
                  <a:gd name="T50" fmla="*/ 2147483647 w 7087"/>
                  <a:gd name="T51" fmla="*/ 2147483647 h 3612"/>
                  <a:gd name="T52" fmla="*/ 2147483647 w 7087"/>
                  <a:gd name="T53" fmla="*/ 2147483647 h 3612"/>
                  <a:gd name="T54" fmla="*/ 2147483647 w 7087"/>
                  <a:gd name="T55" fmla="*/ 2147483647 h 3612"/>
                  <a:gd name="T56" fmla="*/ 2147483647 w 7087"/>
                  <a:gd name="T57" fmla="*/ 2147483647 h 3612"/>
                  <a:gd name="T58" fmla="*/ 2147483647 w 7087"/>
                  <a:gd name="T59" fmla="*/ 2147483647 h 3612"/>
                  <a:gd name="T60" fmla="*/ 2147483647 w 7087"/>
                  <a:gd name="T61" fmla="*/ 2147483647 h 3612"/>
                  <a:gd name="T62" fmla="*/ 2147483647 w 7087"/>
                  <a:gd name="T63" fmla="*/ 2147483647 h 3612"/>
                  <a:gd name="T64" fmla="*/ 2147483647 w 7087"/>
                  <a:gd name="T65" fmla="*/ 2147483647 h 3612"/>
                  <a:gd name="T66" fmla="*/ 2147483647 w 7087"/>
                  <a:gd name="T67" fmla="*/ 2147483647 h 3612"/>
                  <a:gd name="T68" fmla="*/ 2147483647 w 7087"/>
                  <a:gd name="T69" fmla="*/ 2147483647 h 3612"/>
                  <a:gd name="T70" fmla="*/ 2147483647 w 7087"/>
                  <a:gd name="T71" fmla="*/ 2147483647 h 3612"/>
                  <a:gd name="T72" fmla="*/ 2147483647 w 7087"/>
                  <a:gd name="T73" fmla="*/ 2147483647 h 3612"/>
                  <a:gd name="T74" fmla="*/ 2147483647 w 7087"/>
                  <a:gd name="T75" fmla="*/ 2147483647 h 3612"/>
                  <a:gd name="T76" fmla="*/ 2147483647 w 7087"/>
                  <a:gd name="T77" fmla="*/ 2147483647 h 3612"/>
                  <a:gd name="T78" fmla="*/ 2147483647 w 7087"/>
                  <a:gd name="T79" fmla="*/ 2147483647 h 3612"/>
                  <a:gd name="T80" fmla="*/ 2147483647 w 7087"/>
                  <a:gd name="T81" fmla="*/ 2147483647 h 3612"/>
                  <a:gd name="T82" fmla="*/ 2147483647 w 7087"/>
                  <a:gd name="T83" fmla="*/ 2147483647 h 3612"/>
                  <a:gd name="T84" fmla="*/ 2147483647 w 7087"/>
                  <a:gd name="T85" fmla="*/ 2147483647 h 3612"/>
                  <a:gd name="T86" fmla="*/ 2147483647 w 7087"/>
                  <a:gd name="T87" fmla="*/ 2147483647 h 3612"/>
                  <a:gd name="T88" fmla="*/ 2147483647 w 7087"/>
                  <a:gd name="T89" fmla="*/ 2147483647 h 3612"/>
                  <a:gd name="T90" fmla="*/ 2147483647 w 7087"/>
                  <a:gd name="T91" fmla="*/ 2147483647 h 3612"/>
                  <a:gd name="T92" fmla="*/ 2147483647 w 7087"/>
                  <a:gd name="T93" fmla="*/ 2147483647 h 3612"/>
                  <a:gd name="T94" fmla="*/ 2147483647 w 7087"/>
                  <a:gd name="T95" fmla="*/ 2147483647 h 3612"/>
                  <a:gd name="T96" fmla="*/ 2147483647 w 7087"/>
                  <a:gd name="T97" fmla="*/ 2147483647 h 3612"/>
                  <a:gd name="T98" fmla="*/ 2147483647 w 7087"/>
                  <a:gd name="T99" fmla="*/ 2147483647 h 3612"/>
                  <a:gd name="T100" fmla="*/ 2147483647 w 7087"/>
                  <a:gd name="T101" fmla="*/ 2147483647 h 3612"/>
                  <a:gd name="T102" fmla="*/ 2147483647 w 7087"/>
                  <a:gd name="T103" fmla="*/ 2147483647 h 3612"/>
                  <a:gd name="T104" fmla="*/ 2147483647 w 7087"/>
                  <a:gd name="T105" fmla="*/ 2147483647 h 36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7087" h="3612">
                    <a:moveTo>
                      <a:pt x="0" y="3604"/>
                    </a:moveTo>
                    <a:cubicBezTo>
                      <a:pt x="64" y="3607"/>
                      <a:pt x="128" y="3610"/>
                      <a:pt x="202" y="3611"/>
                    </a:cubicBezTo>
                    <a:cubicBezTo>
                      <a:pt x="276" y="3612"/>
                      <a:pt x="367" y="3612"/>
                      <a:pt x="442" y="3611"/>
                    </a:cubicBezTo>
                    <a:cubicBezTo>
                      <a:pt x="517" y="3610"/>
                      <a:pt x="588" y="3606"/>
                      <a:pt x="652" y="3604"/>
                    </a:cubicBezTo>
                    <a:cubicBezTo>
                      <a:pt x="716" y="3602"/>
                      <a:pt x="763" y="3602"/>
                      <a:pt x="825" y="3596"/>
                    </a:cubicBezTo>
                    <a:cubicBezTo>
                      <a:pt x="887" y="3590"/>
                      <a:pt x="963" y="3580"/>
                      <a:pt x="1027" y="3566"/>
                    </a:cubicBezTo>
                    <a:cubicBezTo>
                      <a:pt x="1091" y="3552"/>
                      <a:pt x="1155" y="3531"/>
                      <a:pt x="1207" y="3514"/>
                    </a:cubicBezTo>
                    <a:cubicBezTo>
                      <a:pt x="1259" y="3497"/>
                      <a:pt x="1297" y="3481"/>
                      <a:pt x="1342" y="3461"/>
                    </a:cubicBezTo>
                    <a:cubicBezTo>
                      <a:pt x="1387" y="3441"/>
                      <a:pt x="1437" y="3418"/>
                      <a:pt x="1477" y="3394"/>
                    </a:cubicBezTo>
                    <a:cubicBezTo>
                      <a:pt x="1517" y="3370"/>
                      <a:pt x="1544" y="3347"/>
                      <a:pt x="1582" y="3319"/>
                    </a:cubicBezTo>
                    <a:cubicBezTo>
                      <a:pt x="1620" y="3291"/>
                      <a:pt x="1670" y="3259"/>
                      <a:pt x="1702" y="3229"/>
                    </a:cubicBezTo>
                    <a:cubicBezTo>
                      <a:pt x="1734" y="3199"/>
                      <a:pt x="1748" y="3174"/>
                      <a:pt x="1777" y="3139"/>
                    </a:cubicBezTo>
                    <a:cubicBezTo>
                      <a:pt x="1806" y="3104"/>
                      <a:pt x="1849" y="3054"/>
                      <a:pt x="1875" y="3019"/>
                    </a:cubicBezTo>
                    <a:cubicBezTo>
                      <a:pt x="1901" y="2984"/>
                      <a:pt x="1909" y="2969"/>
                      <a:pt x="1935" y="2929"/>
                    </a:cubicBezTo>
                    <a:cubicBezTo>
                      <a:pt x="1961" y="2889"/>
                      <a:pt x="1996" y="2840"/>
                      <a:pt x="2032" y="2779"/>
                    </a:cubicBezTo>
                    <a:cubicBezTo>
                      <a:pt x="2068" y="2718"/>
                      <a:pt x="2119" y="2620"/>
                      <a:pt x="2152" y="2561"/>
                    </a:cubicBezTo>
                    <a:cubicBezTo>
                      <a:pt x="2185" y="2502"/>
                      <a:pt x="2196" y="2495"/>
                      <a:pt x="2227" y="2426"/>
                    </a:cubicBezTo>
                    <a:cubicBezTo>
                      <a:pt x="2258" y="2357"/>
                      <a:pt x="2305" y="2239"/>
                      <a:pt x="2340" y="2149"/>
                    </a:cubicBezTo>
                    <a:cubicBezTo>
                      <a:pt x="2375" y="2059"/>
                      <a:pt x="2401" y="1980"/>
                      <a:pt x="2437" y="1886"/>
                    </a:cubicBezTo>
                    <a:cubicBezTo>
                      <a:pt x="2473" y="1792"/>
                      <a:pt x="2522" y="1676"/>
                      <a:pt x="2557" y="1586"/>
                    </a:cubicBezTo>
                    <a:cubicBezTo>
                      <a:pt x="2592" y="1496"/>
                      <a:pt x="2613" y="1437"/>
                      <a:pt x="2647" y="1346"/>
                    </a:cubicBezTo>
                    <a:cubicBezTo>
                      <a:pt x="2681" y="1255"/>
                      <a:pt x="2725" y="1128"/>
                      <a:pt x="2760" y="1039"/>
                    </a:cubicBezTo>
                    <a:cubicBezTo>
                      <a:pt x="2795" y="950"/>
                      <a:pt x="2821" y="898"/>
                      <a:pt x="2857" y="814"/>
                    </a:cubicBezTo>
                    <a:cubicBezTo>
                      <a:pt x="2893" y="730"/>
                      <a:pt x="2939" y="617"/>
                      <a:pt x="2977" y="536"/>
                    </a:cubicBezTo>
                    <a:cubicBezTo>
                      <a:pt x="3015" y="455"/>
                      <a:pt x="3048" y="386"/>
                      <a:pt x="3082" y="326"/>
                    </a:cubicBezTo>
                    <a:cubicBezTo>
                      <a:pt x="3116" y="266"/>
                      <a:pt x="3149" y="215"/>
                      <a:pt x="3180" y="176"/>
                    </a:cubicBezTo>
                    <a:cubicBezTo>
                      <a:pt x="3211" y="137"/>
                      <a:pt x="3238" y="119"/>
                      <a:pt x="3270" y="94"/>
                    </a:cubicBezTo>
                    <a:cubicBezTo>
                      <a:pt x="3302" y="69"/>
                      <a:pt x="3340" y="41"/>
                      <a:pt x="3375" y="26"/>
                    </a:cubicBezTo>
                    <a:cubicBezTo>
                      <a:pt x="3410" y="11"/>
                      <a:pt x="3455" y="8"/>
                      <a:pt x="3480" y="4"/>
                    </a:cubicBezTo>
                    <a:cubicBezTo>
                      <a:pt x="3505" y="0"/>
                      <a:pt x="3501" y="0"/>
                      <a:pt x="3525" y="4"/>
                    </a:cubicBezTo>
                    <a:cubicBezTo>
                      <a:pt x="3549" y="8"/>
                      <a:pt x="3593" y="11"/>
                      <a:pt x="3622" y="26"/>
                    </a:cubicBezTo>
                    <a:cubicBezTo>
                      <a:pt x="3651" y="41"/>
                      <a:pt x="3666" y="59"/>
                      <a:pt x="3697" y="94"/>
                    </a:cubicBezTo>
                    <a:cubicBezTo>
                      <a:pt x="3728" y="129"/>
                      <a:pt x="3775" y="185"/>
                      <a:pt x="3810" y="236"/>
                    </a:cubicBezTo>
                    <a:cubicBezTo>
                      <a:pt x="3845" y="287"/>
                      <a:pt x="3870" y="330"/>
                      <a:pt x="3907" y="401"/>
                    </a:cubicBezTo>
                    <a:cubicBezTo>
                      <a:pt x="3944" y="472"/>
                      <a:pt x="3994" y="570"/>
                      <a:pt x="4035" y="664"/>
                    </a:cubicBezTo>
                    <a:cubicBezTo>
                      <a:pt x="4076" y="758"/>
                      <a:pt x="4110" y="854"/>
                      <a:pt x="4155" y="964"/>
                    </a:cubicBezTo>
                    <a:cubicBezTo>
                      <a:pt x="4200" y="1074"/>
                      <a:pt x="4255" y="1198"/>
                      <a:pt x="4305" y="1324"/>
                    </a:cubicBezTo>
                    <a:cubicBezTo>
                      <a:pt x="4355" y="1450"/>
                      <a:pt x="4408" y="1599"/>
                      <a:pt x="4455" y="1721"/>
                    </a:cubicBezTo>
                    <a:cubicBezTo>
                      <a:pt x="4502" y="1843"/>
                      <a:pt x="4546" y="1955"/>
                      <a:pt x="4590" y="2059"/>
                    </a:cubicBezTo>
                    <a:cubicBezTo>
                      <a:pt x="4634" y="2163"/>
                      <a:pt x="4680" y="2262"/>
                      <a:pt x="4717" y="2344"/>
                    </a:cubicBezTo>
                    <a:cubicBezTo>
                      <a:pt x="4754" y="2426"/>
                      <a:pt x="4781" y="2488"/>
                      <a:pt x="4815" y="2554"/>
                    </a:cubicBezTo>
                    <a:cubicBezTo>
                      <a:pt x="4849" y="2620"/>
                      <a:pt x="4894" y="2696"/>
                      <a:pt x="4920" y="2741"/>
                    </a:cubicBezTo>
                    <a:cubicBezTo>
                      <a:pt x="4946" y="2786"/>
                      <a:pt x="4947" y="2784"/>
                      <a:pt x="4972" y="2824"/>
                    </a:cubicBezTo>
                    <a:cubicBezTo>
                      <a:pt x="4997" y="2864"/>
                      <a:pt x="5035" y="2932"/>
                      <a:pt x="5070" y="2981"/>
                    </a:cubicBezTo>
                    <a:cubicBezTo>
                      <a:pt x="5105" y="3030"/>
                      <a:pt x="5139" y="3070"/>
                      <a:pt x="5182" y="3116"/>
                    </a:cubicBezTo>
                    <a:cubicBezTo>
                      <a:pt x="5225" y="3162"/>
                      <a:pt x="5266" y="3212"/>
                      <a:pt x="5325" y="3259"/>
                    </a:cubicBezTo>
                    <a:cubicBezTo>
                      <a:pt x="5384" y="3306"/>
                      <a:pt x="5473" y="3364"/>
                      <a:pt x="5535" y="3401"/>
                    </a:cubicBezTo>
                    <a:cubicBezTo>
                      <a:pt x="5597" y="3438"/>
                      <a:pt x="5643" y="3460"/>
                      <a:pt x="5700" y="3484"/>
                    </a:cubicBezTo>
                    <a:cubicBezTo>
                      <a:pt x="5757" y="3508"/>
                      <a:pt x="5810" y="3528"/>
                      <a:pt x="5880" y="3544"/>
                    </a:cubicBezTo>
                    <a:cubicBezTo>
                      <a:pt x="5950" y="3560"/>
                      <a:pt x="6051" y="3571"/>
                      <a:pt x="6120" y="3581"/>
                    </a:cubicBezTo>
                    <a:cubicBezTo>
                      <a:pt x="6189" y="3591"/>
                      <a:pt x="6199" y="3599"/>
                      <a:pt x="6292" y="3604"/>
                    </a:cubicBezTo>
                    <a:cubicBezTo>
                      <a:pt x="6385" y="3609"/>
                      <a:pt x="6543" y="3610"/>
                      <a:pt x="6675" y="3611"/>
                    </a:cubicBezTo>
                    <a:cubicBezTo>
                      <a:pt x="6807" y="3612"/>
                      <a:pt x="7017" y="3611"/>
                      <a:pt x="7087" y="3611"/>
                    </a:cubicBezTo>
                  </a:path>
                </a:pathLst>
              </a:custGeom>
              <a:noFill/>
              <a:ln w="31750">
                <a:solidFill>
                  <a:srgbClr val="FFC000"/>
                </a:solidFill>
                <a:prstDash val="sysDash"/>
                <a:round/>
                <a:headEnd/>
                <a:tailEnd/>
              </a:ln>
              <a:effectLst>
                <a:glow rad="127000">
                  <a:srgbClr val="FFC000">
                    <a:alpha val="40000"/>
                  </a:srgbClr>
                </a:glow>
              </a:effectLst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endParaRPr lang="en-US">
                  <a:solidFill>
                    <a:prstClr val="white"/>
                  </a:solidFill>
                  <a:latin typeface="Calibri"/>
                </a:endParaRPr>
              </a:p>
            </p:txBody>
          </p:sp>
          <p:sp>
            <p:nvSpPr>
              <p:cNvPr id="176" name="Freeform 9"/>
              <p:cNvSpPr>
                <a:spLocks/>
              </p:cNvSpPr>
              <p:nvPr/>
            </p:nvSpPr>
            <p:spPr bwMode="auto">
              <a:xfrm>
                <a:off x="2284369" y="3086615"/>
                <a:ext cx="5044253" cy="1905278"/>
              </a:xfrm>
              <a:custGeom>
                <a:avLst/>
                <a:gdLst>
                  <a:gd name="T0" fmla="*/ 0 w 7087"/>
                  <a:gd name="T1" fmla="*/ 2147483647 h 3612"/>
                  <a:gd name="T2" fmla="*/ 2147483647 w 7087"/>
                  <a:gd name="T3" fmla="*/ 2147483647 h 3612"/>
                  <a:gd name="T4" fmla="*/ 2147483647 w 7087"/>
                  <a:gd name="T5" fmla="*/ 2147483647 h 3612"/>
                  <a:gd name="T6" fmla="*/ 2147483647 w 7087"/>
                  <a:gd name="T7" fmla="*/ 2147483647 h 3612"/>
                  <a:gd name="T8" fmla="*/ 2147483647 w 7087"/>
                  <a:gd name="T9" fmla="*/ 2147483647 h 3612"/>
                  <a:gd name="T10" fmla="*/ 2147483647 w 7087"/>
                  <a:gd name="T11" fmla="*/ 2147483647 h 3612"/>
                  <a:gd name="T12" fmla="*/ 2147483647 w 7087"/>
                  <a:gd name="T13" fmla="*/ 2147483647 h 3612"/>
                  <a:gd name="T14" fmla="*/ 2147483647 w 7087"/>
                  <a:gd name="T15" fmla="*/ 2147483647 h 3612"/>
                  <a:gd name="T16" fmla="*/ 2147483647 w 7087"/>
                  <a:gd name="T17" fmla="*/ 2147483647 h 3612"/>
                  <a:gd name="T18" fmla="*/ 2147483647 w 7087"/>
                  <a:gd name="T19" fmla="*/ 2147483647 h 3612"/>
                  <a:gd name="T20" fmla="*/ 2147483647 w 7087"/>
                  <a:gd name="T21" fmla="*/ 2147483647 h 3612"/>
                  <a:gd name="T22" fmla="*/ 2147483647 w 7087"/>
                  <a:gd name="T23" fmla="*/ 2147483647 h 3612"/>
                  <a:gd name="T24" fmla="*/ 2147483647 w 7087"/>
                  <a:gd name="T25" fmla="*/ 2147483647 h 3612"/>
                  <a:gd name="T26" fmla="*/ 2147483647 w 7087"/>
                  <a:gd name="T27" fmla="*/ 2147483647 h 3612"/>
                  <a:gd name="T28" fmla="*/ 2147483647 w 7087"/>
                  <a:gd name="T29" fmla="*/ 2147483647 h 3612"/>
                  <a:gd name="T30" fmla="*/ 2147483647 w 7087"/>
                  <a:gd name="T31" fmla="*/ 2147483647 h 3612"/>
                  <a:gd name="T32" fmla="*/ 2147483647 w 7087"/>
                  <a:gd name="T33" fmla="*/ 2147483647 h 3612"/>
                  <a:gd name="T34" fmla="*/ 2147483647 w 7087"/>
                  <a:gd name="T35" fmla="*/ 2147483647 h 3612"/>
                  <a:gd name="T36" fmla="*/ 2147483647 w 7087"/>
                  <a:gd name="T37" fmla="*/ 2147483647 h 3612"/>
                  <a:gd name="T38" fmla="*/ 2147483647 w 7087"/>
                  <a:gd name="T39" fmla="*/ 2147483647 h 3612"/>
                  <a:gd name="T40" fmla="*/ 2147483647 w 7087"/>
                  <a:gd name="T41" fmla="*/ 2147483647 h 3612"/>
                  <a:gd name="T42" fmla="*/ 2147483647 w 7087"/>
                  <a:gd name="T43" fmla="*/ 2147483647 h 3612"/>
                  <a:gd name="T44" fmla="*/ 2147483647 w 7087"/>
                  <a:gd name="T45" fmla="*/ 2147483647 h 3612"/>
                  <a:gd name="T46" fmla="*/ 2147483647 w 7087"/>
                  <a:gd name="T47" fmla="*/ 2147483647 h 3612"/>
                  <a:gd name="T48" fmla="*/ 2147483647 w 7087"/>
                  <a:gd name="T49" fmla="*/ 2147483647 h 3612"/>
                  <a:gd name="T50" fmla="*/ 2147483647 w 7087"/>
                  <a:gd name="T51" fmla="*/ 2147483647 h 3612"/>
                  <a:gd name="T52" fmla="*/ 2147483647 w 7087"/>
                  <a:gd name="T53" fmla="*/ 2147483647 h 3612"/>
                  <a:gd name="T54" fmla="*/ 2147483647 w 7087"/>
                  <a:gd name="T55" fmla="*/ 2147483647 h 3612"/>
                  <a:gd name="T56" fmla="*/ 2147483647 w 7087"/>
                  <a:gd name="T57" fmla="*/ 2147483647 h 3612"/>
                  <a:gd name="T58" fmla="*/ 2147483647 w 7087"/>
                  <a:gd name="T59" fmla="*/ 2147483647 h 3612"/>
                  <a:gd name="T60" fmla="*/ 2147483647 w 7087"/>
                  <a:gd name="T61" fmla="*/ 2147483647 h 3612"/>
                  <a:gd name="T62" fmla="*/ 2147483647 w 7087"/>
                  <a:gd name="T63" fmla="*/ 2147483647 h 3612"/>
                  <a:gd name="T64" fmla="*/ 2147483647 w 7087"/>
                  <a:gd name="T65" fmla="*/ 2147483647 h 3612"/>
                  <a:gd name="T66" fmla="*/ 2147483647 w 7087"/>
                  <a:gd name="T67" fmla="*/ 2147483647 h 3612"/>
                  <a:gd name="T68" fmla="*/ 2147483647 w 7087"/>
                  <a:gd name="T69" fmla="*/ 2147483647 h 3612"/>
                  <a:gd name="T70" fmla="*/ 2147483647 w 7087"/>
                  <a:gd name="T71" fmla="*/ 2147483647 h 3612"/>
                  <a:gd name="T72" fmla="*/ 2147483647 w 7087"/>
                  <a:gd name="T73" fmla="*/ 2147483647 h 3612"/>
                  <a:gd name="T74" fmla="*/ 2147483647 w 7087"/>
                  <a:gd name="T75" fmla="*/ 2147483647 h 3612"/>
                  <a:gd name="T76" fmla="*/ 2147483647 w 7087"/>
                  <a:gd name="T77" fmla="*/ 2147483647 h 3612"/>
                  <a:gd name="T78" fmla="*/ 2147483647 w 7087"/>
                  <a:gd name="T79" fmla="*/ 2147483647 h 3612"/>
                  <a:gd name="T80" fmla="*/ 2147483647 w 7087"/>
                  <a:gd name="T81" fmla="*/ 2147483647 h 3612"/>
                  <a:gd name="T82" fmla="*/ 2147483647 w 7087"/>
                  <a:gd name="T83" fmla="*/ 2147483647 h 3612"/>
                  <a:gd name="T84" fmla="*/ 2147483647 w 7087"/>
                  <a:gd name="T85" fmla="*/ 2147483647 h 3612"/>
                  <a:gd name="T86" fmla="*/ 2147483647 w 7087"/>
                  <a:gd name="T87" fmla="*/ 2147483647 h 3612"/>
                  <a:gd name="T88" fmla="*/ 2147483647 w 7087"/>
                  <a:gd name="T89" fmla="*/ 2147483647 h 3612"/>
                  <a:gd name="T90" fmla="*/ 2147483647 w 7087"/>
                  <a:gd name="T91" fmla="*/ 2147483647 h 3612"/>
                  <a:gd name="T92" fmla="*/ 2147483647 w 7087"/>
                  <a:gd name="T93" fmla="*/ 2147483647 h 3612"/>
                  <a:gd name="T94" fmla="*/ 2147483647 w 7087"/>
                  <a:gd name="T95" fmla="*/ 2147483647 h 3612"/>
                  <a:gd name="T96" fmla="*/ 2147483647 w 7087"/>
                  <a:gd name="T97" fmla="*/ 2147483647 h 3612"/>
                  <a:gd name="T98" fmla="*/ 2147483647 w 7087"/>
                  <a:gd name="T99" fmla="*/ 2147483647 h 3612"/>
                  <a:gd name="T100" fmla="*/ 2147483647 w 7087"/>
                  <a:gd name="T101" fmla="*/ 2147483647 h 3612"/>
                  <a:gd name="T102" fmla="*/ 2147483647 w 7087"/>
                  <a:gd name="T103" fmla="*/ 2147483647 h 3612"/>
                  <a:gd name="T104" fmla="*/ 2147483647 w 7087"/>
                  <a:gd name="T105" fmla="*/ 2147483647 h 3612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</a:gdLst>
                <a:ahLst/>
                <a:cxnLst>
                  <a:cxn ang="T106">
                    <a:pos x="T0" y="T1"/>
                  </a:cxn>
                  <a:cxn ang="T107">
                    <a:pos x="T2" y="T3"/>
                  </a:cxn>
                  <a:cxn ang="T108">
                    <a:pos x="T4" y="T5"/>
                  </a:cxn>
                  <a:cxn ang="T109">
                    <a:pos x="T6" y="T7"/>
                  </a:cxn>
                  <a:cxn ang="T110">
                    <a:pos x="T8" y="T9"/>
                  </a:cxn>
                  <a:cxn ang="T111">
                    <a:pos x="T10" y="T11"/>
                  </a:cxn>
                  <a:cxn ang="T112">
                    <a:pos x="T12" y="T13"/>
                  </a:cxn>
                  <a:cxn ang="T113">
                    <a:pos x="T14" y="T15"/>
                  </a:cxn>
                  <a:cxn ang="T114">
                    <a:pos x="T16" y="T17"/>
                  </a:cxn>
                  <a:cxn ang="T115">
                    <a:pos x="T18" y="T19"/>
                  </a:cxn>
                  <a:cxn ang="T116">
                    <a:pos x="T20" y="T21"/>
                  </a:cxn>
                  <a:cxn ang="T117">
                    <a:pos x="T22" y="T23"/>
                  </a:cxn>
                  <a:cxn ang="T118">
                    <a:pos x="T24" y="T25"/>
                  </a:cxn>
                  <a:cxn ang="T119">
                    <a:pos x="T26" y="T27"/>
                  </a:cxn>
                  <a:cxn ang="T120">
                    <a:pos x="T28" y="T29"/>
                  </a:cxn>
                  <a:cxn ang="T121">
                    <a:pos x="T30" y="T31"/>
                  </a:cxn>
                  <a:cxn ang="T122">
                    <a:pos x="T32" y="T33"/>
                  </a:cxn>
                  <a:cxn ang="T123">
                    <a:pos x="T34" y="T35"/>
                  </a:cxn>
                  <a:cxn ang="T124">
                    <a:pos x="T36" y="T37"/>
                  </a:cxn>
                  <a:cxn ang="T125">
                    <a:pos x="T38" y="T39"/>
                  </a:cxn>
                  <a:cxn ang="T126">
                    <a:pos x="T40" y="T41"/>
                  </a:cxn>
                  <a:cxn ang="T127">
                    <a:pos x="T42" y="T43"/>
                  </a:cxn>
                  <a:cxn ang="T128">
                    <a:pos x="T44" y="T45"/>
                  </a:cxn>
                  <a:cxn ang="T129">
                    <a:pos x="T46" y="T47"/>
                  </a:cxn>
                  <a:cxn ang="T130">
                    <a:pos x="T48" y="T49"/>
                  </a:cxn>
                  <a:cxn ang="T131">
                    <a:pos x="T50" y="T51"/>
                  </a:cxn>
                  <a:cxn ang="T132">
                    <a:pos x="T52" y="T53"/>
                  </a:cxn>
                  <a:cxn ang="T133">
                    <a:pos x="T54" y="T55"/>
                  </a:cxn>
                  <a:cxn ang="T134">
                    <a:pos x="T56" y="T57"/>
                  </a:cxn>
                  <a:cxn ang="T135">
                    <a:pos x="T58" y="T59"/>
                  </a:cxn>
                  <a:cxn ang="T136">
                    <a:pos x="T60" y="T61"/>
                  </a:cxn>
                  <a:cxn ang="T137">
                    <a:pos x="T62" y="T63"/>
                  </a:cxn>
                  <a:cxn ang="T138">
                    <a:pos x="T64" y="T65"/>
                  </a:cxn>
                  <a:cxn ang="T139">
                    <a:pos x="T66" y="T67"/>
                  </a:cxn>
                  <a:cxn ang="T140">
                    <a:pos x="T68" y="T69"/>
                  </a:cxn>
                  <a:cxn ang="T141">
                    <a:pos x="T70" y="T71"/>
                  </a:cxn>
                  <a:cxn ang="T142">
                    <a:pos x="T72" y="T73"/>
                  </a:cxn>
                  <a:cxn ang="T143">
                    <a:pos x="T74" y="T75"/>
                  </a:cxn>
                  <a:cxn ang="T144">
                    <a:pos x="T76" y="T77"/>
                  </a:cxn>
                  <a:cxn ang="T145">
                    <a:pos x="T78" y="T79"/>
                  </a:cxn>
                  <a:cxn ang="T146">
                    <a:pos x="T80" y="T81"/>
                  </a:cxn>
                  <a:cxn ang="T147">
                    <a:pos x="T82" y="T83"/>
                  </a:cxn>
                  <a:cxn ang="T148">
                    <a:pos x="T84" y="T85"/>
                  </a:cxn>
                  <a:cxn ang="T149">
                    <a:pos x="T86" y="T87"/>
                  </a:cxn>
                  <a:cxn ang="T150">
                    <a:pos x="T88" y="T89"/>
                  </a:cxn>
                  <a:cxn ang="T151">
                    <a:pos x="T90" y="T91"/>
                  </a:cxn>
                  <a:cxn ang="T152">
                    <a:pos x="T92" y="T93"/>
                  </a:cxn>
                  <a:cxn ang="T153">
                    <a:pos x="T94" y="T95"/>
                  </a:cxn>
                  <a:cxn ang="T154">
                    <a:pos x="T96" y="T97"/>
                  </a:cxn>
                  <a:cxn ang="T155">
                    <a:pos x="T98" y="T99"/>
                  </a:cxn>
                  <a:cxn ang="T156">
                    <a:pos x="T100" y="T101"/>
                  </a:cxn>
                  <a:cxn ang="T157">
                    <a:pos x="T102" y="T103"/>
                  </a:cxn>
                  <a:cxn ang="T158">
                    <a:pos x="T104" y="T105"/>
                  </a:cxn>
                </a:cxnLst>
                <a:rect l="0" t="0" r="r" b="b"/>
                <a:pathLst>
                  <a:path w="7087" h="3612">
                    <a:moveTo>
                      <a:pt x="0" y="3604"/>
                    </a:moveTo>
                    <a:cubicBezTo>
                      <a:pt x="64" y="3607"/>
                      <a:pt x="128" y="3610"/>
                      <a:pt x="202" y="3611"/>
                    </a:cubicBezTo>
                    <a:cubicBezTo>
                      <a:pt x="276" y="3612"/>
                      <a:pt x="367" y="3612"/>
                      <a:pt x="442" y="3611"/>
                    </a:cubicBezTo>
                    <a:cubicBezTo>
                      <a:pt x="517" y="3610"/>
                      <a:pt x="588" y="3606"/>
                      <a:pt x="652" y="3604"/>
                    </a:cubicBezTo>
                    <a:cubicBezTo>
                      <a:pt x="716" y="3602"/>
                      <a:pt x="763" y="3602"/>
                      <a:pt x="825" y="3596"/>
                    </a:cubicBezTo>
                    <a:cubicBezTo>
                      <a:pt x="887" y="3590"/>
                      <a:pt x="963" y="3580"/>
                      <a:pt x="1027" y="3566"/>
                    </a:cubicBezTo>
                    <a:cubicBezTo>
                      <a:pt x="1091" y="3552"/>
                      <a:pt x="1155" y="3531"/>
                      <a:pt x="1207" y="3514"/>
                    </a:cubicBezTo>
                    <a:cubicBezTo>
                      <a:pt x="1259" y="3497"/>
                      <a:pt x="1297" y="3481"/>
                      <a:pt x="1342" y="3461"/>
                    </a:cubicBezTo>
                    <a:cubicBezTo>
                      <a:pt x="1387" y="3441"/>
                      <a:pt x="1437" y="3418"/>
                      <a:pt x="1477" y="3394"/>
                    </a:cubicBezTo>
                    <a:cubicBezTo>
                      <a:pt x="1517" y="3370"/>
                      <a:pt x="1544" y="3347"/>
                      <a:pt x="1582" y="3319"/>
                    </a:cubicBezTo>
                    <a:cubicBezTo>
                      <a:pt x="1620" y="3291"/>
                      <a:pt x="1670" y="3259"/>
                      <a:pt x="1702" y="3229"/>
                    </a:cubicBezTo>
                    <a:cubicBezTo>
                      <a:pt x="1734" y="3199"/>
                      <a:pt x="1748" y="3174"/>
                      <a:pt x="1777" y="3139"/>
                    </a:cubicBezTo>
                    <a:cubicBezTo>
                      <a:pt x="1806" y="3104"/>
                      <a:pt x="1849" y="3054"/>
                      <a:pt x="1875" y="3019"/>
                    </a:cubicBezTo>
                    <a:cubicBezTo>
                      <a:pt x="1901" y="2984"/>
                      <a:pt x="1909" y="2969"/>
                      <a:pt x="1935" y="2929"/>
                    </a:cubicBezTo>
                    <a:cubicBezTo>
                      <a:pt x="1961" y="2889"/>
                      <a:pt x="1996" y="2840"/>
                      <a:pt x="2032" y="2779"/>
                    </a:cubicBezTo>
                    <a:cubicBezTo>
                      <a:pt x="2068" y="2718"/>
                      <a:pt x="2119" y="2620"/>
                      <a:pt x="2152" y="2561"/>
                    </a:cubicBezTo>
                    <a:cubicBezTo>
                      <a:pt x="2185" y="2502"/>
                      <a:pt x="2196" y="2495"/>
                      <a:pt x="2227" y="2426"/>
                    </a:cubicBezTo>
                    <a:cubicBezTo>
                      <a:pt x="2258" y="2357"/>
                      <a:pt x="2305" y="2239"/>
                      <a:pt x="2340" y="2149"/>
                    </a:cubicBezTo>
                    <a:cubicBezTo>
                      <a:pt x="2375" y="2059"/>
                      <a:pt x="2401" y="1980"/>
                      <a:pt x="2437" y="1886"/>
                    </a:cubicBezTo>
                    <a:cubicBezTo>
                      <a:pt x="2473" y="1792"/>
                      <a:pt x="2522" y="1676"/>
                      <a:pt x="2557" y="1586"/>
                    </a:cubicBezTo>
                    <a:cubicBezTo>
                      <a:pt x="2592" y="1496"/>
                      <a:pt x="2613" y="1437"/>
                      <a:pt x="2647" y="1346"/>
                    </a:cubicBezTo>
                    <a:cubicBezTo>
                      <a:pt x="2681" y="1255"/>
                      <a:pt x="2725" y="1128"/>
                      <a:pt x="2760" y="1039"/>
                    </a:cubicBezTo>
                    <a:cubicBezTo>
                      <a:pt x="2795" y="950"/>
                      <a:pt x="2821" y="898"/>
                      <a:pt x="2857" y="814"/>
                    </a:cubicBezTo>
                    <a:cubicBezTo>
                      <a:pt x="2893" y="730"/>
                      <a:pt x="2939" y="617"/>
                      <a:pt x="2977" y="536"/>
                    </a:cubicBezTo>
                    <a:cubicBezTo>
                      <a:pt x="3015" y="455"/>
                      <a:pt x="3048" y="386"/>
                      <a:pt x="3082" y="326"/>
                    </a:cubicBezTo>
                    <a:cubicBezTo>
                      <a:pt x="3116" y="266"/>
                      <a:pt x="3149" y="215"/>
                      <a:pt x="3180" y="176"/>
                    </a:cubicBezTo>
                    <a:cubicBezTo>
                      <a:pt x="3211" y="137"/>
                      <a:pt x="3238" y="119"/>
                      <a:pt x="3270" y="94"/>
                    </a:cubicBezTo>
                    <a:cubicBezTo>
                      <a:pt x="3302" y="69"/>
                      <a:pt x="3340" y="41"/>
                      <a:pt x="3375" y="26"/>
                    </a:cubicBezTo>
                    <a:cubicBezTo>
                      <a:pt x="3410" y="11"/>
                      <a:pt x="3455" y="8"/>
                      <a:pt x="3480" y="4"/>
                    </a:cubicBezTo>
                    <a:cubicBezTo>
                      <a:pt x="3505" y="0"/>
                      <a:pt x="3501" y="0"/>
                      <a:pt x="3525" y="4"/>
                    </a:cubicBezTo>
                    <a:cubicBezTo>
                      <a:pt x="3549" y="8"/>
                      <a:pt x="3593" y="11"/>
                      <a:pt x="3622" y="26"/>
                    </a:cubicBezTo>
                    <a:cubicBezTo>
                      <a:pt x="3651" y="41"/>
                      <a:pt x="3666" y="59"/>
                      <a:pt x="3697" y="94"/>
                    </a:cubicBezTo>
                    <a:cubicBezTo>
                      <a:pt x="3728" y="129"/>
                      <a:pt x="3775" y="185"/>
                      <a:pt x="3810" y="236"/>
                    </a:cubicBezTo>
                    <a:cubicBezTo>
                      <a:pt x="3845" y="287"/>
                      <a:pt x="3870" y="330"/>
                      <a:pt x="3907" y="401"/>
                    </a:cubicBezTo>
                    <a:cubicBezTo>
                      <a:pt x="3944" y="472"/>
                      <a:pt x="3994" y="570"/>
                      <a:pt x="4035" y="664"/>
                    </a:cubicBezTo>
                    <a:cubicBezTo>
                      <a:pt x="4076" y="758"/>
                      <a:pt x="4110" y="854"/>
                      <a:pt x="4155" y="964"/>
                    </a:cubicBezTo>
                    <a:cubicBezTo>
                      <a:pt x="4200" y="1074"/>
                      <a:pt x="4255" y="1198"/>
                      <a:pt x="4305" y="1324"/>
                    </a:cubicBezTo>
                    <a:cubicBezTo>
                      <a:pt x="4355" y="1450"/>
                      <a:pt x="4408" y="1599"/>
                      <a:pt x="4455" y="1721"/>
                    </a:cubicBezTo>
                    <a:cubicBezTo>
                      <a:pt x="4502" y="1843"/>
                      <a:pt x="4546" y="1955"/>
                      <a:pt x="4590" y="2059"/>
                    </a:cubicBezTo>
                    <a:cubicBezTo>
                      <a:pt x="4634" y="2163"/>
                      <a:pt x="4680" y="2262"/>
                      <a:pt x="4717" y="2344"/>
                    </a:cubicBezTo>
                    <a:cubicBezTo>
                      <a:pt x="4754" y="2426"/>
                      <a:pt x="4781" y="2488"/>
                      <a:pt x="4815" y="2554"/>
                    </a:cubicBezTo>
                    <a:cubicBezTo>
                      <a:pt x="4849" y="2620"/>
                      <a:pt x="4894" y="2696"/>
                      <a:pt x="4920" y="2741"/>
                    </a:cubicBezTo>
                    <a:cubicBezTo>
                      <a:pt x="4946" y="2786"/>
                      <a:pt x="4947" y="2784"/>
                      <a:pt x="4972" y="2824"/>
                    </a:cubicBezTo>
                    <a:cubicBezTo>
                      <a:pt x="4997" y="2864"/>
                      <a:pt x="5035" y="2932"/>
                      <a:pt x="5070" y="2981"/>
                    </a:cubicBezTo>
                    <a:cubicBezTo>
                      <a:pt x="5105" y="3030"/>
                      <a:pt x="5139" y="3070"/>
                      <a:pt x="5182" y="3116"/>
                    </a:cubicBezTo>
                    <a:cubicBezTo>
                      <a:pt x="5225" y="3162"/>
                      <a:pt x="5266" y="3212"/>
                      <a:pt x="5325" y="3259"/>
                    </a:cubicBezTo>
                    <a:cubicBezTo>
                      <a:pt x="5384" y="3306"/>
                      <a:pt x="5473" y="3364"/>
                      <a:pt x="5535" y="3401"/>
                    </a:cubicBezTo>
                    <a:cubicBezTo>
                      <a:pt x="5597" y="3438"/>
                      <a:pt x="5643" y="3460"/>
                      <a:pt x="5700" y="3484"/>
                    </a:cubicBezTo>
                    <a:cubicBezTo>
                      <a:pt x="5757" y="3508"/>
                      <a:pt x="5810" y="3528"/>
                      <a:pt x="5880" y="3544"/>
                    </a:cubicBezTo>
                    <a:cubicBezTo>
                      <a:pt x="5950" y="3560"/>
                      <a:pt x="6051" y="3571"/>
                      <a:pt x="6120" y="3581"/>
                    </a:cubicBezTo>
                    <a:cubicBezTo>
                      <a:pt x="6189" y="3591"/>
                      <a:pt x="6199" y="3599"/>
                      <a:pt x="6292" y="3604"/>
                    </a:cubicBezTo>
                    <a:cubicBezTo>
                      <a:pt x="6385" y="3609"/>
                      <a:pt x="6543" y="3610"/>
                      <a:pt x="6675" y="3611"/>
                    </a:cubicBezTo>
                    <a:cubicBezTo>
                      <a:pt x="6807" y="3612"/>
                      <a:pt x="7017" y="3611"/>
                      <a:pt x="7087" y="3611"/>
                    </a:cubicBezTo>
                  </a:path>
                </a:pathLst>
              </a:custGeom>
              <a:noFill/>
              <a:ln w="31750">
                <a:solidFill>
                  <a:sysClr val="window" lastClr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68686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kern="0" smtClean="0">
                  <a:solidFill>
                    <a:prstClr val="white"/>
                  </a:solidFill>
                  <a:latin typeface="Calibri"/>
                </a:endParaRPr>
              </a:p>
            </p:txBody>
          </p:sp>
        </p:grpSp>
      </p:grpSp>
      <p:grpSp>
        <p:nvGrpSpPr>
          <p:cNvPr id="23" name="Groupe 22"/>
          <p:cNvGrpSpPr/>
          <p:nvPr/>
        </p:nvGrpSpPr>
        <p:grpSpPr>
          <a:xfrm>
            <a:off x="1634617" y="1412875"/>
            <a:ext cx="3600450" cy="4752975"/>
            <a:chOff x="627063" y="1412875"/>
            <a:chExt cx="3600450" cy="4752975"/>
          </a:xfrm>
        </p:grpSpPr>
        <p:sp>
          <p:nvSpPr>
            <p:cNvPr id="45" name="Rectangle 44"/>
            <p:cNvSpPr/>
            <p:nvPr/>
          </p:nvSpPr>
          <p:spPr bwMode="auto">
            <a:xfrm>
              <a:off x="627063" y="1412875"/>
              <a:ext cx="3600450" cy="47529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0" name="Picture 9" descr="P166_34_LowRes_WB_VRT_v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4020" b="38762"/>
            <a:stretch/>
          </p:blipFill>
          <p:spPr bwMode="auto">
            <a:xfrm>
              <a:off x="2313015" y="2276856"/>
              <a:ext cx="1914498" cy="3888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894645" y="3716338"/>
              <a:ext cx="3332868" cy="2449512"/>
            </a:xfrm>
            <a:prstGeom prst="rect">
              <a:avLst/>
            </a:prstGeom>
            <a:solidFill>
              <a:srgbClr val="233746">
                <a:alpha val="65000"/>
              </a:srgbClr>
            </a:solidFill>
            <a:ln>
              <a:noFill/>
            </a:ln>
            <a:effectLst/>
          </p:spPr>
          <p:txBody>
            <a:bodyPr lIns="252000" tIns="108000" rIns="396000" bIns="144000">
              <a:noAutofit/>
            </a:bodyPr>
            <a:lstStyle/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r>
                <a:rPr lang="en-US" altLang="en-US" sz="3400" b="1" dirty="0" smtClean="0">
                  <a:solidFill>
                    <a:srgbClr val="FFFFFF"/>
                  </a:solidFill>
                  <a:latin typeface="Arial" charset="0"/>
                </a:rPr>
                <a:t>Lecture </a:t>
              </a:r>
              <a:endParaRPr lang="en-US" altLang="en-US" sz="3400" b="1" dirty="0">
                <a:solidFill>
                  <a:srgbClr val="FFFFFF"/>
                </a:solidFill>
                <a:latin typeface="Arial" charset="0"/>
              </a:endParaRPr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r>
                <a:rPr lang="en-US" altLang="en-US" sz="3400" b="1" dirty="0" smtClean="0">
                  <a:solidFill>
                    <a:srgbClr val="FFFFFF"/>
                  </a:solidFill>
                  <a:latin typeface="Arial" charset="0"/>
                </a:rPr>
                <a:t>Par </a:t>
              </a:r>
              <a:r>
                <a:rPr lang="fr-FR" altLang="en-US" sz="3400" b="1" dirty="0" smtClean="0">
                  <a:solidFill>
                    <a:srgbClr val="FFFFFF"/>
                  </a:solidFill>
                  <a:latin typeface="Arial" charset="0"/>
                </a:rPr>
                <a:t>organe</a:t>
              </a:r>
              <a:r>
                <a:rPr lang="en-US" altLang="en-US" sz="3400" b="1" dirty="0" smtClean="0">
                  <a:solidFill>
                    <a:srgbClr val="FFFFFF"/>
                  </a:solidFill>
                  <a:latin typeface="Arial" charset="0"/>
                </a:rPr>
                <a:t>*</a:t>
              </a:r>
              <a:endParaRPr lang="en-US" altLang="en-US" sz="3400" b="1" dirty="0">
                <a:solidFill>
                  <a:srgbClr val="FFFFFF"/>
                </a:solidFill>
                <a:latin typeface="Arial" charset="0"/>
              </a:endParaRPr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endParaRPr lang="en-US" altLang="en-US" sz="3400" b="1" dirty="0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24" name="Picture 2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047" y="2301508"/>
              <a:ext cx="1561657" cy="1460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18543" y="6237478"/>
            <a:ext cx="3456992" cy="482400"/>
          </a:xfrm>
        </p:spPr>
        <p:txBody>
          <a:bodyPr/>
          <a:lstStyle/>
          <a:p>
            <a:pPr algn="l"/>
            <a:r>
              <a:rPr lang="fr-FR" noProof="0" smtClean="0"/>
              <a:t>*Basé sur les mises en pages MI SMART.</a:t>
            </a:r>
          </a:p>
          <a:p>
            <a:pPr algn="l"/>
            <a:r>
              <a:rPr lang="fr-FR" noProof="0" smtClean="0"/>
              <a:t>**Basé sur MI EQ•PET et les outils quantitatifs focntionnels.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9826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Les sociétés savantes demandent de réduire les variabilités entre systèmes</a:t>
            </a:r>
            <a:endParaRPr lang="fr-FR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1" name="Group 140"/>
          <p:cNvGrpSpPr/>
          <p:nvPr/>
        </p:nvGrpSpPr>
        <p:grpSpPr>
          <a:xfrm>
            <a:off x="10633" y="4102542"/>
            <a:ext cx="2465308" cy="2062800"/>
            <a:chOff x="10633" y="1887443"/>
            <a:chExt cx="2465308" cy="2062800"/>
          </a:xfrm>
        </p:grpSpPr>
        <p:pic>
          <p:nvPicPr>
            <p:cNvPr id="142" name="Picture 5" descr="GE_draw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1887443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Oval 142"/>
            <p:cNvSpPr/>
            <p:nvPr/>
          </p:nvSpPr>
          <p:spPr bwMode="auto">
            <a:xfrm>
              <a:off x="884749" y="2468550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209" name="Group 12"/>
          <p:cNvGrpSpPr>
            <a:grpSpLocks/>
          </p:cNvGrpSpPr>
          <p:nvPr/>
        </p:nvGrpSpPr>
        <p:grpSpPr bwMode="auto">
          <a:xfrm>
            <a:off x="2486850" y="5670922"/>
            <a:ext cx="7631790" cy="482545"/>
            <a:chOff x="2741" y="6451"/>
            <a:chExt cx="6738" cy="1440"/>
          </a:xfrm>
        </p:grpSpPr>
        <p:sp>
          <p:nvSpPr>
            <p:cNvPr id="214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DBECB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15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9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1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3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9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0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1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2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3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4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3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4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5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6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8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12290" name="Picture 2" descr="https://www.regonline.com/custImages/290160/RSNA_Signature_Logo.jpg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44" t="19120" r="10964" b="18652"/>
          <a:stretch/>
        </p:blipFill>
        <p:spPr bwMode="auto">
          <a:xfrm>
            <a:off x="5667121" y="1785671"/>
            <a:ext cx="2160297" cy="10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idebar image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964248" y="1735107"/>
            <a:ext cx="2154392" cy="114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/>
          <p:cNvSpPr txBox="1"/>
          <p:nvPr/>
        </p:nvSpPr>
        <p:spPr>
          <a:xfrm>
            <a:off x="5091049" y="3281532"/>
            <a:ext cx="4743943" cy="132550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2000" b="1" i="1" dirty="0" smtClean="0">
                <a:solidFill>
                  <a:srgbClr val="ADBECB"/>
                </a:solidFill>
              </a:rPr>
              <a:t>“Improve </a:t>
            </a:r>
            <a:r>
              <a:rPr lang="en-US" altLang="en-US" sz="2000" b="1" i="1" dirty="0">
                <a:solidFill>
                  <a:srgbClr val="ADBECB"/>
                </a:solidFill>
              </a:rPr>
              <a:t>the value and 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practicality</a:t>
            </a:r>
            <a:br>
              <a:rPr lang="en-US" altLang="en-US" sz="2000" b="1" i="1" dirty="0" smtClean="0">
                <a:solidFill>
                  <a:srgbClr val="ADBECB"/>
                </a:solidFill>
              </a:rPr>
            </a:br>
            <a:r>
              <a:rPr lang="en-US" altLang="en-US" sz="2000" b="1" i="1" dirty="0" smtClean="0">
                <a:solidFill>
                  <a:srgbClr val="ADBECB"/>
                </a:solidFill>
              </a:rPr>
              <a:t>of </a:t>
            </a:r>
            <a:r>
              <a:rPr lang="en-US" altLang="en-US" sz="2000" b="1" i="1" dirty="0">
                <a:solidFill>
                  <a:srgbClr val="ADBECB"/>
                </a:solidFill>
              </a:rPr>
              <a:t>quantitative imaging 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biomarkers</a:t>
            </a:r>
            <a:br>
              <a:rPr lang="en-US" altLang="en-US" sz="2000" b="1" i="1" dirty="0" smtClean="0">
                <a:solidFill>
                  <a:srgbClr val="ADBECB"/>
                </a:solidFill>
              </a:rPr>
            </a:br>
            <a:r>
              <a:rPr lang="en-US" altLang="en-US" sz="2000" b="1" i="1" dirty="0" smtClean="0">
                <a:solidFill>
                  <a:srgbClr val="ADBECB"/>
                </a:solidFill>
              </a:rPr>
              <a:t>by </a:t>
            </a:r>
            <a:r>
              <a:rPr lang="en-US" altLang="en-US" sz="2000" b="1" i="1" dirty="0">
                <a:solidFill>
                  <a:srgbClr val="EB780A"/>
                </a:solidFill>
              </a:rPr>
              <a:t>reducing variability </a:t>
            </a:r>
            <a:r>
              <a:rPr lang="en-US" altLang="en-US" sz="2000" b="1" i="1" dirty="0" smtClean="0">
                <a:solidFill>
                  <a:srgbClr val="EB780A"/>
                </a:solidFill>
              </a:rPr>
              <a:t>across devices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, patients </a:t>
            </a:r>
            <a:r>
              <a:rPr lang="en-US" altLang="en-US" sz="2000" b="1" i="1" dirty="0">
                <a:solidFill>
                  <a:srgbClr val="ADBECB"/>
                </a:solidFill>
              </a:rPr>
              <a:t>and 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time.”*</a:t>
            </a:r>
            <a:endParaRPr lang="en-US" sz="2000" b="1" i="1" dirty="0" smtClean="0">
              <a:solidFill>
                <a:srgbClr val="ADBECB"/>
              </a:solidFill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01943" y="6304002"/>
            <a:ext cx="738208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Sources: QIBA-UPICT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Onco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. FDG-PET Protocol, v.1, 6-7-13. </a:t>
            </a:r>
            <a:r>
              <a:rPr lang="en-US" altLang="en-US" sz="1000" dirty="0" err="1" smtClean="0">
                <a:solidFill>
                  <a:schemeClr val="accent1"/>
                </a:solidFill>
                <a:cs typeface="Arial" charset="0"/>
              </a:rPr>
              <a:t>Lasnon</a:t>
            </a:r>
            <a:r>
              <a:rPr lang="en-US" altLang="en-US" sz="1000" dirty="0" smtClean="0">
                <a:solidFill>
                  <a:schemeClr val="accent1"/>
                </a:solidFill>
                <a:cs typeface="Arial" charset="0"/>
              </a:rPr>
              <a:t> et al. Harmonizing SUVs in multicenter trials when using different generation PET systems. EJNM.11-6-12. Partial metabolic response as min. 30% SUVpeak reduction. Wahl et  al. From RECIST to PERCIST: Evolving Considerations for PET Response Criteria in Solid Tumors. JNM, May 2009 . .</a:t>
            </a:r>
            <a:endParaRPr lang="en-US" sz="10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443009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Des données montrent une variation de +86% / -54% suivant la technology*</a:t>
            </a:r>
            <a:endParaRPr lang="fr-FR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1" name="Group 140"/>
          <p:cNvGrpSpPr/>
          <p:nvPr/>
        </p:nvGrpSpPr>
        <p:grpSpPr>
          <a:xfrm>
            <a:off x="10633" y="4102542"/>
            <a:ext cx="2465308" cy="2062800"/>
            <a:chOff x="10633" y="1887443"/>
            <a:chExt cx="2465308" cy="2062800"/>
          </a:xfrm>
        </p:grpSpPr>
        <p:pic>
          <p:nvPicPr>
            <p:cNvPr id="142" name="Picture 5" descr="GE_draw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1887443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Oval 142"/>
            <p:cNvSpPr/>
            <p:nvPr/>
          </p:nvSpPr>
          <p:spPr bwMode="auto">
            <a:xfrm>
              <a:off x="884749" y="2468550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 bwMode="auto">
          <a:xfrm>
            <a:off x="2486850" y="1735107"/>
            <a:ext cx="7631790" cy="441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209" name="Group 12"/>
          <p:cNvGrpSpPr>
            <a:grpSpLocks/>
          </p:cNvGrpSpPr>
          <p:nvPr/>
        </p:nvGrpSpPr>
        <p:grpSpPr bwMode="auto">
          <a:xfrm>
            <a:off x="2486850" y="5670922"/>
            <a:ext cx="7631790" cy="482545"/>
            <a:chOff x="2741" y="6451"/>
            <a:chExt cx="6738" cy="1440"/>
          </a:xfrm>
        </p:grpSpPr>
        <p:sp>
          <p:nvSpPr>
            <p:cNvPr id="214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DBECB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15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9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1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3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9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0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1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2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3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4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3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4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5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6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8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pic>
        <p:nvPicPr>
          <p:cNvPr id="12290" name="Picture 2" descr="https://www.regonline.com/custImages/290160/RSNA_Signature_Logo.jpg"/>
          <p:cNvPicPr>
            <a:picLocks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9144" t="19120" r="10964" b="18652"/>
          <a:stretch/>
        </p:blipFill>
        <p:spPr bwMode="auto">
          <a:xfrm>
            <a:off x="5667121" y="1785671"/>
            <a:ext cx="2160297" cy="1074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Sidebar image">
            <a:hlinkClick r:id="rId8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7964248" y="1735107"/>
            <a:ext cx="2154392" cy="1149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Up Arrow 63"/>
          <p:cNvSpPr/>
          <p:nvPr/>
        </p:nvSpPr>
        <p:spPr bwMode="auto">
          <a:xfrm>
            <a:off x="3851012" y="2050392"/>
            <a:ext cx="1090811" cy="1893895"/>
          </a:xfrm>
          <a:prstGeom prst="upArrow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65" name="Up Arrow 64"/>
          <p:cNvSpPr/>
          <p:nvPr/>
        </p:nvSpPr>
        <p:spPr bwMode="auto">
          <a:xfrm flipV="1">
            <a:off x="3851012" y="3944287"/>
            <a:ext cx="1090811" cy="1189190"/>
          </a:xfrm>
          <a:prstGeom prst="upArrow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964363" y="1699296"/>
            <a:ext cx="864108" cy="4062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+86%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64363" y="5093598"/>
            <a:ext cx="864108" cy="4062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smtClean="0">
                <a:solidFill>
                  <a:srgbClr val="000000"/>
                </a:solidFill>
              </a:rPr>
              <a:t>54%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091049" y="3281532"/>
            <a:ext cx="4743943" cy="132550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2000" b="1" i="1" dirty="0" smtClean="0">
                <a:solidFill>
                  <a:srgbClr val="ADBECB"/>
                </a:solidFill>
              </a:rPr>
              <a:t>“Improve </a:t>
            </a:r>
            <a:r>
              <a:rPr lang="en-US" altLang="en-US" sz="2000" b="1" i="1" dirty="0">
                <a:solidFill>
                  <a:srgbClr val="ADBECB"/>
                </a:solidFill>
              </a:rPr>
              <a:t>the value and 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practicality</a:t>
            </a:r>
            <a:br>
              <a:rPr lang="en-US" altLang="en-US" sz="2000" b="1" i="1" dirty="0" smtClean="0">
                <a:solidFill>
                  <a:srgbClr val="ADBECB"/>
                </a:solidFill>
              </a:rPr>
            </a:br>
            <a:r>
              <a:rPr lang="en-US" altLang="en-US" sz="2000" b="1" i="1" dirty="0" smtClean="0">
                <a:solidFill>
                  <a:srgbClr val="ADBECB"/>
                </a:solidFill>
              </a:rPr>
              <a:t>of </a:t>
            </a:r>
            <a:r>
              <a:rPr lang="en-US" altLang="en-US" sz="2000" b="1" i="1" dirty="0">
                <a:solidFill>
                  <a:srgbClr val="ADBECB"/>
                </a:solidFill>
              </a:rPr>
              <a:t>quantitative imaging 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biomarkers</a:t>
            </a:r>
            <a:br>
              <a:rPr lang="en-US" altLang="en-US" sz="2000" b="1" i="1" dirty="0" smtClean="0">
                <a:solidFill>
                  <a:srgbClr val="ADBECB"/>
                </a:solidFill>
              </a:rPr>
            </a:br>
            <a:r>
              <a:rPr lang="en-US" altLang="en-US" sz="2000" b="1" i="1" dirty="0" smtClean="0">
                <a:solidFill>
                  <a:srgbClr val="ADBECB"/>
                </a:solidFill>
              </a:rPr>
              <a:t>by </a:t>
            </a:r>
            <a:r>
              <a:rPr lang="en-US" altLang="en-US" sz="2000" b="1" i="1" dirty="0">
                <a:solidFill>
                  <a:srgbClr val="EB780A"/>
                </a:solidFill>
              </a:rPr>
              <a:t>reducing variability </a:t>
            </a:r>
            <a:r>
              <a:rPr lang="en-US" altLang="en-US" sz="2000" b="1" i="1" dirty="0" smtClean="0">
                <a:solidFill>
                  <a:srgbClr val="EB780A"/>
                </a:solidFill>
              </a:rPr>
              <a:t>across devices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, patients </a:t>
            </a:r>
            <a:r>
              <a:rPr lang="en-US" altLang="en-US" sz="2000" b="1" i="1" dirty="0">
                <a:solidFill>
                  <a:srgbClr val="ADBECB"/>
                </a:solidFill>
              </a:rPr>
              <a:t>and 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time.”**</a:t>
            </a:r>
            <a:endParaRPr lang="en-US" sz="2000" b="1" i="1" dirty="0" smtClean="0">
              <a:solidFill>
                <a:srgbClr val="ADBECB"/>
              </a:solidFill>
            </a:endParaRP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4495828" y="6286445"/>
            <a:ext cx="5040630" cy="59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 eaLnBrk="1" hangingPunct="1">
              <a:lnSpc>
                <a:spcPts val="800"/>
              </a:lnSpc>
            </a:pPr>
            <a:r>
              <a:rPr lang="en-US" altLang="en-US" sz="800" b="0" dirty="0" smtClean="0">
                <a:solidFill>
                  <a:srgbClr val="879BAA"/>
                </a:solidFill>
              </a:rPr>
              <a:t>**Source: </a:t>
            </a:r>
            <a:r>
              <a:rPr lang="en-US" sz="800" b="0" dirty="0" smtClean="0">
                <a:solidFill>
                  <a:srgbClr val="879BAA"/>
                </a:solidFill>
              </a:rPr>
              <a:t>QIBA-UPICT_Oncologic_FDG-PETCT_Protocol_v1.0_Version_for_Public_Comment_6-7-13[1</a:t>
            </a:r>
          </a:p>
          <a:p>
            <a:pPr eaLnBrk="1" hangingPunct="1">
              <a:lnSpc>
                <a:spcPts val="800"/>
              </a:lnSpc>
            </a:pPr>
            <a:r>
              <a:rPr lang="en-US" sz="800" b="0" dirty="0" smtClean="0">
                <a:solidFill>
                  <a:srgbClr val="879BAA"/>
                </a:solidFill>
              </a:rPr>
              <a:t>*Source: EQPET White Paper. </a:t>
            </a:r>
            <a:r>
              <a:rPr lang="en-US" sz="800" b="0" dirty="0" err="1" smtClean="0">
                <a:solidFill>
                  <a:srgbClr val="879BAA"/>
                </a:solidFill>
              </a:rPr>
              <a:t>Lasnon</a:t>
            </a:r>
            <a:r>
              <a:rPr lang="en-US" sz="800" b="0" dirty="0" smtClean="0">
                <a:solidFill>
                  <a:srgbClr val="879BAA"/>
                </a:solidFill>
              </a:rPr>
              <a:t> et al: Harmonizing SUVs in multicenter trials when using different</a:t>
            </a:r>
            <a:r>
              <a:rPr lang="en-US" sz="800" b="0" dirty="0">
                <a:solidFill>
                  <a:srgbClr val="879BAA"/>
                </a:solidFill>
              </a:rPr>
              <a:t> </a:t>
            </a:r>
            <a:r>
              <a:rPr lang="en-US" sz="800" b="0" dirty="0" smtClean="0">
                <a:solidFill>
                  <a:srgbClr val="879BAA"/>
                </a:solidFill>
              </a:rPr>
              <a:t>generation PET systems: prospective validation in non-small cell lung cancer patients., in EJNM, 11/6/2012</a:t>
            </a:r>
            <a:endParaRPr lang="en-US" altLang="en-US" sz="800" b="0" dirty="0" smtClean="0">
              <a:solidFill>
                <a:srgbClr val="879BAA"/>
              </a:solidFill>
            </a:endParaRPr>
          </a:p>
          <a:p>
            <a:pPr eaLnBrk="1" hangingPunct="1">
              <a:lnSpc>
                <a:spcPts val="800"/>
              </a:lnSpc>
            </a:pPr>
            <a:r>
              <a:rPr lang="en-US" altLang="en-US" sz="800" b="0" dirty="0">
                <a:solidFill>
                  <a:srgbClr val="879BAA"/>
                </a:solidFill>
              </a:rPr>
              <a:t>Source: Based on competitive literature available at  time of publication. Data on file.</a:t>
            </a:r>
          </a:p>
          <a:p>
            <a:pPr eaLnBrk="1" hangingPunct="1">
              <a:lnSpc>
                <a:spcPts val="800"/>
              </a:lnSpc>
            </a:pPr>
            <a:r>
              <a:rPr lang="en-US" altLang="en-US" sz="800" b="0" dirty="0" smtClean="0">
                <a:solidFill>
                  <a:srgbClr val="879BAA"/>
                </a:solidFill>
              </a:rPr>
              <a:t> </a:t>
            </a:r>
            <a:endParaRPr lang="en-US" altLang="en-US" sz="800" b="0" dirty="0">
              <a:solidFill>
                <a:srgbClr val="879B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65937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66" grpId="0"/>
      <p:bldP spid="6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12868021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Les seuils PERCIST sont de +30% et de -30% pour évaluer le succès d’une thérapie*</a:t>
            </a:r>
            <a:endParaRPr lang="fr-FR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1" name="Group 140"/>
          <p:cNvGrpSpPr/>
          <p:nvPr/>
        </p:nvGrpSpPr>
        <p:grpSpPr>
          <a:xfrm>
            <a:off x="10633" y="4102542"/>
            <a:ext cx="2465308" cy="2062800"/>
            <a:chOff x="10633" y="1887443"/>
            <a:chExt cx="2465308" cy="2062800"/>
          </a:xfrm>
        </p:grpSpPr>
        <p:pic>
          <p:nvPicPr>
            <p:cNvPr id="142" name="Picture 5" descr="GE_draw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1887443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Oval 142"/>
            <p:cNvSpPr/>
            <p:nvPr/>
          </p:nvSpPr>
          <p:spPr bwMode="auto">
            <a:xfrm>
              <a:off x="884749" y="2468550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 bwMode="auto">
          <a:xfrm>
            <a:off x="2486850" y="1735107"/>
            <a:ext cx="7631790" cy="441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209" name="Group 12"/>
          <p:cNvGrpSpPr>
            <a:grpSpLocks/>
          </p:cNvGrpSpPr>
          <p:nvPr/>
        </p:nvGrpSpPr>
        <p:grpSpPr bwMode="auto">
          <a:xfrm>
            <a:off x="2486850" y="5670922"/>
            <a:ext cx="7631790" cy="482545"/>
            <a:chOff x="2741" y="6451"/>
            <a:chExt cx="6738" cy="1440"/>
          </a:xfrm>
        </p:grpSpPr>
        <p:sp>
          <p:nvSpPr>
            <p:cNvPr id="214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DBECB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15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9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1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3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9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0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1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2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3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4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3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4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5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6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8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" name="Up Arrow 3"/>
          <p:cNvSpPr/>
          <p:nvPr/>
        </p:nvSpPr>
        <p:spPr bwMode="auto">
          <a:xfrm>
            <a:off x="3851012" y="2050392"/>
            <a:ext cx="1090811" cy="1893895"/>
          </a:xfrm>
          <a:prstGeom prst="upArrow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9" name="Up Arrow 48"/>
          <p:cNvSpPr/>
          <p:nvPr/>
        </p:nvSpPr>
        <p:spPr bwMode="auto">
          <a:xfrm flipV="1">
            <a:off x="3851012" y="3944287"/>
            <a:ext cx="1090811" cy="1189190"/>
          </a:xfrm>
          <a:prstGeom prst="upArrow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4363" y="1699296"/>
            <a:ext cx="864108" cy="4062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+86%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478764" y="1735107"/>
            <a:ext cx="7639875" cy="4418360"/>
            <a:chOff x="2478764" y="1735107"/>
            <a:chExt cx="7639875" cy="4418360"/>
          </a:xfrm>
        </p:grpSpPr>
        <p:sp>
          <p:nvSpPr>
            <p:cNvPr id="67" name="Rectangle 66"/>
            <p:cNvSpPr/>
            <p:nvPr/>
          </p:nvSpPr>
          <p:spPr bwMode="auto">
            <a:xfrm>
              <a:off x="2478764" y="1735107"/>
              <a:ext cx="7639875" cy="1546426"/>
            </a:xfrm>
            <a:prstGeom prst="rect">
              <a:avLst/>
            </a:prstGeom>
            <a:solidFill>
              <a:srgbClr val="ADBECB">
                <a:alpha val="57647"/>
              </a:srgbClr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2478764" y="4607041"/>
              <a:ext cx="7639875" cy="1546426"/>
            </a:xfrm>
            <a:prstGeom prst="rect">
              <a:avLst/>
            </a:prstGeom>
            <a:solidFill>
              <a:srgbClr val="ADBECB">
                <a:alpha val="57647"/>
              </a:srgbClr>
            </a:solidFill>
            <a:ln>
              <a:solidFill>
                <a:schemeClr val="bg1"/>
              </a:solidFill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486850" y="2508320"/>
              <a:ext cx="7631788" cy="77321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b="1" dirty="0" smtClean="0">
                  <a:solidFill>
                    <a:srgbClr val="000000"/>
                  </a:solidFill>
                </a:rPr>
                <a:t>Change Therapy</a:t>
              </a:r>
            </a:p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dirty="0" smtClean="0">
                  <a:solidFill>
                    <a:srgbClr val="000000"/>
                  </a:solidFill>
                </a:rPr>
                <a:t>+30% PERCIST</a:t>
              </a: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478764" y="4607041"/>
              <a:ext cx="7631788" cy="773213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dirty="0" smtClean="0">
                  <a:solidFill>
                    <a:srgbClr val="000000"/>
                  </a:solidFill>
                </a:rPr>
                <a:t>-30% PERCIST</a:t>
              </a:r>
            </a:p>
            <a:p>
              <a:pPr algn="ctr">
                <a:lnSpc>
                  <a:spcPct val="110000"/>
                </a:lnSpc>
                <a:spcBef>
                  <a:spcPts val="0"/>
                </a:spcBef>
              </a:pPr>
              <a:r>
                <a:rPr lang="en-US" b="1" dirty="0" smtClean="0">
                  <a:solidFill>
                    <a:srgbClr val="000000"/>
                  </a:solidFill>
                </a:rPr>
                <a:t>Continue Therapy</a:t>
              </a:r>
            </a:p>
          </p:txBody>
        </p:sp>
        <p:cxnSp>
          <p:nvCxnSpPr>
            <p:cNvPr id="8" name="Straight Connector 7"/>
            <p:cNvCxnSpPr/>
            <p:nvPr/>
          </p:nvCxnSpPr>
          <p:spPr bwMode="auto">
            <a:xfrm>
              <a:off x="2486850" y="3281533"/>
              <a:ext cx="7623702" cy="0"/>
            </a:xfrm>
            <a:prstGeom prst="line">
              <a:avLst/>
            </a:prstGeom>
            <a:solidFill>
              <a:schemeClr val="tx2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76" name="Straight Connector 75"/>
            <p:cNvCxnSpPr/>
            <p:nvPr/>
          </p:nvCxnSpPr>
          <p:spPr bwMode="auto">
            <a:xfrm>
              <a:off x="2478764" y="4607041"/>
              <a:ext cx="7623702" cy="0"/>
            </a:xfrm>
            <a:prstGeom prst="line">
              <a:avLst/>
            </a:prstGeom>
            <a:solidFill>
              <a:schemeClr val="tx2"/>
            </a:solidFill>
            <a:ln w="38100" cap="flat" cmpd="sng" algn="ctr">
              <a:solidFill>
                <a:schemeClr val="tx1"/>
              </a:solidFill>
              <a:prstDash val="sysDash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sp>
        <p:nvSpPr>
          <p:cNvPr id="77" name="TextBox 76"/>
          <p:cNvSpPr txBox="1"/>
          <p:nvPr/>
        </p:nvSpPr>
        <p:spPr>
          <a:xfrm>
            <a:off x="3964363" y="5093598"/>
            <a:ext cx="864108" cy="4062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smtClean="0">
                <a:solidFill>
                  <a:srgbClr val="000000"/>
                </a:solidFill>
              </a:rPr>
              <a:t>54%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5091049" y="3281532"/>
            <a:ext cx="4743943" cy="132550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-US" altLang="en-US" sz="2000" b="1" i="1" dirty="0" smtClean="0">
                <a:solidFill>
                  <a:srgbClr val="ADBECB"/>
                </a:solidFill>
              </a:rPr>
              <a:t>“Improve </a:t>
            </a:r>
            <a:r>
              <a:rPr lang="en-US" altLang="en-US" sz="2000" b="1" i="1" dirty="0">
                <a:solidFill>
                  <a:srgbClr val="ADBECB"/>
                </a:solidFill>
              </a:rPr>
              <a:t>the value and 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practicality</a:t>
            </a:r>
            <a:br>
              <a:rPr lang="en-US" altLang="en-US" sz="2000" b="1" i="1" dirty="0" smtClean="0">
                <a:solidFill>
                  <a:srgbClr val="ADBECB"/>
                </a:solidFill>
              </a:rPr>
            </a:br>
            <a:r>
              <a:rPr lang="en-US" altLang="en-US" sz="2000" b="1" i="1" dirty="0" smtClean="0">
                <a:solidFill>
                  <a:srgbClr val="ADBECB"/>
                </a:solidFill>
              </a:rPr>
              <a:t>of </a:t>
            </a:r>
            <a:r>
              <a:rPr lang="en-US" altLang="en-US" sz="2000" b="1" i="1" dirty="0">
                <a:solidFill>
                  <a:srgbClr val="ADBECB"/>
                </a:solidFill>
              </a:rPr>
              <a:t>quantitative imaging 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biomarkers</a:t>
            </a:r>
            <a:br>
              <a:rPr lang="en-US" altLang="en-US" sz="2000" b="1" i="1" dirty="0" smtClean="0">
                <a:solidFill>
                  <a:srgbClr val="ADBECB"/>
                </a:solidFill>
              </a:rPr>
            </a:br>
            <a:r>
              <a:rPr lang="en-US" altLang="en-US" sz="2000" b="1" i="1" dirty="0" smtClean="0">
                <a:solidFill>
                  <a:srgbClr val="ADBECB"/>
                </a:solidFill>
              </a:rPr>
              <a:t>by </a:t>
            </a:r>
            <a:r>
              <a:rPr lang="en-US" altLang="en-US" sz="2000" b="1" i="1" dirty="0">
                <a:solidFill>
                  <a:srgbClr val="EB780A"/>
                </a:solidFill>
              </a:rPr>
              <a:t>reducing variability </a:t>
            </a:r>
            <a:r>
              <a:rPr lang="en-US" altLang="en-US" sz="2000" b="1" i="1" dirty="0" smtClean="0">
                <a:solidFill>
                  <a:srgbClr val="EB780A"/>
                </a:solidFill>
              </a:rPr>
              <a:t>across devices</a:t>
            </a:r>
            <a:r>
              <a:rPr lang="en-US" altLang="en-US" sz="2000" b="1" i="1" dirty="0" smtClean="0">
                <a:solidFill>
                  <a:srgbClr val="ADBECB"/>
                </a:solidFill>
              </a:rPr>
              <a:t>, patients </a:t>
            </a:r>
            <a:r>
              <a:rPr lang="en-US" altLang="en-US" sz="2000" b="1" i="1" dirty="0">
                <a:solidFill>
                  <a:srgbClr val="ADBECB"/>
                </a:solidFill>
              </a:rPr>
              <a:t>and </a:t>
            </a:r>
            <a:r>
              <a:rPr lang="en-US" altLang="en-US" sz="2000" b="1" i="1" smtClean="0">
                <a:solidFill>
                  <a:srgbClr val="ADBECB"/>
                </a:solidFill>
              </a:rPr>
              <a:t>time.”**</a:t>
            </a:r>
            <a:endParaRPr lang="en-US" sz="2000" b="1" i="1" dirty="0" smtClean="0">
              <a:solidFill>
                <a:srgbClr val="ADBECB"/>
              </a:solidFill>
            </a:endParaRPr>
          </a:p>
        </p:txBody>
      </p:sp>
      <p:sp>
        <p:nvSpPr>
          <p:cNvPr id="42" name="Text Box 13"/>
          <p:cNvSpPr txBox="1">
            <a:spLocks noChangeArrowheads="1"/>
          </p:cNvSpPr>
          <p:nvPr/>
        </p:nvSpPr>
        <p:spPr bwMode="auto">
          <a:xfrm>
            <a:off x="4175630" y="6165850"/>
            <a:ext cx="5040630" cy="59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800" b="0" dirty="0" smtClean="0">
                <a:solidFill>
                  <a:srgbClr val="879BAA"/>
                </a:solidFill>
              </a:rPr>
              <a:t>*Source</a:t>
            </a:r>
            <a:r>
              <a:rPr lang="en-US" altLang="en-US" sz="800" b="0" dirty="0">
                <a:solidFill>
                  <a:srgbClr val="879BAA"/>
                </a:solidFill>
              </a:rPr>
              <a:t>: Partial metabolic response defined as a minimum of 30% reduction in </a:t>
            </a:r>
            <a:r>
              <a:rPr lang="en-US" altLang="en-US" sz="800" b="0" dirty="0" err="1">
                <a:solidFill>
                  <a:srgbClr val="879BAA"/>
                </a:solidFill>
              </a:rPr>
              <a:t>SUVpeak</a:t>
            </a:r>
            <a:r>
              <a:rPr lang="en-US" altLang="en-US" sz="800" b="0" dirty="0">
                <a:solidFill>
                  <a:srgbClr val="879BAA"/>
                </a:solidFill>
              </a:rPr>
              <a:t>.</a:t>
            </a:r>
            <a:br>
              <a:rPr lang="en-US" altLang="en-US" sz="800" b="0" dirty="0">
                <a:solidFill>
                  <a:srgbClr val="879BAA"/>
                </a:solidFill>
              </a:rPr>
            </a:br>
            <a:r>
              <a:rPr lang="en-US" altLang="en-US" sz="800" b="0" dirty="0">
                <a:solidFill>
                  <a:srgbClr val="879BAA"/>
                </a:solidFill>
              </a:rPr>
              <a:t>R. Wahl et al, “From RECIST to PERCIST: Evolving Considerations for PET Response Criteria in Solid Tumors”, JNM May 2009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800" b="0" dirty="0">
                <a:solidFill>
                  <a:srgbClr val="879BAA"/>
                </a:solidFill>
              </a:rPr>
              <a:t>**Source: </a:t>
            </a:r>
            <a:r>
              <a:rPr lang="en-US" sz="800" b="0" dirty="0" smtClean="0">
                <a:solidFill>
                  <a:srgbClr val="879BAA"/>
                </a:solidFill>
              </a:rPr>
              <a:t>QIBA-UPICT_Oncologic_FDG-PETCT_Protocol_v1.0_Version_for_Public_Comment_6-7-13[1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800" b="0" dirty="0">
                <a:solidFill>
                  <a:srgbClr val="879BAA"/>
                </a:solidFill>
              </a:rPr>
              <a:t>Source: Based on competitive literature available at  time of publication. Data on file.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800" b="0" dirty="0" smtClean="0">
                <a:solidFill>
                  <a:srgbClr val="879BAA"/>
                </a:solidFill>
              </a:rPr>
              <a:t> </a:t>
            </a:r>
            <a:endParaRPr lang="en-US" altLang="en-US" sz="800" b="0" dirty="0">
              <a:solidFill>
                <a:srgbClr val="879B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8523928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L’étude par le centre François Baclesse confirme que EQ•PET résout le problème*</a:t>
            </a:r>
            <a:endParaRPr lang="fr-FR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1" name="Group 140"/>
          <p:cNvGrpSpPr/>
          <p:nvPr/>
        </p:nvGrpSpPr>
        <p:grpSpPr>
          <a:xfrm>
            <a:off x="10633" y="4102542"/>
            <a:ext cx="2465308" cy="2062800"/>
            <a:chOff x="10633" y="1887443"/>
            <a:chExt cx="2465308" cy="2062800"/>
          </a:xfrm>
        </p:grpSpPr>
        <p:pic>
          <p:nvPicPr>
            <p:cNvPr id="142" name="Picture 5" descr="GE_draw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1887443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Oval 142"/>
            <p:cNvSpPr/>
            <p:nvPr/>
          </p:nvSpPr>
          <p:spPr bwMode="auto">
            <a:xfrm>
              <a:off x="884749" y="2468550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41" name="Rectangle 40"/>
          <p:cNvSpPr/>
          <p:nvPr/>
        </p:nvSpPr>
        <p:spPr bwMode="auto">
          <a:xfrm>
            <a:off x="2486850" y="1735107"/>
            <a:ext cx="7631790" cy="44183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209" name="Group 12"/>
          <p:cNvGrpSpPr>
            <a:grpSpLocks/>
          </p:cNvGrpSpPr>
          <p:nvPr/>
        </p:nvGrpSpPr>
        <p:grpSpPr bwMode="auto">
          <a:xfrm>
            <a:off x="2486850" y="5670922"/>
            <a:ext cx="7631790" cy="482545"/>
            <a:chOff x="2741" y="6451"/>
            <a:chExt cx="6738" cy="1440"/>
          </a:xfrm>
        </p:grpSpPr>
        <p:sp>
          <p:nvSpPr>
            <p:cNvPr id="214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DBECB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15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9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1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3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9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0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1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2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3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4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3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4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5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6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8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67" name="Rectangle 66"/>
          <p:cNvSpPr/>
          <p:nvPr/>
        </p:nvSpPr>
        <p:spPr bwMode="auto">
          <a:xfrm>
            <a:off x="2478764" y="1735107"/>
            <a:ext cx="7639875" cy="1546426"/>
          </a:xfrm>
          <a:prstGeom prst="rect">
            <a:avLst/>
          </a:prstGeom>
          <a:solidFill>
            <a:srgbClr val="ADBECB">
              <a:alpha val="57647"/>
            </a:srgbClr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2478764" y="1412875"/>
            <a:ext cx="3835307" cy="3222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fr-FR" b="1" smtClean="0">
                <a:solidFill>
                  <a:srgbClr val="000000"/>
                </a:solidFill>
              </a:rPr>
              <a:t>Conventionnel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283332" y="1412875"/>
            <a:ext cx="3835307" cy="322232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EQ•PET</a:t>
            </a:r>
          </a:p>
        </p:txBody>
      </p:sp>
      <p:sp>
        <p:nvSpPr>
          <p:cNvPr id="71" name="Rectangle 70"/>
          <p:cNvSpPr/>
          <p:nvPr/>
        </p:nvSpPr>
        <p:spPr bwMode="auto">
          <a:xfrm>
            <a:off x="2478764" y="4607041"/>
            <a:ext cx="7639875" cy="1546426"/>
          </a:xfrm>
          <a:prstGeom prst="rect">
            <a:avLst/>
          </a:prstGeom>
          <a:solidFill>
            <a:srgbClr val="ADBECB">
              <a:alpha val="57647"/>
            </a:srgbClr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" name="Up Arrow 3"/>
          <p:cNvSpPr/>
          <p:nvPr/>
        </p:nvSpPr>
        <p:spPr bwMode="auto">
          <a:xfrm>
            <a:off x="3851012" y="2050392"/>
            <a:ext cx="1090811" cy="1893895"/>
          </a:xfrm>
          <a:prstGeom prst="upArrow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9" name="Up Arrow 48"/>
          <p:cNvSpPr/>
          <p:nvPr/>
        </p:nvSpPr>
        <p:spPr bwMode="auto">
          <a:xfrm flipV="1">
            <a:off x="3851012" y="3944287"/>
            <a:ext cx="1090811" cy="1189190"/>
          </a:xfrm>
          <a:prstGeom prst="upArrow">
            <a:avLst/>
          </a:prstGeom>
          <a:solidFill>
            <a:srgbClr val="FF0000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0" name="Up Arrow 49"/>
          <p:cNvSpPr/>
          <p:nvPr/>
        </p:nvSpPr>
        <p:spPr bwMode="auto">
          <a:xfrm>
            <a:off x="7655580" y="3547890"/>
            <a:ext cx="1090811" cy="396397"/>
          </a:xfrm>
          <a:prstGeom prst="upArrow">
            <a:avLst/>
          </a:prstGeom>
          <a:solidFill>
            <a:srgbClr val="00B050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1" name="Up Arrow 50"/>
          <p:cNvSpPr/>
          <p:nvPr/>
        </p:nvSpPr>
        <p:spPr bwMode="auto">
          <a:xfrm flipV="1">
            <a:off x="7655580" y="3944287"/>
            <a:ext cx="1090811" cy="352352"/>
          </a:xfrm>
          <a:prstGeom prst="upArrow">
            <a:avLst/>
          </a:prstGeom>
          <a:solidFill>
            <a:srgbClr val="00B050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64363" y="1699296"/>
            <a:ext cx="864108" cy="4062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+86%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486850" y="2508320"/>
            <a:ext cx="7631788" cy="7732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Change Therapy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+30% PERCIST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478764" y="4607041"/>
            <a:ext cx="7631788" cy="77321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-30% PERCIST</a:t>
            </a:r>
          </a:p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Continue Therapy</a:t>
            </a: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2486850" y="3281533"/>
            <a:ext cx="7623702" cy="0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6" name="Straight Connector 75"/>
          <p:cNvCxnSpPr/>
          <p:nvPr/>
        </p:nvCxnSpPr>
        <p:spPr bwMode="auto">
          <a:xfrm>
            <a:off x="2478764" y="4607041"/>
            <a:ext cx="7623702" cy="0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7" name="TextBox 76"/>
          <p:cNvSpPr txBox="1"/>
          <p:nvPr/>
        </p:nvSpPr>
        <p:spPr>
          <a:xfrm>
            <a:off x="3964363" y="5093598"/>
            <a:ext cx="864108" cy="4062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>
                <a:solidFill>
                  <a:srgbClr val="000000"/>
                </a:solidFill>
              </a:rPr>
              <a:t>-</a:t>
            </a:r>
            <a:r>
              <a:rPr lang="en-US" dirty="0" smtClean="0">
                <a:solidFill>
                  <a:srgbClr val="000000"/>
                </a:solidFill>
              </a:rPr>
              <a:t>54%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775853" y="3223532"/>
            <a:ext cx="864108" cy="4062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+18%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775853" y="4265812"/>
            <a:ext cx="864108" cy="40624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-16%</a:t>
            </a:r>
          </a:p>
        </p:txBody>
      </p:sp>
      <p:cxnSp>
        <p:nvCxnSpPr>
          <p:cNvPr id="81" name="Straight Connector 80"/>
          <p:cNvCxnSpPr/>
          <p:nvPr/>
        </p:nvCxnSpPr>
        <p:spPr bwMode="auto">
          <a:xfrm>
            <a:off x="2486850" y="3944287"/>
            <a:ext cx="7623702" cy="0"/>
          </a:xfrm>
          <a:prstGeom prst="line">
            <a:avLst/>
          </a:prstGeom>
          <a:solidFill>
            <a:schemeClr val="tx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2" name="Text Box 13"/>
          <p:cNvSpPr txBox="1">
            <a:spLocks noChangeArrowheads="1"/>
          </p:cNvSpPr>
          <p:nvPr/>
        </p:nvSpPr>
        <p:spPr bwMode="auto">
          <a:xfrm>
            <a:off x="4055308" y="6174704"/>
            <a:ext cx="6047157" cy="5962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ＭＳ Ｐゴシック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800" b="0" dirty="0" smtClean="0">
                <a:solidFill>
                  <a:srgbClr val="879BAA"/>
                </a:solidFill>
              </a:rPr>
              <a:t>Source</a:t>
            </a:r>
            <a:r>
              <a:rPr lang="en-US" altLang="en-US" sz="800" b="0" dirty="0">
                <a:solidFill>
                  <a:srgbClr val="879BAA"/>
                </a:solidFill>
              </a:rPr>
              <a:t>: Partial metabolic response defined as a minimum of 30% reduction in </a:t>
            </a:r>
            <a:r>
              <a:rPr lang="en-US" altLang="en-US" sz="800" b="0" dirty="0" err="1">
                <a:solidFill>
                  <a:srgbClr val="879BAA"/>
                </a:solidFill>
              </a:rPr>
              <a:t>SUVpeak</a:t>
            </a:r>
            <a:r>
              <a:rPr lang="en-US" altLang="en-US" sz="800" b="0" dirty="0">
                <a:solidFill>
                  <a:srgbClr val="879BAA"/>
                </a:solidFill>
              </a:rPr>
              <a:t>.</a:t>
            </a:r>
            <a:br>
              <a:rPr lang="en-US" altLang="en-US" sz="800" b="0" dirty="0">
                <a:solidFill>
                  <a:srgbClr val="879BAA"/>
                </a:solidFill>
              </a:rPr>
            </a:br>
            <a:r>
              <a:rPr lang="en-US" altLang="en-US" sz="800" b="0" dirty="0">
                <a:solidFill>
                  <a:srgbClr val="879BAA"/>
                </a:solidFill>
              </a:rPr>
              <a:t>R. Wahl et al, “From RECIST to PERCIST: Evolving Considerations for PET Response Criteria in Solid Tumors”, JNM May 2009</a:t>
            </a:r>
          </a:p>
          <a:p>
            <a:pPr eaLnBrk="1" hangingPunct="1">
              <a:lnSpc>
                <a:spcPct val="90000"/>
              </a:lnSpc>
            </a:pPr>
            <a:r>
              <a:rPr lang="en-US" sz="800" b="0" dirty="0" smtClean="0">
                <a:solidFill>
                  <a:srgbClr val="879BAA"/>
                </a:solidFill>
              </a:rPr>
              <a:t>*Source: EQPET White Paper, </a:t>
            </a:r>
            <a:r>
              <a:rPr lang="en-US" sz="800" b="0" dirty="0">
                <a:solidFill>
                  <a:srgbClr val="879BAA"/>
                </a:solidFill>
              </a:rPr>
              <a:t>Clinical study by </a:t>
            </a:r>
            <a:r>
              <a:rPr lang="en-GB" sz="800" b="0" dirty="0">
                <a:solidFill>
                  <a:srgbClr val="879BAA"/>
                </a:solidFill>
              </a:rPr>
              <a:t>François </a:t>
            </a:r>
            <a:r>
              <a:rPr lang="en-GB" sz="800" b="0" dirty="0" err="1">
                <a:solidFill>
                  <a:srgbClr val="879BAA"/>
                </a:solidFill>
              </a:rPr>
              <a:t>Baclesse</a:t>
            </a:r>
            <a:r>
              <a:rPr lang="en-GB" sz="800" b="0" dirty="0">
                <a:solidFill>
                  <a:srgbClr val="879BAA"/>
                </a:solidFill>
              </a:rPr>
              <a:t> Cancer Centre, Caen, </a:t>
            </a:r>
            <a:r>
              <a:rPr lang="en-GB" sz="800" b="0" dirty="0" smtClean="0">
                <a:solidFill>
                  <a:srgbClr val="879BAA"/>
                </a:solidFill>
              </a:rPr>
              <a:t>France</a:t>
            </a:r>
          </a:p>
          <a:p>
            <a:pPr eaLnBrk="1" hangingPunct="1">
              <a:lnSpc>
                <a:spcPct val="90000"/>
              </a:lnSpc>
            </a:pPr>
            <a:r>
              <a:rPr lang="en-US" sz="800" b="0" dirty="0">
                <a:solidFill>
                  <a:srgbClr val="879BAA"/>
                </a:solidFill>
              </a:rPr>
              <a:t>Source: Based on competitive literature available at  time of publication. Data on file.</a:t>
            </a:r>
          </a:p>
          <a:p>
            <a:pPr eaLnBrk="1" hangingPunct="1">
              <a:lnSpc>
                <a:spcPct val="90000"/>
              </a:lnSpc>
            </a:pPr>
            <a:endParaRPr lang="en-US" sz="800" b="0" dirty="0" smtClean="0">
              <a:solidFill>
                <a:srgbClr val="879BAA"/>
              </a:solidFill>
            </a:endParaRPr>
          </a:p>
          <a:p>
            <a:pPr eaLnBrk="1" hangingPunct="1">
              <a:lnSpc>
                <a:spcPct val="90000"/>
              </a:lnSpc>
            </a:pPr>
            <a:r>
              <a:rPr lang="en-US" altLang="en-US" sz="800" b="0" dirty="0" smtClean="0">
                <a:solidFill>
                  <a:srgbClr val="879BAA"/>
                </a:solidFill>
              </a:rPr>
              <a:t> </a:t>
            </a:r>
            <a:endParaRPr lang="en-US" altLang="en-US" sz="800" b="0" dirty="0">
              <a:solidFill>
                <a:srgbClr val="879B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1122096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EQ•PET fournit des SUV (suivant NEMA) comparables quelque soit la technologie</a:t>
            </a:r>
            <a:endParaRPr lang="fr-FR" b="0" noProof="0" smtClean="0">
              <a:solidFill>
                <a:schemeClr val="tx1"/>
              </a:solidFill>
            </a:endParaRPr>
          </a:p>
        </p:txBody>
      </p:sp>
      <p:pic>
        <p:nvPicPr>
          <p:cNvPr id="347" name="Picture 3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r="73292"/>
          <a:stretch/>
        </p:blipFill>
        <p:spPr bwMode="auto">
          <a:xfrm>
            <a:off x="10167305" y="1412875"/>
            <a:ext cx="2031046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8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-1169" t="481" r="-3" b="49713"/>
          <a:stretch/>
        </p:blipFill>
        <p:spPr bwMode="auto">
          <a:xfrm>
            <a:off x="-69849" y="1762037"/>
            <a:ext cx="2548614" cy="2087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41" name="Group 140"/>
          <p:cNvGrpSpPr/>
          <p:nvPr/>
        </p:nvGrpSpPr>
        <p:grpSpPr>
          <a:xfrm>
            <a:off x="10633" y="4102542"/>
            <a:ext cx="2465308" cy="2062800"/>
            <a:chOff x="10633" y="1887443"/>
            <a:chExt cx="2465308" cy="2062800"/>
          </a:xfrm>
        </p:grpSpPr>
        <p:pic>
          <p:nvPicPr>
            <p:cNvPr id="142" name="Picture 5" descr="GE_drawing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1887443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" name="Oval 142"/>
            <p:cNvSpPr/>
            <p:nvPr/>
          </p:nvSpPr>
          <p:spPr bwMode="auto">
            <a:xfrm>
              <a:off x="884749" y="2468550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164" name="Rectangle 163"/>
          <p:cNvSpPr/>
          <p:nvPr/>
        </p:nvSpPr>
        <p:spPr bwMode="auto">
          <a:xfrm>
            <a:off x="2486850" y="1735107"/>
            <a:ext cx="7631790" cy="211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65" name="Rectangle 164"/>
          <p:cNvSpPr/>
          <p:nvPr/>
        </p:nvSpPr>
        <p:spPr bwMode="auto">
          <a:xfrm>
            <a:off x="2486850" y="4034275"/>
            <a:ext cx="7631790" cy="211919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209" name="Group 12"/>
          <p:cNvGrpSpPr>
            <a:grpSpLocks/>
          </p:cNvGrpSpPr>
          <p:nvPr/>
        </p:nvGrpSpPr>
        <p:grpSpPr bwMode="auto">
          <a:xfrm>
            <a:off x="2486850" y="5670922"/>
            <a:ext cx="7631790" cy="482545"/>
            <a:chOff x="2741" y="6451"/>
            <a:chExt cx="6738" cy="1440"/>
          </a:xfrm>
        </p:grpSpPr>
        <p:sp>
          <p:nvSpPr>
            <p:cNvPr id="214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DBECB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15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19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1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3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29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0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1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2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3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34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3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4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5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6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7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8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291" name="Group 12"/>
          <p:cNvGrpSpPr>
            <a:grpSpLocks/>
          </p:cNvGrpSpPr>
          <p:nvPr/>
        </p:nvGrpSpPr>
        <p:grpSpPr bwMode="auto">
          <a:xfrm>
            <a:off x="2486850" y="3359879"/>
            <a:ext cx="7631790" cy="482545"/>
            <a:chOff x="2741" y="6451"/>
            <a:chExt cx="6738" cy="1440"/>
          </a:xfrm>
        </p:grpSpPr>
        <p:sp>
          <p:nvSpPr>
            <p:cNvPr id="292" name="AutoShape 31"/>
            <p:cNvSpPr>
              <a:spLocks noChangeArrowheads="1"/>
            </p:cNvSpPr>
            <p:nvPr/>
          </p:nvSpPr>
          <p:spPr bwMode="auto">
            <a:xfrm rot="10800000">
              <a:off x="2741" y="6451"/>
              <a:ext cx="6738" cy="1440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4501 w 21600"/>
                <a:gd name="T13" fmla="*/ 4500 h 21600"/>
                <a:gd name="T14" fmla="*/ 17099 w 21600"/>
                <a:gd name="T15" fmla="*/ 17100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0" y="0"/>
                  </a:moveTo>
                  <a:lnTo>
                    <a:pt x="5400" y="21600"/>
                  </a:lnTo>
                  <a:lnTo>
                    <a:pt x="16200" y="2160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9525">
              <a:solidFill>
                <a:srgbClr val="ADBECB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cxnSp>
          <p:nvCxnSpPr>
            <p:cNvPr id="293" name="AutoShape 30"/>
            <p:cNvCxnSpPr>
              <a:cxnSpLocks noChangeShapeType="1"/>
            </p:cNvCxnSpPr>
            <p:nvPr/>
          </p:nvCxnSpPr>
          <p:spPr bwMode="auto">
            <a:xfrm flipH="1">
              <a:off x="3484" y="6451"/>
              <a:ext cx="132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4" name="AutoShape 29"/>
            <p:cNvCxnSpPr>
              <a:cxnSpLocks noChangeShapeType="1"/>
            </p:cNvCxnSpPr>
            <p:nvPr/>
          </p:nvCxnSpPr>
          <p:spPr bwMode="auto">
            <a:xfrm flipH="1">
              <a:off x="4232" y="6451"/>
              <a:ext cx="943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5" name="AutoShape 28"/>
            <p:cNvCxnSpPr>
              <a:cxnSpLocks noChangeShapeType="1"/>
            </p:cNvCxnSpPr>
            <p:nvPr/>
          </p:nvCxnSpPr>
          <p:spPr bwMode="auto">
            <a:xfrm flipH="1">
              <a:off x="4980" y="6451"/>
              <a:ext cx="564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6" name="AutoShape 27"/>
            <p:cNvCxnSpPr>
              <a:cxnSpLocks noChangeShapeType="1"/>
            </p:cNvCxnSpPr>
            <p:nvPr/>
          </p:nvCxnSpPr>
          <p:spPr bwMode="auto">
            <a:xfrm flipH="1">
              <a:off x="5741" y="6451"/>
              <a:ext cx="172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7" name="AutoShape 26"/>
            <p:cNvCxnSpPr>
              <a:cxnSpLocks noChangeShapeType="1"/>
            </p:cNvCxnSpPr>
            <p:nvPr/>
          </p:nvCxnSpPr>
          <p:spPr bwMode="auto">
            <a:xfrm>
              <a:off x="6288" y="6451"/>
              <a:ext cx="201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8" name="AutoShape 25"/>
            <p:cNvCxnSpPr>
              <a:cxnSpLocks noChangeShapeType="1"/>
            </p:cNvCxnSpPr>
            <p:nvPr/>
          </p:nvCxnSpPr>
          <p:spPr bwMode="auto">
            <a:xfrm>
              <a:off x="6656" y="6451"/>
              <a:ext cx="599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0" name="AutoShape 24"/>
            <p:cNvCxnSpPr>
              <a:cxnSpLocks noChangeShapeType="1"/>
            </p:cNvCxnSpPr>
            <p:nvPr/>
          </p:nvCxnSpPr>
          <p:spPr bwMode="auto">
            <a:xfrm>
              <a:off x="7025" y="6451"/>
              <a:ext cx="97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1" name="AutoShape 23"/>
            <p:cNvCxnSpPr>
              <a:cxnSpLocks noChangeShapeType="1"/>
            </p:cNvCxnSpPr>
            <p:nvPr/>
          </p:nvCxnSpPr>
          <p:spPr bwMode="auto">
            <a:xfrm>
              <a:off x="7394" y="6451"/>
              <a:ext cx="1368" cy="144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2" name="AutoShape 22"/>
            <p:cNvCxnSpPr>
              <a:cxnSpLocks noChangeShapeType="1"/>
            </p:cNvCxnSpPr>
            <p:nvPr/>
          </p:nvCxnSpPr>
          <p:spPr bwMode="auto">
            <a:xfrm>
              <a:off x="3230" y="7466"/>
              <a:ext cx="573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3" name="AutoShape 21"/>
            <p:cNvCxnSpPr>
              <a:cxnSpLocks noChangeShapeType="1"/>
            </p:cNvCxnSpPr>
            <p:nvPr/>
          </p:nvCxnSpPr>
          <p:spPr bwMode="auto">
            <a:xfrm>
              <a:off x="3612" y="7132"/>
              <a:ext cx="4987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4" name="AutoShape 20"/>
            <p:cNvCxnSpPr>
              <a:cxnSpLocks noChangeShapeType="1"/>
            </p:cNvCxnSpPr>
            <p:nvPr/>
          </p:nvCxnSpPr>
          <p:spPr bwMode="auto">
            <a:xfrm>
              <a:off x="3788" y="6981"/>
              <a:ext cx="463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5" name="AutoShape 19"/>
            <p:cNvCxnSpPr>
              <a:cxnSpLocks noChangeShapeType="1"/>
            </p:cNvCxnSpPr>
            <p:nvPr/>
          </p:nvCxnSpPr>
          <p:spPr bwMode="auto">
            <a:xfrm>
              <a:off x="3968" y="6852"/>
              <a:ext cx="4298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6" name="AutoShape 18"/>
            <p:cNvCxnSpPr>
              <a:cxnSpLocks noChangeShapeType="1"/>
            </p:cNvCxnSpPr>
            <p:nvPr/>
          </p:nvCxnSpPr>
          <p:spPr bwMode="auto">
            <a:xfrm>
              <a:off x="4096" y="6737"/>
              <a:ext cx="4015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7" name="AutoShape 17"/>
            <p:cNvCxnSpPr>
              <a:cxnSpLocks noChangeShapeType="1"/>
            </p:cNvCxnSpPr>
            <p:nvPr/>
          </p:nvCxnSpPr>
          <p:spPr bwMode="auto">
            <a:xfrm>
              <a:off x="4286" y="6564"/>
              <a:ext cx="3646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8" name="AutoShape 16"/>
            <p:cNvCxnSpPr>
              <a:cxnSpLocks noChangeShapeType="1"/>
            </p:cNvCxnSpPr>
            <p:nvPr/>
          </p:nvCxnSpPr>
          <p:spPr bwMode="auto">
            <a:xfrm>
              <a:off x="4382" y="6499"/>
              <a:ext cx="347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09" name="AutoShape 15"/>
            <p:cNvCxnSpPr>
              <a:cxnSpLocks noChangeShapeType="1"/>
            </p:cNvCxnSpPr>
            <p:nvPr/>
          </p:nvCxnSpPr>
          <p:spPr bwMode="auto">
            <a:xfrm>
              <a:off x="4207" y="6642"/>
              <a:ext cx="3796" cy="1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0" name="AutoShape 14"/>
            <p:cNvCxnSpPr>
              <a:cxnSpLocks noChangeShapeType="1"/>
            </p:cNvCxnSpPr>
            <p:nvPr/>
          </p:nvCxnSpPr>
          <p:spPr bwMode="auto">
            <a:xfrm>
              <a:off x="3446" y="7289"/>
              <a:ext cx="5324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11" name="AutoShape 13"/>
            <p:cNvCxnSpPr>
              <a:cxnSpLocks noChangeShapeType="1"/>
            </p:cNvCxnSpPr>
            <p:nvPr/>
          </p:nvCxnSpPr>
          <p:spPr bwMode="auto">
            <a:xfrm>
              <a:off x="3027" y="7655"/>
              <a:ext cx="6168" cy="0"/>
            </a:xfrm>
            <a:prstGeom prst="straightConnector1">
              <a:avLst/>
            </a:prstGeom>
            <a:noFill/>
            <a:ln w="9525">
              <a:solidFill>
                <a:srgbClr val="ADBECB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4" name="Oval 3"/>
          <p:cNvSpPr/>
          <p:nvPr/>
        </p:nvSpPr>
        <p:spPr bwMode="auto">
          <a:xfrm>
            <a:off x="6086718" y="3410370"/>
            <a:ext cx="432054" cy="43205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/>
            <a:lightRig rig="balanced" dir="t">
              <a:rot lat="0" lon="0" rev="4800000"/>
            </a:lightRig>
          </a:scene3d>
          <a:sp3d extrusionH="76200" contourW="12700" prstMaterial="softEdge">
            <a:bevelT w="146050" h="260350"/>
            <a:extrusionClr>
              <a:srgbClr val="00B0F0"/>
            </a:extrusionClr>
            <a:contourClr>
              <a:srgbClr val="00B0F0"/>
            </a:contourClr>
          </a:sp3d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4656021" y="3409620"/>
            <a:ext cx="3293449" cy="444679"/>
          </a:xfrm>
          <a:prstGeom prst="ellipse">
            <a:avLst/>
          </a:prstGeom>
          <a:gradFill flip="none" rotWithShape="1">
            <a:gsLst>
              <a:gs pos="30000">
                <a:srgbClr val="00B0F0">
                  <a:alpha val="63000"/>
                </a:srgbClr>
              </a:gs>
              <a:gs pos="53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290" name="Oval 289"/>
          <p:cNvSpPr/>
          <p:nvPr/>
        </p:nvSpPr>
        <p:spPr bwMode="auto">
          <a:xfrm>
            <a:off x="6086718" y="5721413"/>
            <a:ext cx="432054" cy="432054"/>
          </a:xfrm>
          <a:prstGeom prst="ellipse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/>
            <a:lightRig rig="balanced" dir="t">
              <a:rot lat="0" lon="0" rev="4800000"/>
            </a:lightRig>
          </a:scene3d>
          <a:sp3d extrusionH="76200" contourW="12700" prstMaterial="softEdge">
            <a:bevelT w="146050" h="260350"/>
            <a:extrusionClr>
              <a:srgbClr val="00B0F0"/>
            </a:extrusionClr>
            <a:contourClr>
              <a:srgbClr val="00B0F0"/>
            </a:contourClr>
          </a:sp3d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313" name="Oval 312"/>
          <p:cNvSpPr/>
          <p:nvPr/>
        </p:nvSpPr>
        <p:spPr bwMode="auto">
          <a:xfrm>
            <a:off x="4656021" y="5720663"/>
            <a:ext cx="3293449" cy="444679"/>
          </a:xfrm>
          <a:prstGeom prst="ellipse">
            <a:avLst/>
          </a:prstGeom>
          <a:gradFill flip="none" rotWithShape="1">
            <a:gsLst>
              <a:gs pos="0">
                <a:srgbClr val="00B0F0">
                  <a:alpha val="63000"/>
                </a:srgbClr>
              </a:gs>
              <a:gs pos="95000">
                <a:schemeClr val="bg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08260" y="1533906"/>
            <a:ext cx="1547761" cy="3550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err="1" smtClean="0">
                <a:solidFill>
                  <a:srgbClr val="EB780A"/>
                </a:solidFill>
              </a:rPr>
              <a:t>SUV</a:t>
            </a:r>
            <a:r>
              <a:rPr lang="en-US" baseline="-25000" dirty="0" err="1" smtClean="0">
                <a:solidFill>
                  <a:srgbClr val="EB780A"/>
                </a:solidFill>
              </a:rPr>
              <a:t>Siemens</a:t>
            </a:r>
            <a:endParaRPr lang="en-US" baseline="-25000" dirty="0" smtClean="0">
              <a:solidFill>
                <a:srgbClr val="EB780A"/>
              </a:solidFill>
            </a:endParaRPr>
          </a:p>
        </p:txBody>
      </p:sp>
      <p:cxnSp>
        <p:nvCxnSpPr>
          <p:cNvPr id="16" name="Straight Connector 15"/>
          <p:cNvCxnSpPr/>
          <p:nvPr/>
        </p:nvCxnSpPr>
        <p:spPr bwMode="auto">
          <a:xfrm>
            <a:off x="2774685" y="1713801"/>
            <a:ext cx="0" cy="205364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DBEC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0" name="Straight Connector 19"/>
          <p:cNvCxnSpPr/>
          <p:nvPr/>
        </p:nvCxnSpPr>
        <p:spPr bwMode="auto">
          <a:xfrm>
            <a:off x="2631090" y="1713801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6" name="Straight Connector 315"/>
          <p:cNvCxnSpPr/>
          <p:nvPr/>
        </p:nvCxnSpPr>
        <p:spPr bwMode="auto">
          <a:xfrm>
            <a:off x="2626584" y="3767441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1" name="Straight Connector 90"/>
          <p:cNvCxnSpPr/>
          <p:nvPr/>
        </p:nvCxnSpPr>
        <p:spPr bwMode="auto">
          <a:xfrm>
            <a:off x="2774685" y="4176939"/>
            <a:ext cx="0" cy="1905278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DBEC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2" name="Straight Connector 91"/>
          <p:cNvCxnSpPr/>
          <p:nvPr/>
        </p:nvCxnSpPr>
        <p:spPr bwMode="auto">
          <a:xfrm>
            <a:off x="2631090" y="4176939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3" name="Straight Connector 92"/>
          <p:cNvCxnSpPr/>
          <p:nvPr/>
        </p:nvCxnSpPr>
        <p:spPr bwMode="auto">
          <a:xfrm>
            <a:off x="2631090" y="6082217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94" name="Straight Connector 93"/>
          <p:cNvCxnSpPr/>
          <p:nvPr/>
        </p:nvCxnSpPr>
        <p:spPr bwMode="auto">
          <a:xfrm>
            <a:off x="2631090" y="4810001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5" name="Text Box 103"/>
          <p:cNvSpPr txBox="1">
            <a:spLocks noChangeArrowheads="1"/>
          </p:cNvSpPr>
          <p:nvPr/>
        </p:nvSpPr>
        <p:spPr bwMode="auto">
          <a:xfrm>
            <a:off x="10275888" y="1713801"/>
            <a:ext cx="1920876" cy="44395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0" tIns="0" rIns="0" bIns="0" anchor="ctr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charset="0"/>
                <a:ea typeface="MS PGothic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sz="6000" dirty="0" smtClean="0">
                <a:solidFill>
                  <a:srgbClr val="FFFFFF"/>
                </a:solidFill>
              </a:rPr>
              <a:t>-33%</a:t>
            </a:r>
            <a:endParaRPr lang="en-US" altLang="en-US" sz="6000" baseline="30000" dirty="0">
              <a:solidFill>
                <a:srgbClr val="FFFFFF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0882883" y="2361349"/>
            <a:ext cx="753476" cy="3366585"/>
            <a:chOff x="10882883" y="2361349"/>
            <a:chExt cx="753476" cy="3366585"/>
          </a:xfrm>
        </p:grpSpPr>
        <p:sp>
          <p:nvSpPr>
            <p:cNvPr id="96" name="Text Box 103"/>
            <p:cNvSpPr txBox="1">
              <a:spLocks noChangeArrowheads="1"/>
            </p:cNvSpPr>
            <p:nvPr/>
          </p:nvSpPr>
          <p:spPr bwMode="auto">
            <a:xfrm>
              <a:off x="11023691" y="4850771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>
                  <a:solidFill>
                    <a:srgbClr val="006487">
                      <a:lumMod val="60000"/>
                      <a:lumOff val="40000"/>
                    </a:srgbClr>
                  </a:solidFill>
                </a:rPr>
                <a:t>3</a:t>
              </a:r>
              <a:endParaRPr lang="en-US" altLang="en-US" sz="6000" baseline="30000" dirty="0">
                <a:solidFill>
                  <a:srgbClr val="006487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97" name="Text Box 115"/>
            <p:cNvSpPr txBox="1">
              <a:spLocks noChangeArrowheads="1"/>
            </p:cNvSpPr>
            <p:nvPr/>
          </p:nvSpPr>
          <p:spPr bwMode="auto">
            <a:xfrm>
              <a:off x="10882883" y="4672271"/>
              <a:ext cx="728084" cy="275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 dirty="0" smtClean="0">
                  <a:solidFill>
                    <a:srgbClr val="006487">
                      <a:lumMod val="60000"/>
                      <a:lumOff val="40000"/>
                    </a:srgbClr>
                  </a:solidFill>
                </a:rPr>
                <a:t>SUV</a:t>
              </a:r>
              <a:r>
                <a:rPr lang="en-US" altLang="en-US" sz="1400" baseline="-25000" dirty="0" smtClean="0">
                  <a:solidFill>
                    <a:srgbClr val="006487">
                      <a:lumMod val="60000"/>
                      <a:lumOff val="40000"/>
                    </a:srgbClr>
                  </a:solidFill>
                </a:rPr>
                <a:t>EQ</a:t>
              </a:r>
              <a:endParaRPr lang="en-US" altLang="en-US" sz="1400" baseline="-25000" dirty="0">
                <a:solidFill>
                  <a:srgbClr val="006487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98" name="Text Box 103"/>
            <p:cNvSpPr txBox="1">
              <a:spLocks noChangeArrowheads="1"/>
            </p:cNvSpPr>
            <p:nvPr/>
          </p:nvSpPr>
          <p:spPr bwMode="auto">
            <a:xfrm>
              <a:off x="11023691" y="2539849"/>
              <a:ext cx="612668" cy="8771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6000" dirty="0">
                  <a:solidFill>
                    <a:srgbClr val="006487">
                      <a:lumMod val="60000"/>
                      <a:lumOff val="40000"/>
                    </a:srgbClr>
                  </a:solidFill>
                </a:rPr>
                <a:t>2</a:t>
              </a:r>
              <a:endParaRPr lang="en-US" altLang="en-US" sz="6000" baseline="30000" dirty="0">
                <a:solidFill>
                  <a:srgbClr val="006487">
                    <a:lumMod val="60000"/>
                    <a:lumOff val="40000"/>
                  </a:srgbClr>
                </a:solidFill>
              </a:endParaRPr>
            </a:p>
          </p:txBody>
        </p:sp>
        <p:sp>
          <p:nvSpPr>
            <p:cNvPr id="99" name="Text Box 115"/>
            <p:cNvSpPr txBox="1">
              <a:spLocks noChangeArrowheads="1"/>
            </p:cNvSpPr>
            <p:nvPr/>
          </p:nvSpPr>
          <p:spPr bwMode="auto">
            <a:xfrm>
              <a:off x="10882883" y="2361349"/>
              <a:ext cx="728084" cy="2754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charset="0"/>
                  <a:ea typeface="MS PGothic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en-US" altLang="en-US" sz="1400" dirty="0" smtClean="0">
                  <a:solidFill>
                    <a:srgbClr val="006487">
                      <a:lumMod val="60000"/>
                      <a:lumOff val="40000"/>
                    </a:srgbClr>
                  </a:solidFill>
                </a:rPr>
                <a:t>SUV</a:t>
              </a:r>
              <a:r>
                <a:rPr lang="en-US" altLang="en-US" sz="1400" baseline="-25000" dirty="0" smtClean="0">
                  <a:solidFill>
                    <a:srgbClr val="006487">
                      <a:lumMod val="60000"/>
                      <a:lumOff val="40000"/>
                    </a:srgbClr>
                  </a:solidFill>
                </a:rPr>
                <a:t>EQ</a:t>
              </a:r>
              <a:endParaRPr lang="en-US" altLang="en-US" sz="1400" baseline="-25000" dirty="0">
                <a:solidFill>
                  <a:srgbClr val="006487">
                    <a:lumMod val="60000"/>
                    <a:lumOff val="40000"/>
                  </a:srgbClr>
                </a:solidFill>
              </a:endParaRPr>
            </a:p>
          </p:txBody>
        </p:sp>
      </p:grpSp>
      <p:cxnSp>
        <p:nvCxnSpPr>
          <p:cNvPr id="101" name="Straight Connector 100"/>
          <p:cNvCxnSpPr/>
          <p:nvPr/>
        </p:nvCxnSpPr>
        <p:spPr bwMode="auto">
          <a:xfrm>
            <a:off x="5807937" y="2732660"/>
            <a:ext cx="959178" cy="0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14" name="Straight Connector 313"/>
          <p:cNvCxnSpPr/>
          <p:nvPr/>
        </p:nvCxnSpPr>
        <p:spPr bwMode="auto">
          <a:xfrm>
            <a:off x="5384041" y="5287586"/>
            <a:ext cx="1757380" cy="0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8" name="Freeform 9"/>
          <p:cNvSpPr>
            <a:spLocks/>
          </p:cNvSpPr>
          <p:nvPr/>
        </p:nvSpPr>
        <p:spPr bwMode="auto">
          <a:xfrm>
            <a:off x="2822856" y="4810001"/>
            <a:ext cx="7010207" cy="1234742"/>
          </a:xfrm>
          <a:custGeom>
            <a:avLst/>
            <a:gdLst>
              <a:gd name="T0" fmla="*/ 0 w 7087"/>
              <a:gd name="T1" fmla="*/ 2147483647 h 3612"/>
              <a:gd name="T2" fmla="*/ 2147483647 w 7087"/>
              <a:gd name="T3" fmla="*/ 2147483647 h 3612"/>
              <a:gd name="T4" fmla="*/ 2147483647 w 7087"/>
              <a:gd name="T5" fmla="*/ 2147483647 h 3612"/>
              <a:gd name="T6" fmla="*/ 2147483647 w 7087"/>
              <a:gd name="T7" fmla="*/ 2147483647 h 3612"/>
              <a:gd name="T8" fmla="*/ 2147483647 w 7087"/>
              <a:gd name="T9" fmla="*/ 2147483647 h 3612"/>
              <a:gd name="T10" fmla="*/ 2147483647 w 7087"/>
              <a:gd name="T11" fmla="*/ 2147483647 h 3612"/>
              <a:gd name="T12" fmla="*/ 2147483647 w 7087"/>
              <a:gd name="T13" fmla="*/ 2147483647 h 3612"/>
              <a:gd name="T14" fmla="*/ 2147483647 w 7087"/>
              <a:gd name="T15" fmla="*/ 2147483647 h 3612"/>
              <a:gd name="T16" fmla="*/ 2147483647 w 7087"/>
              <a:gd name="T17" fmla="*/ 2147483647 h 3612"/>
              <a:gd name="T18" fmla="*/ 2147483647 w 7087"/>
              <a:gd name="T19" fmla="*/ 2147483647 h 3612"/>
              <a:gd name="T20" fmla="*/ 2147483647 w 7087"/>
              <a:gd name="T21" fmla="*/ 2147483647 h 3612"/>
              <a:gd name="T22" fmla="*/ 2147483647 w 7087"/>
              <a:gd name="T23" fmla="*/ 2147483647 h 3612"/>
              <a:gd name="T24" fmla="*/ 2147483647 w 7087"/>
              <a:gd name="T25" fmla="*/ 2147483647 h 3612"/>
              <a:gd name="T26" fmla="*/ 2147483647 w 7087"/>
              <a:gd name="T27" fmla="*/ 2147483647 h 3612"/>
              <a:gd name="T28" fmla="*/ 2147483647 w 7087"/>
              <a:gd name="T29" fmla="*/ 2147483647 h 3612"/>
              <a:gd name="T30" fmla="*/ 2147483647 w 7087"/>
              <a:gd name="T31" fmla="*/ 2147483647 h 3612"/>
              <a:gd name="T32" fmla="*/ 2147483647 w 7087"/>
              <a:gd name="T33" fmla="*/ 2147483647 h 3612"/>
              <a:gd name="T34" fmla="*/ 2147483647 w 7087"/>
              <a:gd name="T35" fmla="*/ 2147483647 h 3612"/>
              <a:gd name="T36" fmla="*/ 2147483647 w 7087"/>
              <a:gd name="T37" fmla="*/ 2147483647 h 3612"/>
              <a:gd name="T38" fmla="*/ 2147483647 w 7087"/>
              <a:gd name="T39" fmla="*/ 2147483647 h 3612"/>
              <a:gd name="T40" fmla="*/ 2147483647 w 7087"/>
              <a:gd name="T41" fmla="*/ 2147483647 h 3612"/>
              <a:gd name="T42" fmla="*/ 2147483647 w 7087"/>
              <a:gd name="T43" fmla="*/ 2147483647 h 3612"/>
              <a:gd name="T44" fmla="*/ 2147483647 w 7087"/>
              <a:gd name="T45" fmla="*/ 2147483647 h 3612"/>
              <a:gd name="T46" fmla="*/ 2147483647 w 7087"/>
              <a:gd name="T47" fmla="*/ 2147483647 h 3612"/>
              <a:gd name="T48" fmla="*/ 2147483647 w 7087"/>
              <a:gd name="T49" fmla="*/ 2147483647 h 3612"/>
              <a:gd name="T50" fmla="*/ 2147483647 w 7087"/>
              <a:gd name="T51" fmla="*/ 2147483647 h 3612"/>
              <a:gd name="T52" fmla="*/ 2147483647 w 7087"/>
              <a:gd name="T53" fmla="*/ 2147483647 h 3612"/>
              <a:gd name="T54" fmla="*/ 2147483647 w 7087"/>
              <a:gd name="T55" fmla="*/ 2147483647 h 3612"/>
              <a:gd name="T56" fmla="*/ 2147483647 w 7087"/>
              <a:gd name="T57" fmla="*/ 2147483647 h 3612"/>
              <a:gd name="T58" fmla="*/ 2147483647 w 7087"/>
              <a:gd name="T59" fmla="*/ 2147483647 h 3612"/>
              <a:gd name="T60" fmla="*/ 2147483647 w 7087"/>
              <a:gd name="T61" fmla="*/ 2147483647 h 3612"/>
              <a:gd name="T62" fmla="*/ 2147483647 w 7087"/>
              <a:gd name="T63" fmla="*/ 2147483647 h 3612"/>
              <a:gd name="T64" fmla="*/ 2147483647 w 7087"/>
              <a:gd name="T65" fmla="*/ 2147483647 h 3612"/>
              <a:gd name="T66" fmla="*/ 2147483647 w 7087"/>
              <a:gd name="T67" fmla="*/ 2147483647 h 3612"/>
              <a:gd name="T68" fmla="*/ 2147483647 w 7087"/>
              <a:gd name="T69" fmla="*/ 2147483647 h 3612"/>
              <a:gd name="T70" fmla="*/ 2147483647 w 7087"/>
              <a:gd name="T71" fmla="*/ 2147483647 h 3612"/>
              <a:gd name="T72" fmla="*/ 2147483647 w 7087"/>
              <a:gd name="T73" fmla="*/ 2147483647 h 3612"/>
              <a:gd name="T74" fmla="*/ 2147483647 w 7087"/>
              <a:gd name="T75" fmla="*/ 2147483647 h 3612"/>
              <a:gd name="T76" fmla="*/ 2147483647 w 7087"/>
              <a:gd name="T77" fmla="*/ 2147483647 h 3612"/>
              <a:gd name="T78" fmla="*/ 2147483647 w 7087"/>
              <a:gd name="T79" fmla="*/ 2147483647 h 3612"/>
              <a:gd name="T80" fmla="*/ 2147483647 w 7087"/>
              <a:gd name="T81" fmla="*/ 2147483647 h 3612"/>
              <a:gd name="T82" fmla="*/ 2147483647 w 7087"/>
              <a:gd name="T83" fmla="*/ 2147483647 h 3612"/>
              <a:gd name="T84" fmla="*/ 2147483647 w 7087"/>
              <a:gd name="T85" fmla="*/ 2147483647 h 3612"/>
              <a:gd name="T86" fmla="*/ 2147483647 w 7087"/>
              <a:gd name="T87" fmla="*/ 2147483647 h 3612"/>
              <a:gd name="T88" fmla="*/ 2147483647 w 7087"/>
              <a:gd name="T89" fmla="*/ 2147483647 h 3612"/>
              <a:gd name="T90" fmla="*/ 2147483647 w 7087"/>
              <a:gd name="T91" fmla="*/ 2147483647 h 3612"/>
              <a:gd name="T92" fmla="*/ 2147483647 w 7087"/>
              <a:gd name="T93" fmla="*/ 2147483647 h 3612"/>
              <a:gd name="T94" fmla="*/ 2147483647 w 7087"/>
              <a:gd name="T95" fmla="*/ 2147483647 h 3612"/>
              <a:gd name="T96" fmla="*/ 2147483647 w 7087"/>
              <a:gd name="T97" fmla="*/ 2147483647 h 3612"/>
              <a:gd name="T98" fmla="*/ 2147483647 w 7087"/>
              <a:gd name="T99" fmla="*/ 2147483647 h 3612"/>
              <a:gd name="T100" fmla="*/ 2147483647 w 7087"/>
              <a:gd name="T101" fmla="*/ 2147483647 h 3612"/>
              <a:gd name="T102" fmla="*/ 2147483647 w 7087"/>
              <a:gd name="T103" fmla="*/ 2147483647 h 3612"/>
              <a:gd name="T104" fmla="*/ 2147483647 w 7087"/>
              <a:gd name="T105" fmla="*/ 2147483647 h 36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087" h="3612">
                <a:moveTo>
                  <a:pt x="0" y="3604"/>
                </a:moveTo>
                <a:cubicBezTo>
                  <a:pt x="64" y="3607"/>
                  <a:pt x="128" y="3610"/>
                  <a:pt x="202" y="3611"/>
                </a:cubicBezTo>
                <a:cubicBezTo>
                  <a:pt x="276" y="3612"/>
                  <a:pt x="367" y="3612"/>
                  <a:pt x="442" y="3611"/>
                </a:cubicBezTo>
                <a:cubicBezTo>
                  <a:pt x="517" y="3610"/>
                  <a:pt x="588" y="3606"/>
                  <a:pt x="652" y="3604"/>
                </a:cubicBezTo>
                <a:cubicBezTo>
                  <a:pt x="716" y="3602"/>
                  <a:pt x="763" y="3602"/>
                  <a:pt x="825" y="3596"/>
                </a:cubicBezTo>
                <a:cubicBezTo>
                  <a:pt x="887" y="3590"/>
                  <a:pt x="963" y="3580"/>
                  <a:pt x="1027" y="3566"/>
                </a:cubicBezTo>
                <a:cubicBezTo>
                  <a:pt x="1091" y="3552"/>
                  <a:pt x="1155" y="3531"/>
                  <a:pt x="1207" y="3514"/>
                </a:cubicBezTo>
                <a:cubicBezTo>
                  <a:pt x="1259" y="3497"/>
                  <a:pt x="1297" y="3481"/>
                  <a:pt x="1342" y="3461"/>
                </a:cubicBezTo>
                <a:cubicBezTo>
                  <a:pt x="1387" y="3441"/>
                  <a:pt x="1437" y="3418"/>
                  <a:pt x="1477" y="3394"/>
                </a:cubicBezTo>
                <a:cubicBezTo>
                  <a:pt x="1517" y="3370"/>
                  <a:pt x="1544" y="3347"/>
                  <a:pt x="1582" y="3319"/>
                </a:cubicBezTo>
                <a:cubicBezTo>
                  <a:pt x="1620" y="3291"/>
                  <a:pt x="1670" y="3259"/>
                  <a:pt x="1702" y="3229"/>
                </a:cubicBezTo>
                <a:cubicBezTo>
                  <a:pt x="1734" y="3199"/>
                  <a:pt x="1748" y="3174"/>
                  <a:pt x="1777" y="3139"/>
                </a:cubicBezTo>
                <a:cubicBezTo>
                  <a:pt x="1806" y="3104"/>
                  <a:pt x="1849" y="3054"/>
                  <a:pt x="1875" y="3019"/>
                </a:cubicBezTo>
                <a:cubicBezTo>
                  <a:pt x="1901" y="2984"/>
                  <a:pt x="1909" y="2969"/>
                  <a:pt x="1935" y="2929"/>
                </a:cubicBezTo>
                <a:cubicBezTo>
                  <a:pt x="1961" y="2889"/>
                  <a:pt x="1996" y="2840"/>
                  <a:pt x="2032" y="2779"/>
                </a:cubicBezTo>
                <a:cubicBezTo>
                  <a:pt x="2068" y="2718"/>
                  <a:pt x="2119" y="2620"/>
                  <a:pt x="2152" y="2561"/>
                </a:cubicBezTo>
                <a:cubicBezTo>
                  <a:pt x="2185" y="2502"/>
                  <a:pt x="2196" y="2495"/>
                  <a:pt x="2227" y="2426"/>
                </a:cubicBezTo>
                <a:cubicBezTo>
                  <a:pt x="2258" y="2357"/>
                  <a:pt x="2305" y="2239"/>
                  <a:pt x="2340" y="2149"/>
                </a:cubicBezTo>
                <a:cubicBezTo>
                  <a:pt x="2375" y="2059"/>
                  <a:pt x="2401" y="1980"/>
                  <a:pt x="2437" y="1886"/>
                </a:cubicBezTo>
                <a:cubicBezTo>
                  <a:pt x="2473" y="1792"/>
                  <a:pt x="2522" y="1676"/>
                  <a:pt x="2557" y="1586"/>
                </a:cubicBezTo>
                <a:cubicBezTo>
                  <a:pt x="2592" y="1496"/>
                  <a:pt x="2613" y="1437"/>
                  <a:pt x="2647" y="1346"/>
                </a:cubicBezTo>
                <a:cubicBezTo>
                  <a:pt x="2681" y="1255"/>
                  <a:pt x="2725" y="1128"/>
                  <a:pt x="2760" y="1039"/>
                </a:cubicBezTo>
                <a:cubicBezTo>
                  <a:pt x="2795" y="950"/>
                  <a:pt x="2821" y="898"/>
                  <a:pt x="2857" y="814"/>
                </a:cubicBezTo>
                <a:cubicBezTo>
                  <a:pt x="2893" y="730"/>
                  <a:pt x="2939" y="617"/>
                  <a:pt x="2977" y="536"/>
                </a:cubicBezTo>
                <a:cubicBezTo>
                  <a:pt x="3015" y="455"/>
                  <a:pt x="3048" y="386"/>
                  <a:pt x="3082" y="326"/>
                </a:cubicBezTo>
                <a:cubicBezTo>
                  <a:pt x="3116" y="266"/>
                  <a:pt x="3149" y="215"/>
                  <a:pt x="3180" y="176"/>
                </a:cubicBezTo>
                <a:cubicBezTo>
                  <a:pt x="3211" y="137"/>
                  <a:pt x="3238" y="119"/>
                  <a:pt x="3270" y="94"/>
                </a:cubicBezTo>
                <a:cubicBezTo>
                  <a:pt x="3302" y="69"/>
                  <a:pt x="3340" y="41"/>
                  <a:pt x="3375" y="26"/>
                </a:cubicBezTo>
                <a:cubicBezTo>
                  <a:pt x="3410" y="11"/>
                  <a:pt x="3455" y="8"/>
                  <a:pt x="3480" y="4"/>
                </a:cubicBezTo>
                <a:cubicBezTo>
                  <a:pt x="3505" y="0"/>
                  <a:pt x="3501" y="0"/>
                  <a:pt x="3525" y="4"/>
                </a:cubicBezTo>
                <a:cubicBezTo>
                  <a:pt x="3549" y="8"/>
                  <a:pt x="3593" y="11"/>
                  <a:pt x="3622" y="26"/>
                </a:cubicBezTo>
                <a:cubicBezTo>
                  <a:pt x="3651" y="41"/>
                  <a:pt x="3666" y="59"/>
                  <a:pt x="3697" y="94"/>
                </a:cubicBezTo>
                <a:cubicBezTo>
                  <a:pt x="3728" y="129"/>
                  <a:pt x="3775" y="185"/>
                  <a:pt x="3810" y="236"/>
                </a:cubicBezTo>
                <a:cubicBezTo>
                  <a:pt x="3845" y="287"/>
                  <a:pt x="3870" y="330"/>
                  <a:pt x="3907" y="401"/>
                </a:cubicBezTo>
                <a:cubicBezTo>
                  <a:pt x="3944" y="472"/>
                  <a:pt x="3994" y="570"/>
                  <a:pt x="4035" y="664"/>
                </a:cubicBezTo>
                <a:cubicBezTo>
                  <a:pt x="4076" y="758"/>
                  <a:pt x="4110" y="854"/>
                  <a:pt x="4155" y="964"/>
                </a:cubicBezTo>
                <a:cubicBezTo>
                  <a:pt x="4200" y="1074"/>
                  <a:pt x="4255" y="1198"/>
                  <a:pt x="4305" y="1324"/>
                </a:cubicBezTo>
                <a:cubicBezTo>
                  <a:pt x="4355" y="1450"/>
                  <a:pt x="4408" y="1599"/>
                  <a:pt x="4455" y="1721"/>
                </a:cubicBezTo>
                <a:cubicBezTo>
                  <a:pt x="4502" y="1843"/>
                  <a:pt x="4546" y="1955"/>
                  <a:pt x="4590" y="2059"/>
                </a:cubicBezTo>
                <a:cubicBezTo>
                  <a:pt x="4634" y="2163"/>
                  <a:pt x="4680" y="2262"/>
                  <a:pt x="4717" y="2344"/>
                </a:cubicBezTo>
                <a:cubicBezTo>
                  <a:pt x="4754" y="2426"/>
                  <a:pt x="4781" y="2488"/>
                  <a:pt x="4815" y="2554"/>
                </a:cubicBezTo>
                <a:cubicBezTo>
                  <a:pt x="4849" y="2620"/>
                  <a:pt x="4894" y="2696"/>
                  <a:pt x="4920" y="2741"/>
                </a:cubicBezTo>
                <a:cubicBezTo>
                  <a:pt x="4946" y="2786"/>
                  <a:pt x="4947" y="2784"/>
                  <a:pt x="4972" y="2824"/>
                </a:cubicBezTo>
                <a:cubicBezTo>
                  <a:pt x="4997" y="2864"/>
                  <a:pt x="5035" y="2932"/>
                  <a:pt x="5070" y="2981"/>
                </a:cubicBezTo>
                <a:cubicBezTo>
                  <a:pt x="5105" y="3030"/>
                  <a:pt x="5139" y="3070"/>
                  <a:pt x="5182" y="3116"/>
                </a:cubicBezTo>
                <a:cubicBezTo>
                  <a:pt x="5225" y="3162"/>
                  <a:pt x="5266" y="3212"/>
                  <a:pt x="5325" y="3259"/>
                </a:cubicBezTo>
                <a:cubicBezTo>
                  <a:pt x="5384" y="3306"/>
                  <a:pt x="5473" y="3364"/>
                  <a:pt x="5535" y="3401"/>
                </a:cubicBezTo>
                <a:cubicBezTo>
                  <a:pt x="5597" y="3438"/>
                  <a:pt x="5643" y="3460"/>
                  <a:pt x="5700" y="3484"/>
                </a:cubicBezTo>
                <a:cubicBezTo>
                  <a:pt x="5757" y="3508"/>
                  <a:pt x="5810" y="3528"/>
                  <a:pt x="5880" y="3544"/>
                </a:cubicBezTo>
                <a:cubicBezTo>
                  <a:pt x="5950" y="3560"/>
                  <a:pt x="6051" y="3571"/>
                  <a:pt x="6120" y="3581"/>
                </a:cubicBezTo>
                <a:cubicBezTo>
                  <a:pt x="6189" y="3591"/>
                  <a:pt x="6199" y="3599"/>
                  <a:pt x="6292" y="3604"/>
                </a:cubicBezTo>
                <a:cubicBezTo>
                  <a:pt x="6385" y="3609"/>
                  <a:pt x="6543" y="3610"/>
                  <a:pt x="6675" y="3611"/>
                </a:cubicBezTo>
                <a:cubicBezTo>
                  <a:pt x="6807" y="3612"/>
                  <a:pt x="7017" y="3611"/>
                  <a:pt x="7087" y="3611"/>
                </a:cubicBezTo>
              </a:path>
            </a:pathLst>
          </a:custGeom>
          <a:noFill/>
          <a:ln w="31750">
            <a:solidFill>
              <a:schemeClr val="accent5">
                <a:lumMod val="60000"/>
                <a:lumOff val="40000"/>
              </a:schemeClr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289" name="Freeform 9"/>
          <p:cNvSpPr>
            <a:spLocks/>
          </p:cNvSpPr>
          <p:nvPr/>
        </p:nvSpPr>
        <p:spPr bwMode="auto">
          <a:xfrm>
            <a:off x="3308229" y="4487945"/>
            <a:ext cx="6021162" cy="1554548"/>
          </a:xfrm>
          <a:custGeom>
            <a:avLst/>
            <a:gdLst>
              <a:gd name="T0" fmla="*/ 0 w 7087"/>
              <a:gd name="T1" fmla="*/ 2147483647 h 3612"/>
              <a:gd name="T2" fmla="*/ 2147483647 w 7087"/>
              <a:gd name="T3" fmla="*/ 2147483647 h 3612"/>
              <a:gd name="T4" fmla="*/ 2147483647 w 7087"/>
              <a:gd name="T5" fmla="*/ 2147483647 h 3612"/>
              <a:gd name="T6" fmla="*/ 2147483647 w 7087"/>
              <a:gd name="T7" fmla="*/ 2147483647 h 3612"/>
              <a:gd name="T8" fmla="*/ 2147483647 w 7087"/>
              <a:gd name="T9" fmla="*/ 2147483647 h 3612"/>
              <a:gd name="T10" fmla="*/ 2147483647 w 7087"/>
              <a:gd name="T11" fmla="*/ 2147483647 h 3612"/>
              <a:gd name="T12" fmla="*/ 2147483647 w 7087"/>
              <a:gd name="T13" fmla="*/ 2147483647 h 3612"/>
              <a:gd name="T14" fmla="*/ 2147483647 w 7087"/>
              <a:gd name="T15" fmla="*/ 2147483647 h 3612"/>
              <a:gd name="T16" fmla="*/ 2147483647 w 7087"/>
              <a:gd name="T17" fmla="*/ 2147483647 h 3612"/>
              <a:gd name="T18" fmla="*/ 2147483647 w 7087"/>
              <a:gd name="T19" fmla="*/ 2147483647 h 3612"/>
              <a:gd name="T20" fmla="*/ 2147483647 w 7087"/>
              <a:gd name="T21" fmla="*/ 2147483647 h 3612"/>
              <a:gd name="T22" fmla="*/ 2147483647 w 7087"/>
              <a:gd name="T23" fmla="*/ 2147483647 h 3612"/>
              <a:gd name="T24" fmla="*/ 2147483647 w 7087"/>
              <a:gd name="T25" fmla="*/ 2147483647 h 3612"/>
              <a:gd name="T26" fmla="*/ 2147483647 w 7087"/>
              <a:gd name="T27" fmla="*/ 2147483647 h 3612"/>
              <a:gd name="T28" fmla="*/ 2147483647 w 7087"/>
              <a:gd name="T29" fmla="*/ 2147483647 h 3612"/>
              <a:gd name="T30" fmla="*/ 2147483647 w 7087"/>
              <a:gd name="T31" fmla="*/ 2147483647 h 3612"/>
              <a:gd name="T32" fmla="*/ 2147483647 w 7087"/>
              <a:gd name="T33" fmla="*/ 2147483647 h 3612"/>
              <a:gd name="T34" fmla="*/ 2147483647 w 7087"/>
              <a:gd name="T35" fmla="*/ 2147483647 h 3612"/>
              <a:gd name="T36" fmla="*/ 2147483647 w 7087"/>
              <a:gd name="T37" fmla="*/ 2147483647 h 3612"/>
              <a:gd name="T38" fmla="*/ 2147483647 w 7087"/>
              <a:gd name="T39" fmla="*/ 2147483647 h 3612"/>
              <a:gd name="T40" fmla="*/ 2147483647 w 7087"/>
              <a:gd name="T41" fmla="*/ 2147483647 h 3612"/>
              <a:gd name="T42" fmla="*/ 2147483647 w 7087"/>
              <a:gd name="T43" fmla="*/ 2147483647 h 3612"/>
              <a:gd name="T44" fmla="*/ 2147483647 w 7087"/>
              <a:gd name="T45" fmla="*/ 2147483647 h 3612"/>
              <a:gd name="T46" fmla="*/ 2147483647 w 7087"/>
              <a:gd name="T47" fmla="*/ 2147483647 h 3612"/>
              <a:gd name="T48" fmla="*/ 2147483647 w 7087"/>
              <a:gd name="T49" fmla="*/ 2147483647 h 3612"/>
              <a:gd name="T50" fmla="*/ 2147483647 w 7087"/>
              <a:gd name="T51" fmla="*/ 2147483647 h 3612"/>
              <a:gd name="T52" fmla="*/ 2147483647 w 7087"/>
              <a:gd name="T53" fmla="*/ 2147483647 h 3612"/>
              <a:gd name="T54" fmla="*/ 2147483647 w 7087"/>
              <a:gd name="T55" fmla="*/ 2147483647 h 3612"/>
              <a:gd name="T56" fmla="*/ 2147483647 w 7087"/>
              <a:gd name="T57" fmla="*/ 2147483647 h 3612"/>
              <a:gd name="T58" fmla="*/ 2147483647 w 7087"/>
              <a:gd name="T59" fmla="*/ 2147483647 h 3612"/>
              <a:gd name="T60" fmla="*/ 2147483647 w 7087"/>
              <a:gd name="T61" fmla="*/ 2147483647 h 3612"/>
              <a:gd name="T62" fmla="*/ 2147483647 w 7087"/>
              <a:gd name="T63" fmla="*/ 2147483647 h 3612"/>
              <a:gd name="T64" fmla="*/ 2147483647 w 7087"/>
              <a:gd name="T65" fmla="*/ 2147483647 h 3612"/>
              <a:gd name="T66" fmla="*/ 2147483647 w 7087"/>
              <a:gd name="T67" fmla="*/ 2147483647 h 3612"/>
              <a:gd name="T68" fmla="*/ 2147483647 w 7087"/>
              <a:gd name="T69" fmla="*/ 2147483647 h 3612"/>
              <a:gd name="T70" fmla="*/ 2147483647 w 7087"/>
              <a:gd name="T71" fmla="*/ 2147483647 h 3612"/>
              <a:gd name="T72" fmla="*/ 2147483647 w 7087"/>
              <a:gd name="T73" fmla="*/ 2147483647 h 3612"/>
              <a:gd name="T74" fmla="*/ 2147483647 w 7087"/>
              <a:gd name="T75" fmla="*/ 2147483647 h 3612"/>
              <a:gd name="T76" fmla="*/ 2147483647 w 7087"/>
              <a:gd name="T77" fmla="*/ 2147483647 h 3612"/>
              <a:gd name="T78" fmla="*/ 2147483647 w 7087"/>
              <a:gd name="T79" fmla="*/ 2147483647 h 3612"/>
              <a:gd name="T80" fmla="*/ 2147483647 w 7087"/>
              <a:gd name="T81" fmla="*/ 2147483647 h 3612"/>
              <a:gd name="T82" fmla="*/ 2147483647 w 7087"/>
              <a:gd name="T83" fmla="*/ 2147483647 h 3612"/>
              <a:gd name="T84" fmla="*/ 2147483647 w 7087"/>
              <a:gd name="T85" fmla="*/ 2147483647 h 3612"/>
              <a:gd name="T86" fmla="*/ 2147483647 w 7087"/>
              <a:gd name="T87" fmla="*/ 2147483647 h 3612"/>
              <a:gd name="T88" fmla="*/ 2147483647 w 7087"/>
              <a:gd name="T89" fmla="*/ 2147483647 h 3612"/>
              <a:gd name="T90" fmla="*/ 2147483647 w 7087"/>
              <a:gd name="T91" fmla="*/ 2147483647 h 3612"/>
              <a:gd name="T92" fmla="*/ 2147483647 w 7087"/>
              <a:gd name="T93" fmla="*/ 2147483647 h 3612"/>
              <a:gd name="T94" fmla="*/ 2147483647 w 7087"/>
              <a:gd name="T95" fmla="*/ 2147483647 h 3612"/>
              <a:gd name="T96" fmla="*/ 2147483647 w 7087"/>
              <a:gd name="T97" fmla="*/ 2147483647 h 3612"/>
              <a:gd name="T98" fmla="*/ 2147483647 w 7087"/>
              <a:gd name="T99" fmla="*/ 2147483647 h 3612"/>
              <a:gd name="T100" fmla="*/ 2147483647 w 7087"/>
              <a:gd name="T101" fmla="*/ 2147483647 h 3612"/>
              <a:gd name="T102" fmla="*/ 2147483647 w 7087"/>
              <a:gd name="T103" fmla="*/ 2147483647 h 3612"/>
              <a:gd name="T104" fmla="*/ 2147483647 w 7087"/>
              <a:gd name="T105" fmla="*/ 2147483647 h 36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087" h="3612">
                <a:moveTo>
                  <a:pt x="0" y="3604"/>
                </a:moveTo>
                <a:cubicBezTo>
                  <a:pt x="64" y="3607"/>
                  <a:pt x="128" y="3610"/>
                  <a:pt x="202" y="3611"/>
                </a:cubicBezTo>
                <a:cubicBezTo>
                  <a:pt x="276" y="3612"/>
                  <a:pt x="367" y="3612"/>
                  <a:pt x="442" y="3611"/>
                </a:cubicBezTo>
                <a:cubicBezTo>
                  <a:pt x="517" y="3610"/>
                  <a:pt x="588" y="3606"/>
                  <a:pt x="652" y="3604"/>
                </a:cubicBezTo>
                <a:cubicBezTo>
                  <a:pt x="716" y="3602"/>
                  <a:pt x="763" y="3602"/>
                  <a:pt x="825" y="3596"/>
                </a:cubicBezTo>
                <a:cubicBezTo>
                  <a:pt x="887" y="3590"/>
                  <a:pt x="963" y="3580"/>
                  <a:pt x="1027" y="3566"/>
                </a:cubicBezTo>
                <a:cubicBezTo>
                  <a:pt x="1091" y="3552"/>
                  <a:pt x="1155" y="3531"/>
                  <a:pt x="1207" y="3514"/>
                </a:cubicBezTo>
                <a:cubicBezTo>
                  <a:pt x="1259" y="3497"/>
                  <a:pt x="1297" y="3481"/>
                  <a:pt x="1342" y="3461"/>
                </a:cubicBezTo>
                <a:cubicBezTo>
                  <a:pt x="1387" y="3441"/>
                  <a:pt x="1437" y="3418"/>
                  <a:pt x="1477" y="3394"/>
                </a:cubicBezTo>
                <a:cubicBezTo>
                  <a:pt x="1517" y="3370"/>
                  <a:pt x="1544" y="3347"/>
                  <a:pt x="1582" y="3319"/>
                </a:cubicBezTo>
                <a:cubicBezTo>
                  <a:pt x="1620" y="3291"/>
                  <a:pt x="1670" y="3259"/>
                  <a:pt x="1702" y="3229"/>
                </a:cubicBezTo>
                <a:cubicBezTo>
                  <a:pt x="1734" y="3199"/>
                  <a:pt x="1748" y="3174"/>
                  <a:pt x="1777" y="3139"/>
                </a:cubicBezTo>
                <a:cubicBezTo>
                  <a:pt x="1806" y="3104"/>
                  <a:pt x="1849" y="3054"/>
                  <a:pt x="1875" y="3019"/>
                </a:cubicBezTo>
                <a:cubicBezTo>
                  <a:pt x="1901" y="2984"/>
                  <a:pt x="1909" y="2969"/>
                  <a:pt x="1935" y="2929"/>
                </a:cubicBezTo>
                <a:cubicBezTo>
                  <a:pt x="1961" y="2889"/>
                  <a:pt x="1996" y="2840"/>
                  <a:pt x="2032" y="2779"/>
                </a:cubicBezTo>
                <a:cubicBezTo>
                  <a:pt x="2068" y="2718"/>
                  <a:pt x="2119" y="2620"/>
                  <a:pt x="2152" y="2561"/>
                </a:cubicBezTo>
                <a:cubicBezTo>
                  <a:pt x="2185" y="2502"/>
                  <a:pt x="2196" y="2495"/>
                  <a:pt x="2227" y="2426"/>
                </a:cubicBezTo>
                <a:cubicBezTo>
                  <a:pt x="2258" y="2357"/>
                  <a:pt x="2305" y="2239"/>
                  <a:pt x="2340" y="2149"/>
                </a:cubicBezTo>
                <a:cubicBezTo>
                  <a:pt x="2375" y="2059"/>
                  <a:pt x="2401" y="1980"/>
                  <a:pt x="2437" y="1886"/>
                </a:cubicBezTo>
                <a:cubicBezTo>
                  <a:pt x="2473" y="1792"/>
                  <a:pt x="2522" y="1676"/>
                  <a:pt x="2557" y="1586"/>
                </a:cubicBezTo>
                <a:cubicBezTo>
                  <a:pt x="2592" y="1496"/>
                  <a:pt x="2613" y="1437"/>
                  <a:pt x="2647" y="1346"/>
                </a:cubicBezTo>
                <a:cubicBezTo>
                  <a:pt x="2681" y="1255"/>
                  <a:pt x="2725" y="1128"/>
                  <a:pt x="2760" y="1039"/>
                </a:cubicBezTo>
                <a:cubicBezTo>
                  <a:pt x="2795" y="950"/>
                  <a:pt x="2821" y="898"/>
                  <a:pt x="2857" y="814"/>
                </a:cubicBezTo>
                <a:cubicBezTo>
                  <a:pt x="2893" y="730"/>
                  <a:pt x="2939" y="617"/>
                  <a:pt x="2977" y="536"/>
                </a:cubicBezTo>
                <a:cubicBezTo>
                  <a:pt x="3015" y="455"/>
                  <a:pt x="3048" y="386"/>
                  <a:pt x="3082" y="326"/>
                </a:cubicBezTo>
                <a:cubicBezTo>
                  <a:pt x="3116" y="266"/>
                  <a:pt x="3149" y="215"/>
                  <a:pt x="3180" y="176"/>
                </a:cubicBezTo>
                <a:cubicBezTo>
                  <a:pt x="3211" y="137"/>
                  <a:pt x="3238" y="119"/>
                  <a:pt x="3270" y="94"/>
                </a:cubicBezTo>
                <a:cubicBezTo>
                  <a:pt x="3302" y="69"/>
                  <a:pt x="3340" y="41"/>
                  <a:pt x="3375" y="26"/>
                </a:cubicBezTo>
                <a:cubicBezTo>
                  <a:pt x="3410" y="11"/>
                  <a:pt x="3455" y="8"/>
                  <a:pt x="3480" y="4"/>
                </a:cubicBezTo>
                <a:cubicBezTo>
                  <a:pt x="3505" y="0"/>
                  <a:pt x="3501" y="0"/>
                  <a:pt x="3525" y="4"/>
                </a:cubicBezTo>
                <a:cubicBezTo>
                  <a:pt x="3549" y="8"/>
                  <a:pt x="3593" y="11"/>
                  <a:pt x="3622" y="26"/>
                </a:cubicBezTo>
                <a:cubicBezTo>
                  <a:pt x="3651" y="41"/>
                  <a:pt x="3666" y="59"/>
                  <a:pt x="3697" y="94"/>
                </a:cubicBezTo>
                <a:cubicBezTo>
                  <a:pt x="3728" y="129"/>
                  <a:pt x="3775" y="185"/>
                  <a:pt x="3810" y="236"/>
                </a:cubicBezTo>
                <a:cubicBezTo>
                  <a:pt x="3845" y="287"/>
                  <a:pt x="3870" y="330"/>
                  <a:pt x="3907" y="401"/>
                </a:cubicBezTo>
                <a:cubicBezTo>
                  <a:pt x="3944" y="472"/>
                  <a:pt x="3994" y="570"/>
                  <a:pt x="4035" y="664"/>
                </a:cubicBezTo>
                <a:cubicBezTo>
                  <a:pt x="4076" y="758"/>
                  <a:pt x="4110" y="854"/>
                  <a:pt x="4155" y="964"/>
                </a:cubicBezTo>
                <a:cubicBezTo>
                  <a:pt x="4200" y="1074"/>
                  <a:pt x="4255" y="1198"/>
                  <a:pt x="4305" y="1324"/>
                </a:cubicBezTo>
                <a:cubicBezTo>
                  <a:pt x="4355" y="1450"/>
                  <a:pt x="4408" y="1599"/>
                  <a:pt x="4455" y="1721"/>
                </a:cubicBezTo>
                <a:cubicBezTo>
                  <a:pt x="4502" y="1843"/>
                  <a:pt x="4546" y="1955"/>
                  <a:pt x="4590" y="2059"/>
                </a:cubicBezTo>
                <a:cubicBezTo>
                  <a:pt x="4634" y="2163"/>
                  <a:pt x="4680" y="2262"/>
                  <a:pt x="4717" y="2344"/>
                </a:cubicBezTo>
                <a:cubicBezTo>
                  <a:pt x="4754" y="2426"/>
                  <a:pt x="4781" y="2488"/>
                  <a:pt x="4815" y="2554"/>
                </a:cubicBezTo>
                <a:cubicBezTo>
                  <a:pt x="4849" y="2620"/>
                  <a:pt x="4894" y="2696"/>
                  <a:pt x="4920" y="2741"/>
                </a:cubicBezTo>
                <a:cubicBezTo>
                  <a:pt x="4946" y="2786"/>
                  <a:pt x="4947" y="2784"/>
                  <a:pt x="4972" y="2824"/>
                </a:cubicBezTo>
                <a:cubicBezTo>
                  <a:pt x="4997" y="2864"/>
                  <a:pt x="5035" y="2932"/>
                  <a:pt x="5070" y="2981"/>
                </a:cubicBezTo>
                <a:cubicBezTo>
                  <a:pt x="5105" y="3030"/>
                  <a:pt x="5139" y="3070"/>
                  <a:pt x="5182" y="3116"/>
                </a:cubicBezTo>
                <a:cubicBezTo>
                  <a:pt x="5225" y="3162"/>
                  <a:pt x="5266" y="3212"/>
                  <a:pt x="5325" y="3259"/>
                </a:cubicBezTo>
                <a:cubicBezTo>
                  <a:pt x="5384" y="3306"/>
                  <a:pt x="5473" y="3364"/>
                  <a:pt x="5535" y="3401"/>
                </a:cubicBezTo>
                <a:cubicBezTo>
                  <a:pt x="5597" y="3438"/>
                  <a:pt x="5643" y="3460"/>
                  <a:pt x="5700" y="3484"/>
                </a:cubicBezTo>
                <a:cubicBezTo>
                  <a:pt x="5757" y="3508"/>
                  <a:pt x="5810" y="3528"/>
                  <a:pt x="5880" y="3544"/>
                </a:cubicBezTo>
                <a:cubicBezTo>
                  <a:pt x="5950" y="3560"/>
                  <a:pt x="6051" y="3571"/>
                  <a:pt x="6120" y="3581"/>
                </a:cubicBezTo>
                <a:cubicBezTo>
                  <a:pt x="6189" y="3591"/>
                  <a:pt x="6199" y="3599"/>
                  <a:pt x="6292" y="3604"/>
                </a:cubicBezTo>
                <a:cubicBezTo>
                  <a:pt x="6385" y="3609"/>
                  <a:pt x="6543" y="3610"/>
                  <a:pt x="6675" y="3611"/>
                </a:cubicBezTo>
                <a:cubicBezTo>
                  <a:pt x="6807" y="3612"/>
                  <a:pt x="7017" y="3611"/>
                  <a:pt x="7087" y="3611"/>
                </a:cubicBezTo>
              </a:path>
            </a:pathLst>
          </a:custGeom>
          <a:noFill/>
          <a:ln w="31750">
            <a:solidFill>
              <a:schemeClr val="bg2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206" name="Freeform 9"/>
          <p:cNvSpPr>
            <a:spLocks/>
          </p:cNvSpPr>
          <p:nvPr/>
        </p:nvSpPr>
        <p:spPr bwMode="auto">
          <a:xfrm>
            <a:off x="4656021" y="1713801"/>
            <a:ext cx="3315388" cy="2024765"/>
          </a:xfrm>
          <a:custGeom>
            <a:avLst/>
            <a:gdLst>
              <a:gd name="T0" fmla="*/ 0 w 7087"/>
              <a:gd name="T1" fmla="*/ 2147483647 h 3612"/>
              <a:gd name="T2" fmla="*/ 2147483647 w 7087"/>
              <a:gd name="T3" fmla="*/ 2147483647 h 3612"/>
              <a:gd name="T4" fmla="*/ 2147483647 w 7087"/>
              <a:gd name="T5" fmla="*/ 2147483647 h 3612"/>
              <a:gd name="T6" fmla="*/ 2147483647 w 7087"/>
              <a:gd name="T7" fmla="*/ 2147483647 h 3612"/>
              <a:gd name="T8" fmla="*/ 2147483647 w 7087"/>
              <a:gd name="T9" fmla="*/ 2147483647 h 3612"/>
              <a:gd name="T10" fmla="*/ 2147483647 w 7087"/>
              <a:gd name="T11" fmla="*/ 2147483647 h 3612"/>
              <a:gd name="T12" fmla="*/ 2147483647 w 7087"/>
              <a:gd name="T13" fmla="*/ 2147483647 h 3612"/>
              <a:gd name="T14" fmla="*/ 2147483647 w 7087"/>
              <a:gd name="T15" fmla="*/ 2147483647 h 3612"/>
              <a:gd name="T16" fmla="*/ 2147483647 w 7087"/>
              <a:gd name="T17" fmla="*/ 2147483647 h 3612"/>
              <a:gd name="T18" fmla="*/ 2147483647 w 7087"/>
              <a:gd name="T19" fmla="*/ 2147483647 h 3612"/>
              <a:gd name="T20" fmla="*/ 2147483647 w 7087"/>
              <a:gd name="T21" fmla="*/ 2147483647 h 3612"/>
              <a:gd name="T22" fmla="*/ 2147483647 w 7087"/>
              <a:gd name="T23" fmla="*/ 2147483647 h 3612"/>
              <a:gd name="T24" fmla="*/ 2147483647 w 7087"/>
              <a:gd name="T25" fmla="*/ 2147483647 h 3612"/>
              <a:gd name="T26" fmla="*/ 2147483647 w 7087"/>
              <a:gd name="T27" fmla="*/ 2147483647 h 3612"/>
              <a:gd name="T28" fmla="*/ 2147483647 w 7087"/>
              <a:gd name="T29" fmla="*/ 2147483647 h 3612"/>
              <a:gd name="T30" fmla="*/ 2147483647 w 7087"/>
              <a:gd name="T31" fmla="*/ 2147483647 h 3612"/>
              <a:gd name="T32" fmla="*/ 2147483647 w 7087"/>
              <a:gd name="T33" fmla="*/ 2147483647 h 3612"/>
              <a:gd name="T34" fmla="*/ 2147483647 w 7087"/>
              <a:gd name="T35" fmla="*/ 2147483647 h 3612"/>
              <a:gd name="T36" fmla="*/ 2147483647 w 7087"/>
              <a:gd name="T37" fmla="*/ 2147483647 h 3612"/>
              <a:gd name="T38" fmla="*/ 2147483647 w 7087"/>
              <a:gd name="T39" fmla="*/ 2147483647 h 3612"/>
              <a:gd name="T40" fmla="*/ 2147483647 w 7087"/>
              <a:gd name="T41" fmla="*/ 2147483647 h 3612"/>
              <a:gd name="T42" fmla="*/ 2147483647 w 7087"/>
              <a:gd name="T43" fmla="*/ 2147483647 h 3612"/>
              <a:gd name="T44" fmla="*/ 2147483647 w 7087"/>
              <a:gd name="T45" fmla="*/ 2147483647 h 3612"/>
              <a:gd name="T46" fmla="*/ 2147483647 w 7087"/>
              <a:gd name="T47" fmla="*/ 2147483647 h 3612"/>
              <a:gd name="T48" fmla="*/ 2147483647 w 7087"/>
              <a:gd name="T49" fmla="*/ 2147483647 h 3612"/>
              <a:gd name="T50" fmla="*/ 2147483647 w 7087"/>
              <a:gd name="T51" fmla="*/ 2147483647 h 3612"/>
              <a:gd name="T52" fmla="*/ 2147483647 w 7087"/>
              <a:gd name="T53" fmla="*/ 2147483647 h 3612"/>
              <a:gd name="T54" fmla="*/ 2147483647 w 7087"/>
              <a:gd name="T55" fmla="*/ 2147483647 h 3612"/>
              <a:gd name="T56" fmla="*/ 2147483647 w 7087"/>
              <a:gd name="T57" fmla="*/ 2147483647 h 3612"/>
              <a:gd name="T58" fmla="*/ 2147483647 w 7087"/>
              <a:gd name="T59" fmla="*/ 2147483647 h 3612"/>
              <a:gd name="T60" fmla="*/ 2147483647 w 7087"/>
              <a:gd name="T61" fmla="*/ 2147483647 h 3612"/>
              <a:gd name="T62" fmla="*/ 2147483647 w 7087"/>
              <a:gd name="T63" fmla="*/ 2147483647 h 3612"/>
              <a:gd name="T64" fmla="*/ 2147483647 w 7087"/>
              <a:gd name="T65" fmla="*/ 2147483647 h 3612"/>
              <a:gd name="T66" fmla="*/ 2147483647 w 7087"/>
              <a:gd name="T67" fmla="*/ 2147483647 h 3612"/>
              <a:gd name="T68" fmla="*/ 2147483647 w 7087"/>
              <a:gd name="T69" fmla="*/ 2147483647 h 3612"/>
              <a:gd name="T70" fmla="*/ 2147483647 w 7087"/>
              <a:gd name="T71" fmla="*/ 2147483647 h 3612"/>
              <a:gd name="T72" fmla="*/ 2147483647 w 7087"/>
              <a:gd name="T73" fmla="*/ 2147483647 h 3612"/>
              <a:gd name="T74" fmla="*/ 2147483647 w 7087"/>
              <a:gd name="T75" fmla="*/ 2147483647 h 3612"/>
              <a:gd name="T76" fmla="*/ 2147483647 w 7087"/>
              <a:gd name="T77" fmla="*/ 2147483647 h 3612"/>
              <a:gd name="T78" fmla="*/ 2147483647 w 7087"/>
              <a:gd name="T79" fmla="*/ 2147483647 h 3612"/>
              <a:gd name="T80" fmla="*/ 2147483647 w 7087"/>
              <a:gd name="T81" fmla="*/ 2147483647 h 3612"/>
              <a:gd name="T82" fmla="*/ 2147483647 w 7087"/>
              <a:gd name="T83" fmla="*/ 2147483647 h 3612"/>
              <a:gd name="T84" fmla="*/ 2147483647 w 7087"/>
              <a:gd name="T85" fmla="*/ 2147483647 h 3612"/>
              <a:gd name="T86" fmla="*/ 2147483647 w 7087"/>
              <a:gd name="T87" fmla="*/ 2147483647 h 3612"/>
              <a:gd name="T88" fmla="*/ 2147483647 w 7087"/>
              <a:gd name="T89" fmla="*/ 2147483647 h 3612"/>
              <a:gd name="T90" fmla="*/ 2147483647 w 7087"/>
              <a:gd name="T91" fmla="*/ 2147483647 h 3612"/>
              <a:gd name="T92" fmla="*/ 2147483647 w 7087"/>
              <a:gd name="T93" fmla="*/ 2147483647 h 3612"/>
              <a:gd name="T94" fmla="*/ 2147483647 w 7087"/>
              <a:gd name="T95" fmla="*/ 2147483647 h 3612"/>
              <a:gd name="T96" fmla="*/ 2147483647 w 7087"/>
              <a:gd name="T97" fmla="*/ 2147483647 h 3612"/>
              <a:gd name="T98" fmla="*/ 2147483647 w 7087"/>
              <a:gd name="T99" fmla="*/ 2147483647 h 3612"/>
              <a:gd name="T100" fmla="*/ 2147483647 w 7087"/>
              <a:gd name="T101" fmla="*/ 2147483647 h 3612"/>
              <a:gd name="T102" fmla="*/ 2147483647 w 7087"/>
              <a:gd name="T103" fmla="*/ 2147483647 h 3612"/>
              <a:gd name="T104" fmla="*/ 2147483647 w 7087"/>
              <a:gd name="T105" fmla="*/ 2147483647 h 36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087" h="3612">
                <a:moveTo>
                  <a:pt x="0" y="3604"/>
                </a:moveTo>
                <a:cubicBezTo>
                  <a:pt x="64" y="3607"/>
                  <a:pt x="128" y="3610"/>
                  <a:pt x="202" y="3611"/>
                </a:cubicBezTo>
                <a:cubicBezTo>
                  <a:pt x="276" y="3612"/>
                  <a:pt x="367" y="3612"/>
                  <a:pt x="442" y="3611"/>
                </a:cubicBezTo>
                <a:cubicBezTo>
                  <a:pt x="517" y="3610"/>
                  <a:pt x="588" y="3606"/>
                  <a:pt x="652" y="3604"/>
                </a:cubicBezTo>
                <a:cubicBezTo>
                  <a:pt x="716" y="3602"/>
                  <a:pt x="763" y="3602"/>
                  <a:pt x="825" y="3596"/>
                </a:cubicBezTo>
                <a:cubicBezTo>
                  <a:pt x="887" y="3590"/>
                  <a:pt x="963" y="3580"/>
                  <a:pt x="1027" y="3566"/>
                </a:cubicBezTo>
                <a:cubicBezTo>
                  <a:pt x="1091" y="3552"/>
                  <a:pt x="1155" y="3531"/>
                  <a:pt x="1207" y="3514"/>
                </a:cubicBezTo>
                <a:cubicBezTo>
                  <a:pt x="1259" y="3497"/>
                  <a:pt x="1297" y="3481"/>
                  <a:pt x="1342" y="3461"/>
                </a:cubicBezTo>
                <a:cubicBezTo>
                  <a:pt x="1387" y="3441"/>
                  <a:pt x="1437" y="3418"/>
                  <a:pt x="1477" y="3394"/>
                </a:cubicBezTo>
                <a:cubicBezTo>
                  <a:pt x="1517" y="3370"/>
                  <a:pt x="1544" y="3347"/>
                  <a:pt x="1582" y="3319"/>
                </a:cubicBezTo>
                <a:cubicBezTo>
                  <a:pt x="1620" y="3291"/>
                  <a:pt x="1670" y="3259"/>
                  <a:pt x="1702" y="3229"/>
                </a:cubicBezTo>
                <a:cubicBezTo>
                  <a:pt x="1734" y="3199"/>
                  <a:pt x="1748" y="3174"/>
                  <a:pt x="1777" y="3139"/>
                </a:cubicBezTo>
                <a:cubicBezTo>
                  <a:pt x="1806" y="3104"/>
                  <a:pt x="1849" y="3054"/>
                  <a:pt x="1875" y="3019"/>
                </a:cubicBezTo>
                <a:cubicBezTo>
                  <a:pt x="1901" y="2984"/>
                  <a:pt x="1909" y="2969"/>
                  <a:pt x="1935" y="2929"/>
                </a:cubicBezTo>
                <a:cubicBezTo>
                  <a:pt x="1961" y="2889"/>
                  <a:pt x="1996" y="2840"/>
                  <a:pt x="2032" y="2779"/>
                </a:cubicBezTo>
                <a:cubicBezTo>
                  <a:pt x="2068" y="2718"/>
                  <a:pt x="2119" y="2620"/>
                  <a:pt x="2152" y="2561"/>
                </a:cubicBezTo>
                <a:cubicBezTo>
                  <a:pt x="2185" y="2502"/>
                  <a:pt x="2196" y="2495"/>
                  <a:pt x="2227" y="2426"/>
                </a:cubicBezTo>
                <a:cubicBezTo>
                  <a:pt x="2258" y="2357"/>
                  <a:pt x="2305" y="2239"/>
                  <a:pt x="2340" y="2149"/>
                </a:cubicBezTo>
                <a:cubicBezTo>
                  <a:pt x="2375" y="2059"/>
                  <a:pt x="2401" y="1980"/>
                  <a:pt x="2437" y="1886"/>
                </a:cubicBezTo>
                <a:cubicBezTo>
                  <a:pt x="2473" y="1792"/>
                  <a:pt x="2522" y="1676"/>
                  <a:pt x="2557" y="1586"/>
                </a:cubicBezTo>
                <a:cubicBezTo>
                  <a:pt x="2592" y="1496"/>
                  <a:pt x="2613" y="1437"/>
                  <a:pt x="2647" y="1346"/>
                </a:cubicBezTo>
                <a:cubicBezTo>
                  <a:pt x="2681" y="1255"/>
                  <a:pt x="2725" y="1128"/>
                  <a:pt x="2760" y="1039"/>
                </a:cubicBezTo>
                <a:cubicBezTo>
                  <a:pt x="2795" y="950"/>
                  <a:pt x="2821" y="898"/>
                  <a:pt x="2857" y="814"/>
                </a:cubicBezTo>
                <a:cubicBezTo>
                  <a:pt x="2893" y="730"/>
                  <a:pt x="2939" y="617"/>
                  <a:pt x="2977" y="536"/>
                </a:cubicBezTo>
                <a:cubicBezTo>
                  <a:pt x="3015" y="455"/>
                  <a:pt x="3048" y="386"/>
                  <a:pt x="3082" y="326"/>
                </a:cubicBezTo>
                <a:cubicBezTo>
                  <a:pt x="3116" y="266"/>
                  <a:pt x="3149" y="215"/>
                  <a:pt x="3180" y="176"/>
                </a:cubicBezTo>
                <a:cubicBezTo>
                  <a:pt x="3211" y="137"/>
                  <a:pt x="3238" y="119"/>
                  <a:pt x="3270" y="94"/>
                </a:cubicBezTo>
                <a:cubicBezTo>
                  <a:pt x="3302" y="69"/>
                  <a:pt x="3340" y="41"/>
                  <a:pt x="3375" y="26"/>
                </a:cubicBezTo>
                <a:cubicBezTo>
                  <a:pt x="3410" y="11"/>
                  <a:pt x="3455" y="8"/>
                  <a:pt x="3480" y="4"/>
                </a:cubicBezTo>
                <a:cubicBezTo>
                  <a:pt x="3505" y="0"/>
                  <a:pt x="3501" y="0"/>
                  <a:pt x="3525" y="4"/>
                </a:cubicBezTo>
                <a:cubicBezTo>
                  <a:pt x="3549" y="8"/>
                  <a:pt x="3593" y="11"/>
                  <a:pt x="3622" y="26"/>
                </a:cubicBezTo>
                <a:cubicBezTo>
                  <a:pt x="3651" y="41"/>
                  <a:pt x="3666" y="59"/>
                  <a:pt x="3697" y="94"/>
                </a:cubicBezTo>
                <a:cubicBezTo>
                  <a:pt x="3728" y="129"/>
                  <a:pt x="3775" y="185"/>
                  <a:pt x="3810" y="236"/>
                </a:cubicBezTo>
                <a:cubicBezTo>
                  <a:pt x="3845" y="287"/>
                  <a:pt x="3870" y="330"/>
                  <a:pt x="3907" y="401"/>
                </a:cubicBezTo>
                <a:cubicBezTo>
                  <a:pt x="3944" y="472"/>
                  <a:pt x="3994" y="570"/>
                  <a:pt x="4035" y="664"/>
                </a:cubicBezTo>
                <a:cubicBezTo>
                  <a:pt x="4076" y="758"/>
                  <a:pt x="4110" y="854"/>
                  <a:pt x="4155" y="964"/>
                </a:cubicBezTo>
                <a:cubicBezTo>
                  <a:pt x="4200" y="1074"/>
                  <a:pt x="4255" y="1198"/>
                  <a:pt x="4305" y="1324"/>
                </a:cubicBezTo>
                <a:cubicBezTo>
                  <a:pt x="4355" y="1450"/>
                  <a:pt x="4408" y="1599"/>
                  <a:pt x="4455" y="1721"/>
                </a:cubicBezTo>
                <a:cubicBezTo>
                  <a:pt x="4502" y="1843"/>
                  <a:pt x="4546" y="1955"/>
                  <a:pt x="4590" y="2059"/>
                </a:cubicBezTo>
                <a:cubicBezTo>
                  <a:pt x="4634" y="2163"/>
                  <a:pt x="4680" y="2262"/>
                  <a:pt x="4717" y="2344"/>
                </a:cubicBezTo>
                <a:cubicBezTo>
                  <a:pt x="4754" y="2426"/>
                  <a:pt x="4781" y="2488"/>
                  <a:pt x="4815" y="2554"/>
                </a:cubicBezTo>
                <a:cubicBezTo>
                  <a:pt x="4849" y="2620"/>
                  <a:pt x="4894" y="2696"/>
                  <a:pt x="4920" y="2741"/>
                </a:cubicBezTo>
                <a:cubicBezTo>
                  <a:pt x="4946" y="2786"/>
                  <a:pt x="4947" y="2784"/>
                  <a:pt x="4972" y="2824"/>
                </a:cubicBezTo>
                <a:cubicBezTo>
                  <a:pt x="4997" y="2864"/>
                  <a:pt x="5035" y="2932"/>
                  <a:pt x="5070" y="2981"/>
                </a:cubicBezTo>
                <a:cubicBezTo>
                  <a:pt x="5105" y="3030"/>
                  <a:pt x="5139" y="3070"/>
                  <a:pt x="5182" y="3116"/>
                </a:cubicBezTo>
                <a:cubicBezTo>
                  <a:pt x="5225" y="3162"/>
                  <a:pt x="5266" y="3212"/>
                  <a:pt x="5325" y="3259"/>
                </a:cubicBezTo>
                <a:cubicBezTo>
                  <a:pt x="5384" y="3306"/>
                  <a:pt x="5473" y="3364"/>
                  <a:pt x="5535" y="3401"/>
                </a:cubicBezTo>
                <a:cubicBezTo>
                  <a:pt x="5597" y="3438"/>
                  <a:pt x="5643" y="3460"/>
                  <a:pt x="5700" y="3484"/>
                </a:cubicBezTo>
                <a:cubicBezTo>
                  <a:pt x="5757" y="3508"/>
                  <a:pt x="5810" y="3528"/>
                  <a:pt x="5880" y="3544"/>
                </a:cubicBezTo>
                <a:cubicBezTo>
                  <a:pt x="5950" y="3560"/>
                  <a:pt x="6051" y="3571"/>
                  <a:pt x="6120" y="3581"/>
                </a:cubicBezTo>
                <a:cubicBezTo>
                  <a:pt x="6189" y="3591"/>
                  <a:pt x="6199" y="3599"/>
                  <a:pt x="6292" y="3604"/>
                </a:cubicBezTo>
                <a:cubicBezTo>
                  <a:pt x="6385" y="3609"/>
                  <a:pt x="6543" y="3610"/>
                  <a:pt x="6675" y="3611"/>
                </a:cubicBezTo>
                <a:cubicBezTo>
                  <a:pt x="6807" y="3612"/>
                  <a:pt x="7017" y="3611"/>
                  <a:pt x="7087" y="3611"/>
                </a:cubicBezTo>
              </a:path>
            </a:pathLst>
          </a:custGeom>
          <a:noFill/>
          <a:ln w="31750">
            <a:solidFill>
              <a:schemeClr val="accent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5592772" y="2852928"/>
            <a:ext cx="1357061" cy="49443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Sharp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Focus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5435303" y="5369814"/>
            <a:ext cx="1671998" cy="3239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>
              <a:lnSpc>
                <a:spcPts val="18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0000"/>
                </a:solidFill>
              </a:rPr>
              <a:t>Diffused Focus</a:t>
            </a:r>
          </a:p>
        </p:txBody>
      </p:sp>
      <p:cxnSp>
        <p:nvCxnSpPr>
          <p:cNvPr id="109" name="Straight Connector 108"/>
          <p:cNvCxnSpPr/>
          <p:nvPr/>
        </p:nvCxnSpPr>
        <p:spPr bwMode="auto">
          <a:xfrm>
            <a:off x="2631090" y="4487945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ADBEC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0" name="TextBox 109"/>
          <p:cNvSpPr txBox="1"/>
          <p:nvPr/>
        </p:nvSpPr>
        <p:spPr>
          <a:xfrm>
            <a:off x="3108260" y="3982212"/>
            <a:ext cx="1547761" cy="3550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err="1" smtClean="0">
                <a:solidFill>
                  <a:srgbClr val="EB780A"/>
                </a:solidFill>
              </a:rPr>
              <a:t>SUV</a:t>
            </a:r>
            <a:r>
              <a:rPr lang="en-US" baseline="-25000" dirty="0" err="1">
                <a:solidFill>
                  <a:srgbClr val="EB780A"/>
                </a:solidFill>
              </a:rPr>
              <a:t>S</a:t>
            </a:r>
            <a:r>
              <a:rPr lang="en-US" baseline="-25000" dirty="0" err="1" smtClean="0">
                <a:solidFill>
                  <a:srgbClr val="EB780A"/>
                </a:solidFill>
              </a:rPr>
              <a:t>iemens</a:t>
            </a:r>
            <a:endParaRPr lang="en-US" baseline="-25000" dirty="0" smtClean="0">
              <a:solidFill>
                <a:srgbClr val="EB780A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3108260" y="4315968"/>
            <a:ext cx="1547761" cy="3550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err="1" smtClean="0">
                <a:solidFill>
                  <a:srgbClr val="879BAA"/>
                </a:solidFill>
              </a:rPr>
              <a:t>SUV</a:t>
            </a:r>
            <a:r>
              <a:rPr lang="en-US" baseline="-25000" dirty="0" err="1">
                <a:solidFill>
                  <a:srgbClr val="879BAA"/>
                </a:solidFill>
              </a:rPr>
              <a:t>C</a:t>
            </a:r>
            <a:r>
              <a:rPr lang="en-US" baseline="-25000" dirty="0" err="1" smtClean="0">
                <a:solidFill>
                  <a:srgbClr val="879BAA"/>
                </a:solidFill>
              </a:rPr>
              <a:t>onventional</a:t>
            </a:r>
            <a:endParaRPr lang="en-US" baseline="-25000" dirty="0" smtClean="0">
              <a:solidFill>
                <a:srgbClr val="879BAA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108260" y="4626864"/>
            <a:ext cx="1547761" cy="3550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F0"/>
                </a:solidFill>
              </a:rPr>
              <a:t>SUV</a:t>
            </a:r>
            <a:r>
              <a:rPr lang="en-US" baseline="-25000" dirty="0" smtClean="0">
                <a:solidFill>
                  <a:srgbClr val="00B0F0"/>
                </a:solidFill>
              </a:rPr>
              <a:t>EQ</a:t>
            </a:r>
          </a:p>
        </p:txBody>
      </p:sp>
      <p:cxnSp>
        <p:nvCxnSpPr>
          <p:cNvPr id="113" name="Straight Connector 112"/>
          <p:cNvCxnSpPr/>
          <p:nvPr/>
        </p:nvCxnSpPr>
        <p:spPr bwMode="auto">
          <a:xfrm>
            <a:off x="2631090" y="2500884"/>
            <a:ext cx="310494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14" name="TextBox 113"/>
          <p:cNvSpPr txBox="1"/>
          <p:nvPr/>
        </p:nvSpPr>
        <p:spPr>
          <a:xfrm>
            <a:off x="3108260" y="2319566"/>
            <a:ext cx="1547761" cy="3550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US" dirty="0" smtClean="0">
                <a:solidFill>
                  <a:srgbClr val="00B0F0"/>
                </a:solidFill>
              </a:rPr>
              <a:t>SUV</a:t>
            </a:r>
            <a:r>
              <a:rPr lang="en-US" baseline="-25000" dirty="0" smtClean="0">
                <a:solidFill>
                  <a:srgbClr val="00B0F0"/>
                </a:solidFill>
              </a:rPr>
              <a:t>EQ</a:t>
            </a:r>
          </a:p>
        </p:txBody>
      </p:sp>
      <p:cxnSp>
        <p:nvCxnSpPr>
          <p:cNvPr id="137" name="Straight Connector 136"/>
          <p:cNvCxnSpPr/>
          <p:nvPr/>
        </p:nvCxnSpPr>
        <p:spPr bwMode="auto">
          <a:xfrm>
            <a:off x="5811139" y="5287586"/>
            <a:ext cx="959178" cy="0"/>
          </a:xfrm>
          <a:prstGeom prst="line">
            <a:avLst/>
          </a:prstGeom>
          <a:solidFill>
            <a:schemeClr val="tx2"/>
          </a:solidFill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38" name="Freeform 9"/>
          <p:cNvSpPr>
            <a:spLocks/>
          </p:cNvSpPr>
          <p:nvPr/>
        </p:nvSpPr>
        <p:spPr bwMode="auto">
          <a:xfrm>
            <a:off x="2822856" y="2500884"/>
            <a:ext cx="7010207" cy="1234742"/>
          </a:xfrm>
          <a:custGeom>
            <a:avLst/>
            <a:gdLst>
              <a:gd name="T0" fmla="*/ 0 w 7087"/>
              <a:gd name="T1" fmla="*/ 2147483647 h 3612"/>
              <a:gd name="T2" fmla="*/ 2147483647 w 7087"/>
              <a:gd name="T3" fmla="*/ 2147483647 h 3612"/>
              <a:gd name="T4" fmla="*/ 2147483647 w 7087"/>
              <a:gd name="T5" fmla="*/ 2147483647 h 3612"/>
              <a:gd name="T6" fmla="*/ 2147483647 w 7087"/>
              <a:gd name="T7" fmla="*/ 2147483647 h 3612"/>
              <a:gd name="T8" fmla="*/ 2147483647 w 7087"/>
              <a:gd name="T9" fmla="*/ 2147483647 h 3612"/>
              <a:gd name="T10" fmla="*/ 2147483647 w 7087"/>
              <a:gd name="T11" fmla="*/ 2147483647 h 3612"/>
              <a:gd name="T12" fmla="*/ 2147483647 w 7087"/>
              <a:gd name="T13" fmla="*/ 2147483647 h 3612"/>
              <a:gd name="T14" fmla="*/ 2147483647 w 7087"/>
              <a:gd name="T15" fmla="*/ 2147483647 h 3612"/>
              <a:gd name="T16" fmla="*/ 2147483647 w 7087"/>
              <a:gd name="T17" fmla="*/ 2147483647 h 3612"/>
              <a:gd name="T18" fmla="*/ 2147483647 w 7087"/>
              <a:gd name="T19" fmla="*/ 2147483647 h 3612"/>
              <a:gd name="T20" fmla="*/ 2147483647 w 7087"/>
              <a:gd name="T21" fmla="*/ 2147483647 h 3612"/>
              <a:gd name="T22" fmla="*/ 2147483647 w 7087"/>
              <a:gd name="T23" fmla="*/ 2147483647 h 3612"/>
              <a:gd name="T24" fmla="*/ 2147483647 w 7087"/>
              <a:gd name="T25" fmla="*/ 2147483647 h 3612"/>
              <a:gd name="T26" fmla="*/ 2147483647 w 7087"/>
              <a:gd name="T27" fmla="*/ 2147483647 h 3612"/>
              <a:gd name="T28" fmla="*/ 2147483647 w 7087"/>
              <a:gd name="T29" fmla="*/ 2147483647 h 3612"/>
              <a:gd name="T30" fmla="*/ 2147483647 w 7087"/>
              <a:gd name="T31" fmla="*/ 2147483647 h 3612"/>
              <a:gd name="T32" fmla="*/ 2147483647 w 7087"/>
              <a:gd name="T33" fmla="*/ 2147483647 h 3612"/>
              <a:gd name="T34" fmla="*/ 2147483647 w 7087"/>
              <a:gd name="T35" fmla="*/ 2147483647 h 3612"/>
              <a:gd name="T36" fmla="*/ 2147483647 w 7087"/>
              <a:gd name="T37" fmla="*/ 2147483647 h 3612"/>
              <a:gd name="T38" fmla="*/ 2147483647 w 7087"/>
              <a:gd name="T39" fmla="*/ 2147483647 h 3612"/>
              <a:gd name="T40" fmla="*/ 2147483647 w 7087"/>
              <a:gd name="T41" fmla="*/ 2147483647 h 3612"/>
              <a:gd name="T42" fmla="*/ 2147483647 w 7087"/>
              <a:gd name="T43" fmla="*/ 2147483647 h 3612"/>
              <a:gd name="T44" fmla="*/ 2147483647 w 7087"/>
              <a:gd name="T45" fmla="*/ 2147483647 h 3612"/>
              <a:gd name="T46" fmla="*/ 2147483647 w 7087"/>
              <a:gd name="T47" fmla="*/ 2147483647 h 3612"/>
              <a:gd name="T48" fmla="*/ 2147483647 w 7087"/>
              <a:gd name="T49" fmla="*/ 2147483647 h 3612"/>
              <a:gd name="T50" fmla="*/ 2147483647 w 7087"/>
              <a:gd name="T51" fmla="*/ 2147483647 h 3612"/>
              <a:gd name="T52" fmla="*/ 2147483647 w 7087"/>
              <a:gd name="T53" fmla="*/ 2147483647 h 3612"/>
              <a:gd name="T54" fmla="*/ 2147483647 w 7087"/>
              <a:gd name="T55" fmla="*/ 2147483647 h 3612"/>
              <a:gd name="T56" fmla="*/ 2147483647 w 7087"/>
              <a:gd name="T57" fmla="*/ 2147483647 h 3612"/>
              <a:gd name="T58" fmla="*/ 2147483647 w 7087"/>
              <a:gd name="T59" fmla="*/ 2147483647 h 3612"/>
              <a:gd name="T60" fmla="*/ 2147483647 w 7087"/>
              <a:gd name="T61" fmla="*/ 2147483647 h 3612"/>
              <a:gd name="T62" fmla="*/ 2147483647 w 7087"/>
              <a:gd name="T63" fmla="*/ 2147483647 h 3612"/>
              <a:gd name="T64" fmla="*/ 2147483647 w 7087"/>
              <a:gd name="T65" fmla="*/ 2147483647 h 3612"/>
              <a:gd name="T66" fmla="*/ 2147483647 w 7087"/>
              <a:gd name="T67" fmla="*/ 2147483647 h 3612"/>
              <a:gd name="T68" fmla="*/ 2147483647 w 7087"/>
              <a:gd name="T69" fmla="*/ 2147483647 h 3612"/>
              <a:gd name="T70" fmla="*/ 2147483647 w 7087"/>
              <a:gd name="T71" fmla="*/ 2147483647 h 3612"/>
              <a:gd name="T72" fmla="*/ 2147483647 w 7087"/>
              <a:gd name="T73" fmla="*/ 2147483647 h 3612"/>
              <a:gd name="T74" fmla="*/ 2147483647 w 7087"/>
              <a:gd name="T75" fmla="*/ 2147483647 h 3612"/>
              <a:gd name="T76" fmla="*/ 2147483647 w 7087"/>
              <a:gd name="T77" fmla="*/ 2147483647 h 3612"/>
              <a:gd name="T78" fmla="*/ 2147483647 w 7087"/>
              <a:gd name="T79" fmla="*/ 2147483647 h 3612"/>
              <a:gd name="T80" fmla="*/ 2147483647 w 7087"/>
              <a:gd name="T81" fmla="*/ 2147483647 h 3612"/>
              <a:gd name="T82" fmla="*/ 2147483647 w 7087"/>
              <a:gd name="T83" fmla="*/ 2147483647 h 3612"/>
              <a:gd name="T84" fmla="*/ 2147483647 w 7087"/>
              <a:gd name="T85" fmla="*/ 2147483647 h 3612"/>
              <a:gd name="T86" fmla="*/ 2147483647 w 7087"/>
              <a:gd name="T87" fmla="*/ 2147483647 h 3612"/>
              <a:gd name="T88" fmla="*/ 2147483647 w 7087"/>
              <a:gd name="T89" fmla="*/ 2147483647 h 3612"/>
              <a:gd name="T90" fmla="*/ 2147483647 w 7087"/>
              <a:gd name="T91" fmla="*/ 2147483647 h 3612"/>
              <a:gd name="T92" fmla="*/ 2147483647 w 7087"/>
              <a:gd name="T93" fmla="*/ 2147483647 h 3612"/>
              <a:gd name="T94" fmla="*/ 2147483647 w 7087"/>
              <a:gd name="T95" fmla="*/ 2147483647 h 3612"/>
              <a:gd name="T96" fmla="*/ 2147483647 w 7087"/>
              <a:gd name="T97" fmla="*/ 2147483647 h 3612"/>
              <a:gd name="T98" fmla="*/ 2147483647 w 7087"/>
              <a:gd name="T99" fmla="*/ 2147483647 h 3612"/>
              <a:gd name="T100" fmla="*/ 2147483647 w 7087"/>
              <a:gd name="T101" fmla="*/ 2147483647 h 3612"/>
              <a:gd name="T102" fmla="*/ 2147483647 w 7087"/>
              <a:gd name="T103" fmla="*/ 2147483647 h 3612"/>
              <a:gd name="T104" fmla="*/ 2147483647 w 7087"/>
              <a:gd name="T105" fmla="*/ 2147483647 h 3612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0" t="0" r="r" b="b"/>
            <a:pathLst>
              <a:path w="7087" h="3612">
                <a:moveTo>
                  <a:pt x="0" y="3604"/>
                </a:moveTo>
                <a:cubicBezTo>
                  <a:pt x="64" y="3607"/>
                  <a:pt x="128" y="3610"/>
                  <a:pt x="202" y="3611"/>
                </a:cubicBezTo>
                <a:cubicBezTo>
                  <a:pt x="276" y="3612"/>
                  <a:pt x="367" y="3612"/>
                  <a:pt x="442" y="3611"/>
                </a:cubicBezTo>
                <a:cubicBezTo>
                  <a:pt x="517" y="3610"/>
                  <a:pt x="588" y="3606"/>
                  <a:pt x="652" y="3604"/>
                </a:cubicBezTo>
                <a:cubicBezTo>
                  <a:pt x="716" y="3602"/>
                  <a:pt x="763" y="3602"/>
                  <a:pt x="825" y="3596"/>
                </a:cubicBezTo>
                <a:cubicBezTo>
                  <a:pt x="887" y="3590"/>
                  <a:pt x="963" y="3580"/>
                  <a:pt x="1027" y="3566"/>
                </a:cubicBezTo>
                <a:cubicBezTo>
                  <a:pt x="1091" y="3552"/>
                  <a:pt x="1155" y="3531"/>
                  <a:pt x="1207" y="3514"/>
                </a:cubicBezTo>
                <a:cubicBezTo>
                  <a:pt x="1259" y="3497"/>
                  <a:pt x="1297" y="3481"/>
                  <a:pt x="1342" y="3461"/>
                </a:cubicBezTo>
                <a:cubicBezTo>
                  <a:pt x="1387" y="3441"/>
                  <a:pt x="1437" y="3418"/>
                  <a:pt x="1477" y="3394"/>
                </a:cubicBezTo>
                <a:cubicBezTo>
                  <a:pt x="1517" y="3370"/>
                  <a:pt x="1544" y="3347"/>
                  <a:pt x="1582" y="3319"/>
                </a:cubicBezTo>
                <a:cubicBezTo>
                  <a:pt x="1620" y="3291"/>
                  <a:pt x="1670" y="3259"/>
                  <a:pt x="1702" y="3229"/>
                </a:cubicBezTo>
                <a:cubicBezTo>
                  <a:pt x="1734" y="3199"/>
                  <a:pt x="1748" y="3174"/>
                  <a:pt x="1777" y="3139"/>
                </a:cubicBezTo>
                <a:cubicBezTo>
                  <a:pt x="1806" y="3104"/>
                  <a:pt x="1849" y="3054"/>
                  <a:pt x="1875" y="3019"/>
                </a:cubicBezTo>
                <a:cubicBezTo>
                  <a:pt x="1901" y="2984"/>
                  <a:pt x="1909" y="2969"/>
                  <a:pt x="1935" y="2929"/>
                </a:cubicBezTo>
                <a:cubicBezTo>
                  <a:pt x="1961" y="2889"/>
                  <a:pt x="1996" y="2840"/>
                  <a:pt x="2032" y="2779"/>
                </a:cubicBezTo>
                <a:cubicBezTo>
                  <a:pt x="2068" y="2718"/>
                  <a:pt x="2119" y="2620"/>
                  <a:pt x="2152" y="2561"/>
                </a:cubicBezTo>
                <a:cubicBezTo>
                  <a:pt x="2185" y="2502"/>
                  <a:pt x="2196" y="2495"/>
                  <a:pt x="2227" y="2426"/>
                </a:cubicBezTo>
                <a:cubicBezTo>
                  <a:pt x="2258" y="2357"/>
                  <a:pt x="2305" y="2239"/>
                  <a:pt x="2340" y="2149"/>
                </a:cubicBezTo>
                <a:cubicBezTo>
                  <a:pt x="2375" y="2059"/>
                  <a:pt x="2401" y="1980"/>
                  <a:pt x="2437" y="1886"/>
                </a:cubicBezTo>
                <a:cubicBezTo>
                  <a:pt x="2473" y="1792"/>
                  <a:pt x="2522" y="1676"/>
                  <a:pt x="2557" y="1586"/>
                </a:cubicBezTo>
                <a:cubicBezTo>
                  <a:pt x="2592" y="1496"/>
                  <a:pt x="2613" y="1437"/>
                  <a:pt x="2647" y="1346"/>
                </a:cubicBezTo>
                <a:cubicBezTo>
                  <a:pt x="2681" y="1255"/>
                  <a:pt x="2725" y="1128"/>
                  <a:pt x="2760" y="1039"/>
                </a:cubicBezTo>
                <a:cubicBezTo>
                  <a:pt x="2795" y="950"/>
                  <a:pt x="2821" y="898"/>
                  <a:pt x="2857" y="814"/>
                </a:cubicBezTo>
                <a:cubicBezTo>
                  <a:pt x="2893" y="730"/>
                  <a:pt x="2939" y="617"/>
                  <a:pt x="2977" y="536"/>
                </a:cubicBezTo>
                <a:cubicBezTo>
                  <a:pt x="3015" y="455"/>
                  <a:pt x="3048" y="386"/>
                  <a:pt x="3082" y="326"/>
                </a:cubicBezTo>
                <a:cubicBezTo>
                  <a:pt x="3116" y="266"/>
                  <a:pt x="3149" y="215"/>
                  <a:pt x="3180" y="176"/>
                </a:cubicBezTo>
                <a:cubicBezTo>
                  <a:pt x="3211" y="137"/>
                  <a:pt x="3238" y="119"/>
                  <a:pt x="3270" y="94"/>
                </a:cubicBezTo>
                <a:cubicBezTo>
                  <a:pt x="3302" y="69"/>
                  <a:pt x="3340" y="41"/>
                  <a:pt x="3375" y="26"/>
                </a:cubicBezTo>
                <a:cubicBezTo>
                  <a:pt x="3410" y="11"/>
                  <a:pt x="3455" y="8"/>
                  <a:pt x="3480" y="4"/>
                </a:cubicBezTo>
                <a:cubicBezTo>
                  <a:pt x="3505" y="0"/>
                  <a:pt x="3501" y="0"/>
                  <a:pt x="3525" y="4"/>
                </a:cubicBezTo>
                <a:cubicBezTo>
                  <a:pt x="3549" y="8"/>
                  <a:pt x="3593" y="11"/>
                  <a:pt x="3622" y="26"/>
                </a:cubicBezTo>
                <a:cubicBezTo>
                  <a:pt x="3651" y="41"/>
                  <a:pt x="3666" y="59"/>
                  <a:pt x="3697" y="94"/>
                </a:cubicBezTo>
                <a:cubicBezTo>
                  <a:pt x="3728" y="129"/>
                  <a:pt x="3775" y="185"/>
                  <a:pt x="3810" y="236"/>
                </a:cubicBezTo>
                <a:cubicBezTo>
                  <a:pt x="3845" y="287"/>
                  <a:pt x="3870" y="330"/>
                  <a:pt x="3907" y="401"/>
                </a:cubicBezTo>
                <a:cubicBezTo>
                  <a:pt x="3944" y="472"/>
                  <a:pt x="3994" y="570"/>
                  <a:pt x="4035" y="664"/>
                </a:cubicBezTo>
                <a:cubicBezTo>
                  <a:pt x="4076" y="758"/>
                  <a:pt x="4110" y="854"/>
                  <a:pt x="4155" y="964"/>
                </a:cubicBezTo>
                <a:cubicBezTo>
                  <a:pt x="4200" y="1074"/>
                  <a:pt x="4255" y="1198"/>
                  <a:pt x="4305" y="1324"/>
                </a:cubicBezTo>
                <a:cubicBezTo>
                  <a:pt x="4355" y="1450"/>
                  <a:pt x="4408" y="1599"/>
                  <a:pt x="4455" y="1721"/>
                </a:cubicBezTo>
                <a:cubicBezTo>
                  <a:pt x="4502" y="1843"/>
                  <a:pt x="4546" y="1955"/>
                  <a:pt x="4590" y="2059"/>
                </a:cubicBezTo>
                <a:cubicBezTo>
                  <a:pt x="4634" y="2163"/>
                  <a:pt x="4680" y="2262"/>
                  <a:pt x="4717" y="2344"/>
                </a:cubicBezTo>
                <a:cubicBezTo>
                  <a:pt x="4754" y="2426"/>
                  <a:pt x="4781" y="2488"/>
                  <a:pt x="4815" y="2554"/>
                </a:cubicBezTo>
                <a:cubicBezTo>
                  <a:pt x="4849" y="2620"/>
                  <a:pt x="4894" y="2696"/>
                  <a:pt x="4920" y="2741"/>
                </a:cubicBezTo>
                <a:cubicBezTo>
                  <a:pt x="4946" y="2786"/>
                  <a:pt x="4947" y="2784"/>
                  <a:pt x="4972" y="2824"/>
                </a:cubicBezTo>
                <a:cubicBezTo>
                  <a:pt x="4997" y="2864"/>
                  <a:pt x="5035" y="2932"/>
                  <a:pt x="5070" y="2981"/>
                </a:cubicBezTo>
                <a:cubicBezTo>
                  <a:pt x="5105" y="3030"/>
                  <a:pt x="5139" y="3070"/>
                  <a:pt x="5182" y="3116"/>
                </a:cubicBezTo>
                <a:cubicBezTo>
                  <a:pt x="5225" y="3162"/>
                  <a:pt x="5266" y="3212"/>
                  <a:pt x="5325" y="3259"/>
                </a:cubicBezTo>
                <a:cubicBezTo>
                  <a:pt x="5384" y="3306"/>
                  <a:pt x="5473" y="3364"/>
                  <a:pt x="5535" y="3401"/>
                </a:cubicBezTo>
                <a:cubicBezTo>
                  <a:pt x="5597" y="3438"/>
                  <a:pt x="5643" y="3460"/>
                  <a:pt x="5700" y="3484"/>
                </a:cubicBezTo>
                <a:cubicBezTo>
                  <a:pt x="5757" y="3508"/>
                  <a:pt x="5810" y="3528"/>
                  <a:pt x="5880" y="3544"/>
                </a:cubicBezTo>
                <a:cubicBezTo>
                  <a:pt x="5950" y="3560"/>
                  <a:pt x="6051" y="3571"/>
                  <a:pt x="6120" y="3581"/>
                </a:cubicBezTo>
                <a:cubicBezTo>
                  <a:pt x="6189" y="3591"/>
                  <a:pt x="6199" y="3599"/>
                  <a:pt x="6292" y="3604"/>
                </a:cubicBezTo>
                <a:cubicBezTo>
                  <a:pt x="6385" y="3609"/>
                  <a:pt x="6543" y="3610"/>
                  <a:pt x="6675" y="3611"/>
                </a:cubicBezTo>
                <a:cubicBezTo>
                  <a:pt x="6807" y="3612"/>
                  <a:pt x="7017" y="3611"/>
                  <a:pt x="7087" y="3611"/>
                </a:cubicBezTo>
              </a:path>
            </a:pathLst>
          </a:custGeom>
          <a:noFill/>
          <a:ln w="31750">
            <a:solidFill>
              <a:schemeClr val="accent5">
                <a:lumMod val="60000"/>
                <a:lumOff val="40000"/>
              </a:schemeClr>
            </a:solidFill>
            <a:prstDash val="sys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68686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srgbClr val="879BAA"/>
              </a:solidFill>
            </a:endParaRPr>
          </a:p>
        </p:txBody>
      </p:sp>
      <p:cxnSp>
        <p:nvCxnSpPr>
          <p:cNvPr id="139" name="Straight Connector 138"/>
          <p:cNvCxnSpPr/>
          <p:nvPr/>
        </p:nvCxnSpPr>
        <p:spPr bwMode="auto">
          <a:xfrm>
            <a:off x="2937078" y="2500884"/>
            <a:ext cx="2941542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0" name="Straight Connector 139"/>
          <p:cNvCxnSpPr/>
          <p:nvPr/>
        </p:nvCxnSpPr>
        <p:spPr bwMode="auto">
          <a:xfrm>
            <a:off x="2937078" y="4810001"/>
            <a:ext cx="2917515" cy="0"/>
          </a:xfrm>
          <a:prstGeom prst="line">
            <a:avLst/>
          </a:prstGeom>
          <a:solidFill>
            <a:schemeClr val="tx2"/>
          </a:solidFill>
          <a:ln w="19050" cap="flat" cmpd="sng" algn="ctr">
            <a:solidFill>
              <a:schemeClr val="accent5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xmlns="" val="42007096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1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2000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3" dur="2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2000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left)">
                                      <p:cBhvr>
                                        <p:cTn id="27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6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/>
      <p:bldP spid="88" grpId="0" animBg="1"/>
      <p:bldP spid="112" grpId="0"/>
      <p:bldP spid="114" grpId="0"/>
      <p:bldP spid="138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Un problème insoluble depuis le commencement du TEP</a:t>
            </a:r>
            <a:endParaRPr lang="fr-FR" noProof="0"/>
          </a:p>
        </p:txBody>
      </p:sp>
      <p:grpSp>
        <p:nvGrpSpPr>
          <p:cNvPr id="6" name="Group 5"/>
          <p:cNvGrpSpPr/>
          <p:nvPr/>
        </p:nvGrpSpPr>
        <p:grpSpPr>
          <a:xfrm>
            <a:off x="627062" y="1412874"/>
            <a:ext cx="3600451" cy="4752976"/>
            <a:chOff x="627062" y="1412874"/>
            <a:chExt cx="3600451" cy="4752976"/>
          </a:xfrm>
        </p:grpSpPr>
        <p:sp>
          <p:nvSpPr>
            <p:cNvPr id="12" name="Inhaltsplatzhalter 10"/>
            <p:cNvSpPr txBox="1">
              <a:spLocks/>
            </p:cNvSpPr>
            <p:nvPr/>
          </p:nvSpPr>
          <p:spPr bwMode="auto">
            <a:xfrm>
              <a:off x="627062" y="1412874"/>
              <a:ext cx="3600451" cy="4752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54000" rIns="108000" bIns="5400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None/>
                <a:tabLst/>
                <a:defRPr lang="de-DE" dirty="0" smtClean="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179388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2pPr>
              <a:lvl3pPr marL="358775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3pPr>
              <a:lvl4pPr marL="538163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4pPr>
              <a:lvl5pPr marL="717550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5pPr>
              <a:lvl6pPr marL="12207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16779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1351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25923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buClr>
                  <a:srgbClr val="879BAA"/>
                </a:buCl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pic>
          <p:nvPicPr>
            <p:cNvPr id="12290" name="Picture 2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0156" t="3462" r="36531" b="66685"/>
            <a:stretch/>
          </p:blipFill>
          <p:spPr bwMode="auto">
            <a:xfrm>
              <a:off x="627062" y="1412874"/>
              <a:ext cx="3599841" cy="20161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 bwMode="auto">
            <a:xfrm>
              <a:off x="627062" y="1644162"/>
              <a:ext cx="3599841" cy="3604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4" name="Flowchart: Document 3"/>
            <p:cNvSpPr/>
            <p:nvPr/>
          </p:nvSpPr>
          <p:spPr bwMode="auto">
            <a:xfrm>
              <a:off x="627062" y="2573608"/>
              <a:ext cx="3600450" cy="1107954"/>
            </a:xfrm>
            <a:prstGeom prst="flowChartDocumen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25000">
                  <a:srgbClr val="FFFFFF">
                    <a:alpha val="50000"/>
                  </a:srgbClr>
                </a:gs>
                <a:gs pos="60000">
                  <a:schemeClr val="bg1"/>
                </a:gs>
              </a:gsLst>
              <a:lin ang="5400000" scaled="0"/>
            </a:gra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627062" y="3420618"/>
              <a:ext cx="3599841" cy="1736598"/>
            </a:xfrm>
            <a:prstGeom prst="rect">
              <a:avLst/>
            </a:prstGeom>
            <a:noFill/>
          </p:spPr>
          <p:txBody>
            <a:bodyPr wrap="square" lIns="91440" tIns="0" rIns="91440" bIns="0" rtlCol="0" anchor="t" anchorCtr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i="1" dirty="0" smtClean="0">
                  <a:solidFill>
                    <a:srgbClr val="000000"/>
                  </a:solidFill>
                </a:rPr>
                <a:t>“It is therefore beyond any doubt that </a:t>
              </a:r>
              <a:r>
                <a:rPr lang="en-US" b="1" i="1" dirty="0" smtClean="0">
                  <a:solidFill>
                    <a:srgbClr val="EB780A"/>
                  </a:solidFill>
                </a:rPr>
                <a:t>standardization is needed </a:t>
              </a:r>
              <a:r>
                <a:rPr lang="en-US" i="1" dirty="0" smtClean="0">
                  <a:solidFill>
                    <a:srgbClr val="000000"/>
                  </a:solidFill>
                </a:rPr>
                <a:t>for the use of quantitative 18F-FDG PET/CT as an imaging biomarker.”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370389" y="1412874"/>
            <a:ext cx="3600450" cy="4752976"/>
            <a:chOff x="4370389" y="1412874"/>
            <a:chExt cx="3600450" cy="4752976"/>
          </a:xfrm>
        </p:grpSpPr>
        <p:sp>
          <p:nvSpPr>
            <p:cNvPr id="15" name="Inhaltsplatzhalter 10"/>
            <p:cNvSpPr txBox="1">
              <a:spLocks/>
            </p:cNvSpPr>
            <p:nvPr/>
          </p:nvSpPr>
          <p:spPr bwMode="auto">
            <a:xfrm>
              <a:off x="4370389" y="1412874"/>
              <a:ext cx="3600450" cy="4752976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54000" rIns="108000" bIns="5400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None/>
                <a:tabLst/>
                <a:defRPr lang="de-DE" dirty="0" smtClean="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179388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2pPr>
              <a:lvl3pPr marL="358775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3pPr>
              <a:lvl4pPr marL="538163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4pPr>
              <a:lvl5pPr marL="717550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5pPr>
              <a:lvl6pPr marL="12207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16779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1351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25923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buClr>
                  <a:srgbClr val="879BAA"/>
                </a:buCl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pic>
          <p:nvPicPr>
            <p:cNvPr id="12291" name="Picture 3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30471" t="4211" r="30538" b="60855"/>
            <a:stretch/>
          </p:blipFill>
          <p:spPr bwMode="auto">
            <a:xfrm>
              <a:off x="4370389" y="1412874"/>
              <a:ext cx="3600450" cy="20161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Flowchart: Document 15"/>
            <p:cNvSpPr/>
            <p:nvPr/>
          </p:nvSpPr>
          <p:spPr bwMode="auto">
            <a:xfrm>
              <a:off x="4370389" y="2564892"/>
              <a:ext cx="3600450" cy="1107954"/>
            </a:xfrm>
            <a:prstGeom prst="flowChartDocumen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25000">
                  <a:srgbClr val="FFFFFF">
                    <a:alpha val="50000"/>
                  </a:srgbClr>
                </a:gs>
                <a:gs pos="60000">
                  <a:schemeClr val="bg1"/>
                </a:gs>
              </a:gsLst>
              <a:lin ang="5400000" scaled="0"/>
            </a:gra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370389" y="3420618"/>
              <a:ext cx="3599841" cy="1736598"/>
            </a:xfrm>
            <a:prstGeom prst="rect">
              <a:avLst/>
            </a:prstGeom>
            <a:noFill/>
          </p:spPr>
          <p:txBody>
            <a:bodyPr wrap="square" lIns="91440" tIns="0" rIns="91440" bIns="0" rtlCol="0" anchor="t" anchorCtr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i="1" dirty="0" smtClean="0">
                  <a:solidFill>
                    <a:srgbClr val="000000"/>
                  </a:solidFill>
                </a:rPr>
                <a:t>“…scans should be performed on the </a:t>
              </a:r>
              <a:r>
                <a:rPr lang="en-US" b="1" i="1" dirty="0" smtClean="0">
                  <a:solidFill>
                    <a:srgbClr val="EB780A"/>
                  </a:solidFill>
                </a:rPr>
                <a:t>same PET scanner</a:t>
              </a:r>
              <a:r>
                <a:rPr lang="en-US" i="1" dirty="0" smtClean="0">
                  <a:solidFill>
                    <a:srgbClr val="000000"/>
                  </a:solidFill>
                </a:rPr>
                <a:t>.”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8115427" y="1412875"/>
            <a:ext cx="3600450" cy="4752975"/>
            <a:chOff x="8115427" y="1412875"/>
            <a:chExt cx="3600450" cy="4752975"/>
          </a:xfrm>
        </p:grpSpPr>
        <p:sp>
          <p:nvSpPr>
            <p:cNvPr id="13" name="Inhaltsplatzhalter 10"/>
            <p:cNvSpPr txBox="1">
              <a:spLocks/>
            </p:cNvSpPr>
            <p:nvPr/>
          </p:nvSpPr>
          <p:spPr bwMode="auto">
            <a:xfrm>
              <a:off x="8115427" y="1412875"/>
              <a:ext cx="3600323" cy="475297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08000" tIns="54000" rIns="108000" bIns="54000" numCol="1" anchor="t" anchorCtr="0" compatLnSpc="1">
              <a:prstTxWarp prst="textNoShape">
                <a:avLst/>
              </a:prstTxWarp>
            </a:bodyPr>
            <a:lstStyle>
              <a:lvl1pPr marL="0" indent="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Arial" pitchFamily="34" charset="0"/>
                <a:buNone/>
                <a:tabLst/>
                <a:defRPr lang="de-DE" dirty="0" smtClean="0">
                  <a:solidFill>
                    <a:schemeClr val="tx1"/>
                  </a:solidFill>
                  <a:latin typeface="Arial" pitchFamily="34" charset="0"/>
                  <a:ea typeface="+mn-ea"/>
                  <a:cs typeface="Arial" pitchFamily="34" charset="0"/>
                </a:defRPr>
              </a:lvl1pPr>
              <a:lvl2pPr marL="179388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2pPr>
              <a:lvl3pPr marL="358775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3pPr>
              <a:lvl4pPr marL="538163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4pPr>
              <a:lvl5pPr marL="717550" indent="-177800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Char char="•"/>
                <a:tabLst/>
                <a:def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defRPr>
              </a:lvl5pPr>
              <a:lvl6pPr marL="12207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16779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21351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2592388" indent="-188913" algn="l" rtl="0" eaLnBrk="1" fontAlgn="base" hangingPunct="1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buClr>
                  <a:schemeClr val="accent1"/>
                </a:buClr>
                <a:buFont typeface="Wingdings" charset="0"/>
                <a:buChar char="§"/>
                <a:defRPr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>
                <a:buClr>
                  <a:srgbClr val="879BAA"/>
                </a:buClr>
                <a:defRPr/>
              </a:pPr>
              <a:endParaRPr lang="en-US" kern="0">
                <a:solidFill>
                  <a:srgbClr val="000000"/>
                </a:solidFill>
              </a:endParaRPr>
            </a:p>
          </p:txBody>
        </p:sp>
        <p:pic>
          <p:nvPicPr>
            <p:cNvPr id="9" name="Picture 7"/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3068" r="1745"/>
            <a:stretch/>
          </p:blipFill>
          <p:spPr bwMode="auto">
            <a:xfrm>
              <a:off x="8115427" y="1412875"/>
              <a:ext cx="3600322" cy="1958441"/>
            </a:xfrm>
            <a:prstGeom prst="rect">
              <a:avLst/>
            </a:prstGeom>
            <a:noFill/>
            <a:ln w="1905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17" name="Flowchart: Document 16"/>
            <p:cNvSpPr/>
            <p:nvPr/>
          </p:nvSpPr>
          <p:spPr bwMode="auto">
            <a:xfrm>
              <a:off x="8115427" y="2731825"/>
              <a:ext cx="3600450" cy="1107954"/>
            </a:xfrm>
            <a:prstGeom prst="flowChartDocument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25000">
                  <a:srgbClr val="FFFFFF">
                    <a:alpha val="50000"/>
                  </a:srgbClr>
                </a:gs>
                <a:gs pos="60000">
                  <a:schemeClr val="bg1"/>
                </a:gs>
              </a:gsLst>
              <a:lin ang="5400000" scaled="0"/>
            </a:gra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8115427" y="3420618"/>
              <a:ext cx="3600322" cy="2745232"/>
            </a:xfrm>
            <a:prstGeom prst="rect">
              <a:avLst/>
            </a:prstGeom>
            <a:noFill/>
          </p:spPr>
          <p:txBody>
            <a:bodyPr wrap="square" lIns="91440" tIns="0" rIns="91440" bIns="0" rtlCol="0" anchor="t" anchorCtr="0">
              <a:noAutofit/>
            </a:bodyPr>
            <a:lstStyle/>
            <a:p>
              <a:pPr>
                <a:lnSpc>
                  <a:spcPct val="110000"/>
                </a:lnSpc>
                <a:spcBef>
                  <a:spcPts val="0"/>
                </a:spcBef>
              </a:pPr>
              <a:r>
                <a:rPr lang="en-US" i="1" dirty="0" smtClean="0">
                  <a:solidFill>
                    <a:srgbClr val="000000"/>
                  </a:solidFill>
                </a:rPr>
                <a:t>“[for] different generation PET systems, we recommend the </a:t>
              </a:r>
              <a:r>
                <a:rPr lang="en-US" b="1" i="1" dirty="0" smtClean="0">
                  <a:solidFill>
                    <a:srgbClr val="EB780A"/>
                  </a:solidFill>
                </a:rPr>
                <a:t>reconstruction of two image sets</a:t>
              </a:r>
              <a:r>
                <a:rPr lang="en-US" i="1" dirty="0" smtClean="0">
                  <a:solidFill>
                    <a:srgbClr val="000000"/>
                  </a:solidFill>
                </a:rPr>
                <a:t>, one for optimal visual analysis and one for standardized quantification, whilst awaiting future development that might allow for both analyses to be done on the same dataset.”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3925040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>
                <a:latin typeface="+mj-lt"/>
              </a:rPr>
              <a:t>Etude clinique : Centre François Baclesse, Caen, France</a:t>
            </a:r>
            <a:endParaRPr lang="fr-FR" b="0" noProof="0">
              <a:latin typeface="+mj-lt"/>
            </a:endParaRPr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627062" y="1412874"/>
            <a:ext cx="3600451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r>
              <a:rPr lang="da-DK" b="1" kern="0" dirty="0" smtClean="0">
                <a:solidFill>
                  <a:srgbClr val="000000"/>
                </a:solidFill>
              </a:rPr>
              <a:t>Pré-thérapie</a:t>
            </a:r>
            <a:r>
              <a:rPr lang="en-US" b="1" kern="0" dirty="0">
                <a:solidFill>
                  <a:srgbClr val="000000"/>
                </a:solidFill>
              </a:rPr>
              <a:t/>
            </a:r>
            <a:br>
              <a:rPr lang="en-US" b="1" kern="0" dirty="0">
                <a:solidFill>
                  <a:srgbClr val="000000"/>
                </a:solidFill>
              </a:rPr>
            </a:b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8115427" y="1412875"/>
            <a:ext cx="3600323" cy="475297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r>
              <a:rPr lang="da-DK" b="1" kern="0" dirty="0" smtClean="0">
                <a:solidFill>
                  <a:srgbClr val="000000"/>
                </a:solidFill>
              </a:rPr>
              <a:t>Décision thérapeutique</a:t>
            </a:r>
            <a:r>
              <a:rPr lang="en-US" b="1" kern="0" dirty="0">
                <a:solidFill>
                  <a:srgbClr val="000000"/>
                </a:solidFill>
              </a:rPr>
              <a:t/>
            </a:r>
            <a:br>
              <a:rPr lang="en-US" b="1" kern="0" dirty="0">
                <a:solidFill>
                  <a:srgbClr val="000000"/>
                </a:solidFill>
              </a:rPr>
            </a:b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15" name="Inhaltsplatzhalter 10"/>
          <p:cNvSpPr txBox="1">
            <a:spLocks/>
          </p:cNvSpPr>
          <p:nvPr/>
        </p:nvSpPr>
        <p:spPr bwMode="auto">
          <a:xfrm>
            <a:off x="4370389" y="1412874"/>
            <a:ext cx="3600450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r>
              <a:rPr lang="da-DK" b="1" kern="0" dirty="0" smtClean="0">
                <a:solidFill>
                  <a:srgbClr val="000000"/>
                </a:solidFill>
              </a:rPr>
              <a:t>Post-thérapie</a:t>
            </a:r>
            <a:r>
              <a:rPr lang="en-US" b="1" kern="0" dirty="0">
                <a:solidFill>
                  <a:srgbClr val="000000"/>
                </a:solidFill>
              </a:rPr>
              <a:t/>
            </a:r>
            <a:br>
              <a:rPr lang="en-US" b="1" kern="0" dirty="0">
                <a:solidFill>
                  <a:srgbClr val="000000"/>
                </a:solidFill>
              </a:rPr>
            </a:br>
            <a:endParaRPr lang="en-US" kern="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5822" y="3390293"/>
            <a:ext cx="528991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400" b="1" dirty="0" smtClean="0">
                <a:solidFill>
                  <a:srgbClr val="FFFFFF"/>
                </a:solidFill>
              </a:rPr>
              <a:t>OSEM</a:t>
            </a:r>
          </a:p>
        </p:txBody>
      </p:sp>
      <p:pic>
        <p:nvPicPr>
          <p:cNvPr id="10" name="Picture 2" descr="\\oxfh5f6a.ww005.siemens.net\kellmax1$\My Documents\Reports\White Papers\ms------- (EQ.PET White Paper)\Caen2TP\2TPOSEMFusedAxialQuan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825" t="10691" r="6582" b="57343"/>
          <a:stretch/>
        </p:blipFill>
        <p:spPr bwMode="auto">
          <a:xfrm>
            <a:off x="4998455" y="3413251"/>
            <a:ext cx="2344319" cy="1303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\\oxfh5f6a.ww005.siemens.net\kellmax1$\My Documents\Reports\White Papers\ms------- (EQ.PET White Paper)\Caen2TP\2TPHDFusedAxialQuant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8963" t="9862" r="5762" b="57231"/>
          <a:stretch/>
        </p:blipFill>
        <p:spPr bwMode="auto">
          <a:xfrm>
            <a:off x="5008302" y="1974368"/>
            <a:ext cx="2324625" cy="13357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9" descr="\\oxfh5f6a.ww005.siemens.net\kellmax1$\My Documents\Reports\White Papers\ms------- (EQ.PET White Paper)\Caen2TP\2TPHDFusedAxialQuantEQOnly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882" t="9676" r="5834" b="58292"/>
          <a:stretch/>
        </p:blipFill>
        <p:spPr bwMode="auto">
          <a:xfrm>
            <a:off x="4979039" y="4832776"/>
            <a:ext cx="2383151" cy="1296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7395337" y="2220606"/>
            <a:ext cx="3600323" cy="8432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461963" algn="dec"/>
              </a:tabLst>
            </a:pPr>
            <a:r>
              <a:rPr lang="en-US" sz="5400" b="1" dirty="0" smtClean="0">
                <a:solidFill>
                  <a:srgbClr val="FF0000"/>
                </a:solidFill>
              </a:rPr>
              <a:t>	Change</a:t>
            </a:r>
            <a:endParaRPr lang="en-GB" sz="5400" b="1" dirty="0" smtClean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395336" y="3642517"/>
            <a:ext cx="5040631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461963" algn="dec"/>
              </a:tabLst>
            </a:pPr>
            <a:r>
              <a:rPr lang="en-US" sz="5400" b="1" dirty="0" smtClean="0">
                <a:solidFill>
                  <a:srgbClr val="00B050"/>
                </a:solidFill>
              </a:rPr>
              <a:t>Ne change pas</a:t>
            </a:r>
            <a:endParaRPr lang="en-US" sz="5400" b="1" dirty="0">
              <a:solidFill>
                <a:srgbClr val="00B05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395336" y="5050214"/>
            <a:ext cx="5040631" cy="9140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tabLst>
                <a:tab pos="461963" algn="dec"/>
              </a:tabLst>
            </a:pPr>
            <a:r>
              <a:rPr lang="en-US" sz="5400" b="1" dirty="0" smtClean="0">
                <a:solidFill>
                  <a:srgbClr val="00B050"/>
                </a:solidFill>
              </a:rPr>
              <a:t>Ne change pas</a:t>
            </a:r>
            <a:endParaRPr lang="en-US" sz="5400" b="1" dirty="0">
              <a:solidFill>
                <a:srgbClr val="00B050"/>
              </a:solidFill>
            </a:endParaRPr>
          </a:p>
        </p:txBody>
      </p:sp>
      <p:sp>
        <p:nvSpPr>
          <p:cNvPr id="5" name="Right Arrow 4"/>
          <p:cNvSpPr/>
          <p:nvPr/>
        </p:nvSpPr>
        <p:spPr bwMode="auto">
          <a:xfrm>
            <a:off x="3033088" y="3628583"/>
            <a:ext cx="1957757" cy="790453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27" name="Bent Arrow 26"/>
          <p:cNvSpPr/>
          <p:nvPr/>
        </p:nvSpPr>
        <p:spPr bwMode="auto">
          <a:xfrm>
            <a:off x="3218815" y="2235365"/>
            <a:ext cx="1761709" cy="1700149"/>
          </a:xfrm>
          <a:prstGeom prst="ben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28" name="Bent Arrow 27"/>
          <p:cNvSpPr/>
          <p:nvPr/>
        </p:nvSpPr>
        <p:spPr bwMode="auto">
          <a:xfrm rot="10800000" flipH="1">
            <a:off x="3220066" y="4118991"/>
            <a:ext cx="1755861" cy="1700150"/>
          </a:xfrm>
          <a:prstGeom prst="bentArrow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lIns="108000" tIns="54000" rIns="108000" bIns="54000" numCol="1" spcCol="72000" rtlCol="0" anchor="ctr"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pic>
        <p:nvPicPr>
          <p:cNvPr id="7" name="Picture 3" descr="\\oxfh5f6a.ww005.siemens.net\kellmax1$\My Documents\Reports\White Papers\ms------- (EQ.PET White Paper)\Caen2TP\2TPOSEMFusedAxialQuan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6964" t="60620" r="5190" b="6573"/>
          <a:stretch/>
        </p:blipFill>
        <p:spPr bwMode="auto">
          <a:xfrm>
            <a:off x="627062" y="3378970"/>
            <a:ext cx="2406026" cy="1337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TextBox 28"/>
          <p:cNvSpPr txBox="1"/>
          <p:nvPr/>
        </p:nvSpPr>
        <p:spPr>
          <a:xfrm>
            <a:off x="905822" y="3397886"/>
            <a:ext cx="528991" cy="2369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sz="1400" b="1" dirty="0" smtClean="0">
                <a:solidFill>
                  <a:srgbClr val="FFFFFF"/>
                </a:solidFill>
              </a:rPr>
              <a:t>OSEM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573197" y="2531402"/>
            <a:ext cx="862416" cy="281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b="1" dirty="0" smtClean="0">
                <a:solidFill>
                  <a:srgbClr val="000000"/>
                </a:solidFill>
                <a:cs typeface="Arial" panose="020B0604020202020204" pitchFamily="34" charset="0"/>
              </a:rPr>
              <a:t>HD•PET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573197" y="3867987"/>
            <a:ext cx="679673" cy="281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b="1" dirty="0" smtClean="0">
                <a:solidFill>
                  <a:srgbClr val="000000"/>
                </a:solidFill>
                <a:cs typeface="Arial" panose="020B0604020202020204" pitchFamily="34" charset="0"/>
              </a:rPr>
              <a:t>OSEM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573197" y="5244533"/>
            <a:ext cx="1259960" cy="2811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</a:pPr>
            <a:r>
              <a:rPr lang="en-GB" b="1" dirty="0" smtClean="0">
                <a:solidFill>
                  <a:srgbClr val="000000"/>
                </a:solidFill>
                <a:cs typeface="Arial" panose="020B0604020202020204" pitchFamily="34" charset="0"/>
              </a:rPr>
              <a:t>HD•PET EQ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014268" y="1974368"/>
            <a:ext cx="2237051" cy="1335721"/>
          </a:xfrm>
          <a:prstGeom prst="rect">
            <a:avLst/>
          </a:prstGeom>
          <a:noFill/>
          <a:effectLst>
            <a:outerShdw blurRad="25400" dist="25400" dir="1800000" algn="tl" rotWithShape="0">
              <a:schemeClr val="tx1">
                <a:alpha val="50000"/>
              </a:scheme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5400" b="1" dirty="0" smtClean="0">
                <a:solidFill>
                  <a:srgbClr val="FF0000"/>
                </a:solidFill>
              </a:rPr>
              <a:t>+92%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014268" y="3412020"/>
            <a:ext cx="2237051" cy="1304238"/>
          </a:xfrm>
          <a:prstGeom prst="rect">
            <a:avLst/>
          </a:prstGeom>
          <a:noFill/>
          <a:effectLst>
            <a:outerShdw blurRad="25400" dist="25400" dir="1800000" algn="tl" rotWithShape="0">
              <a:schemeClr val="tx1">
                <a:alpha val="50000"/>
              </a:scheme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5400" b="1" dirty="0" smtClean="0">
                <a:solidFill>
                  <a:srgbClr val="00B050"/>
                </a:solidFill>
              </a:rPr>
              <a:t>+10%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14268" y="4859220"/>
            <a:ext cx="2237051" cy="1296085"/>
          </a:xfrm>
          <a:prstGeom prst="rect">
            <a:avLst/>
          </a:prstGeom>
          <a:noFill/>
          <a:effectLst>
            <a:outerShdw blurRad="25400" dist="25400" dir="1800000" algn="tl" rotWithShape="0">
              <a:schemeClr val="tx1">
                <a:alpha val="50000"/>
              </a:schemeClr>
            </a:outerShdw>
          </a:effectLst>
        </p:spPr>
        <p:txBody>
          <a:bodyPr wrap="square" lIns="0" tIns="0" rIns="0" bIns="0" rtlCol="0" anchor="ctr" anchorCtr="0">
            <a:noAutofit/>
          </a:bodyPr>
          <a:lstStyle/>
          <a:p>
            <a:pPr algn="r">
              <a:lnSpc>
                <a:spcPct val="110000"/>
              </a:lnSpc>
              <a:spcBef>
                <a:spcPts val="0"/>
              </a:spcBef>
            </a:pPr>
            <a:r>
              <a:rPr lang="en-US" sz="5400" b="1" dirty="0" smtClean="0">
                <a:solidFill>
                  <a:srgbClr val="00B050"/>
                </a:solidFill>
              </a:rPr>
              <a:t>+9%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8696780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Ce qui se cache derrière EQ•PET: courbes de contraste NEMA</a:t>
            </a:r>
          </a:p>
        </p:txBody>
      </p:sp>
      <p:sp>
        <p:nvSpPr>
          <p:cNvPr id="5" name="Rectangle 105"/>
          <p:cNvSpPr>
            <a:spLocks noChangeArrowheads="1"/>
          </p:cNvSpPr>
          <p:nvPr/>
        </p:nvSpPr>
        <p:spPr bwMode="auto">
          <a:xfrm>
            <a:off x="152400" y="15240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4" name="AutoShape 104"/>
          <p:cNvSpPr>
            <a:spLocks noChangeAspect="1" noChangeArrowheads="1" noTextEdit="1"/>
          </p:cNvSpPr>
          <p:nvPr/>
        </p:nvSpPr>
        <p:spPr bwMode="auto">
          <a:xfrm>
            <a:off x="167804" y="1313121"/>
            <a:ext cx="6726565" cy="49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6" name="Group 62"/>
          <p:cNvGrpSpPr>
            <a:grpSpLocks/>
          </p:cNvGrpSpPr>
          <p:nvPr/>
        </p:nvGrpSpPr>
        <p:grpSpPr bwMode="auto">
          <a:xfrm>
            <a:off x="624926" y="4622879"/>
            <a:ext cx="1425572" cy="1355941"/>
            <a:chOff x="7168" y="3888"/>
            <a:chExt cx="1762" cy="1676"/>
          </a:xfrm>
        </p:grpSpPr>
        <p:grpSp>
          <p:nvGrpSpPr>
            <p:cNvPr id="134181" name="Group 64"/>
            <p:cNvGrpSpPr>
              <a:grpSpLocks/>
            </p:cNvGrpSpPr>
            <p:nvPr/>
          </p:nvGrpSpPr>
          <p:grpSpPr bwMode="auto">
            <a:xfrm>
              <a:off x="7255" y="4011"/>
              <a:ext cx="1609" cy="1553"/>
              <a:chOff x="5880" y="2413"/>
              <a:chExt cx="3093" cy="2984"/>
            </a:xfrm>
          </p:grpSpPr>
          <p:sp>
            <p:nvSpPr>
              <p:cNvPr id="134183" name="Oval 76"/>
              <p:cNvSpPr>
                <a:spLocks noChangeArrowheads="1"/>
              </p:cNvSpPr>
              <p:nvPr/>
            </p:nvSpPr>
            <p:spPr bwMode="auto">
              <a:xfrm>
                <a:off x="5946" y="2413"/>
                <a:ext cx="2950" cy="2950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4" name="Rectangle 75"/>
              <p:cNvSpPr>
                <a:spLocks noChangeArrowheads="1"/>
              </p:cNvSpPr>
              <p:nvPr/>
            </p:nvSpPr>
            <p:spPr bwMode="auto">
              <a:xfrm>
                <a:off x="5880" y="3968"/>
                <a:ext cx="3093" cy="142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5" name="Oval 74"/>
              <p:cNvSpPr>
                <a:spLocks noChangeArrowheads="1"/>
              </p:cNvSpPr>
              <p:nvPr/>
            </p:nvSpPr>
            <p:spPr bwMode="auto">
              <a:xfrm>
                <a:off x="726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6" name="Oval 73"/>
              <p:cNvSpPr>
                <a:spLocks noChangeArrowheads="1"/>
              </p:cNvSpPr>
              <p:nvPr/>
            </p:nvSpPr>
            <p:spPr bwMode="auto">
              <a:xfrm>
                <a:off x="594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7" name="Rectangle 72"/>
              <p:cNvSpPr>
                <a:spLocks noChangeArrowheads="1"/>
              </p:cNvSpPr>
              <p:nvPr/>
            </p:nvSpPr>
            <p:spPr bwMode="auto">
              <a:xfrm>
                <a:off x="6727" y="3779"/>
                <a:ext cx="1371" cy="919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8" name="Oval 71"/>
              <p:cNvSpPr>
                <a:spLocks noChangeArrowheads="1"/>
              </p:cNvSpPr>
              <p:nvPr/>
            </p:nvSpPr>
            <p:spPr bwMode="auto">
              <a:xfrm>
                <a:off x="6778" y="3727"/>
                <a:ext cx="230" cy="2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9" name="Oval 70"/>
              <p:cNvSpPr>
                <a:spLocks noChangeArrowheads="1"/>
              </p:cNvSpPr>
              <p:nvPr/>
            </p:nvSpPr>
            <p:spPr bwMode="auto">
              <a:xfrm>
                <a:off x="6806" y="3180"/>
                <a:ext cx="173" cy="17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0" name="Oval 69"/>
              <p:cNvSpPr>
                <a:spLocks noChangeArrowheads="1"/>
              </p:cNvSpPr>
              <p:nvPr/>
            </p:nvSpPr>
            <p:spPr bwMode="auto">
              <a:xfrm>
                <a:off x="7328" y="2912"/>
                <a:ext cx="136" cy="13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1" name="Oval 68"/>
              <p:cNvSpPr>
                <a:spLocks noChangeArrowheads="1"/>
              </p:cNvSpPr>
              <p:nvPr/>
            </p:nvSpPr>
            <p:spPr bwMode="auto">
              <a:xfrm>
                <a:off x="7851" y="3211"/>
                <a:ext cx="95" cy="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2" name="Oval 67"/>
              <p:cNvSpPr>
                <a:spLocks noChangeArrowheads="1"/>
              </p:cNvSpPr>
              <p:nvPr/>
            </p:nvSpPr>
            <p:spPr bwMode="auto">
              <a:xfrm>
                <a:off x="7260" y="3995"/>
                <a:ext cx="267" cy="26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3" name="Oval 66"/>
              <p:cNvSpPr>
                <a:spLocks noChangeArrowheads="1"/>
              </p:cNvSpPr>
              <p:nvPr/>
            </p:nvSpPr>
            <p:spPr bwMode="auto">
              <a:xfrm>
                <a:off x="7714" y="3653"/>
                <a:ext cx="361" cy="36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4" name="Oval 65"/>
              <p:cNvSpPr>
                <a:spLocks noChangeArrowheads="1"/>
              </p:cNvSpPr>
              <p:nvPr/>
            </p:nvSpPr>
            <p:spPr bwMode="auto">
              <a:xfrm>
                <a:off x="7220" y="3372"/>
                <a:ext cx="361" cy="36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134182" name="Rectangle 63"/>
            <p:cNvSpPr>
              <a:spLocks noChangeArrowheads="1"/>
            </p:cNvSpPr>
            <p:nvPr/>
          </p:nvSpPr>
          <p:spPr bwMode="auto">
            <a:xfrm>
              <a:off x="7168" y="3888"/>
              <a:ext cx="1762" cy="1458"/>
            </a:xfrm>
            <a:prstGeom prst="rect">
              <a:avLst/>
            </a:prstGeom>
            <a:noFill/>
            <a:ln w="38100">
              <a:solidFill>
                <a:srgbClr val="AFB4B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37711" y="3122914"/>
            <a:ext cx="1821215" cy="1475695"/>
            <a:chOff x="1337711" y="3122914"/>
            <a:chExt cx="1821215" cy="1475695"/>
          </a:xfrm>
        </p:grpSpPr>
        <p:sp>
          <p:nvSpPr>
            <p:cNvPr id="43" name="AutoShape 102"/>
            <p:cNvSpPr>
              <a:spLocks noChangeShapeType="1"/>
            </p:cNvSpPr>
            <p:nvPr/>
          </p:nvSpPr>
          <p:spPr bwMode="auto">
            <a:xfrm rot="16200000">
              <a:off x="1080446" y="3969982"/>
              <a:ext cx="885892" cy="371361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7" name="Group 55"/>
            <p:cNvGrpSpPr>
              <a:grpSpLocks/>
            </p:cNvGrpSpPr>
            <p:nvPr/>
          </p:nvGrpSpPr>
          <p:grpSpPr bwMode="auto">
            <a:xfrm>
              <a:off x="1733350" y="3122914"/>
              <a:ext cx="1425576" cy="1179565"/>
              <a:chOff x="2421" y="3373"/>
              <a:chExt cx="1762" cy="1458"/>
            </a:xfrm>
          </p:grpSpPr>
          <p:sp>
            <p:nvSpPr>
              <p:cNvPr id="134175" name="Rectangle 61"/>
              <p:cNvSpPr>
                <a:spLocks noChangeArrowheads="1"/>
              </p:cNvSpPr>
              <p:nvPr/>
            </p:nvSpPr>
            <p:spPr bwMode="auto">
              <a:xfrm>
                <a:off x="2421" y="3373"/>
                <a:ext cx="1762" cy="1458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6" name="Rectangle 60"/>
              <p:cNvSpPr>
                <a:spLocks noChangeArrowheads="1"/>
              </p:cNvSpPr>
              <p:nvPr/>
            </p:nvSpPr>
            <p:spPr bwMode="auto">
              <a:xfrm>
                <a:off x="3659" y="3660"/>
                <a:ext cx="359" cy="1024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7" name="Rectangle 59"/>
              <p:cNvSpPr>
                <a:spLocks noChangeArrowheads="1"/>
              </p:cNvSpPr>
              <p:nvPr/>
            </p:nvSpPr>
            <p:spPr bwMode="auto">
              <a:xfrm>
                <a:off x="2609" y="3894"/>
                <a:ext cx="1199" cy="790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8" name="Oval 58"/>
              <p:cNvSpPr>
                <a:spLocks noChangeArrowheads="1"/>
              </p:cNvSpPr>
              <p:nvPr/>
            </p:nvSpPr>
            <p:spPr bwMode="auto">
              <a:xfrm>
                <a:off x="2724" y="3496"/>
                <a:ext cx="1147" cy="1147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9" name="Oval 57"/>
              <p:cNvSpPr>
                <a:spLocks noChangeArrowheads="1"/>
              </p:cNvSpPr>
              <p:nvPr/>
            </p:nvSpPr>
            <p:spPr bwMode="auto">
              <a:xfrm>
                <a:off x="3037" y="3806"/>
                <a:ext cx="525" cy="5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0" name="Rectangle 56"/>
              <p:cNvSpPr>
                <a:spLocks noChangeArrowheads="1"/>
              </p:cNvSpPr>
              <p:nvPr/>
            </p:nvSpPr>
            <p:spPr bwMode="auto">
              <a:xfrm>
                <a:off x="3242" y="3614"/>
                <a:ext cx="119" cy="102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978504" y="1313121"/>
            <a:ext cx="1425572" cy="2399594"/>
            <a:chOff x="4978504" y="1313121"/>
            <a:chExt cx="1425572" cy="2399594"/>
          </a:xfrm>
        </p:grpSpPr>
        <p:grpSp>
          <p:nvGrpSpPr>
            <p:cNvPr id="49" name="Group 39"/>
            <p:cNvGrpSpPr>
              <a:grpSpLocks/>
            </p:cNvGrpSpPr>
            <p:nvPr/>
          </p:nvGrpSpPr>
          <p:grpSpPr bwMode="auto">
            <a:xfrm>
              <a:off x="4978504" y="1642398"/>
              <a:ext cx="1425572" cy="1179572"/>
              <a:chOff x="2421" y="1543"/>
              <a:chExt cx="1762" cy="1458"/>
            </a:xfrm>
          </p:grpSpPr>
          <p:sp>
            <p:nvSpPr>
              <p:cNvPr id="134161" name="AutoShape 46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2" name="Rectangle 45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3" name="AutoShape 44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4" name="AutoShape 43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5" name="AutoShape 42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6" name="Oval 41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7" name="AutoShape 40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2" name="AutoShape 30"/>
            <p:cNvSpPr>
              <a:spLocks noChangeShapeType="1"/>
            </p:cNvSpPr>
            <p:nvPr/>
          </p:nvSpPr>
          <p:spPr bwMode="auto">
            <a:xfrm flipV="1">
              <a:off x="5342583" y="2846240"/>
              <a:ext cx="348707" cy="866475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4" name="Text Box 28"/>
            <p:cNvSpPr txBox="1">
              <a:spLocks noChangeArrowheads="1"/>
            </p:cNvSpPr>
            <p:nvPr/>
          </p:nvSpPr>
          <p:spPr bwMode="auto">
            <a:xfrm>
              <a:off x="5095009" y="1313121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24926" y="1322020"/>
            <a:ext cx="1425572" cy="2390696"/>
            <a:chOff x="624926" y="1322020"/>
            <a:chExt cx="1425572" cy="2390696"/>
          </a:xfrm>
        </p:grpSpPr>
        <p:sp>
          <p:nvSpPr>
            <p:cNvPr id="44" name="AutoShape 101"/>
            <p:cNvSpPr>
              <a:spLocks noChangeShapeType="1"/>
            </p:cNvSpPr>
            <p:nvPr/>
          </p:nvSpPr>
          <p:spPr bwMode="auto">
            <a:xfrm rot="16200000" flipH="1">
              <a:off x="1090155" y="3093798"/>
              <a:ext cx="866475" cy="371361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8" name="Group 47"/>
            <p:cNvGrpSpPr>
              <a:grpSpLocks/>
            </p:cNvGrpSpPr>
            <p:nvPr/>
          </p:nvGrpSpPr>
          <p:grpSpPr bwMode="auto">
            <a:xfrm>
              <a:off x="624926" y="1642398"/>
              <a:ext cx="1425572" cy="1179572"/>
              <a:chOff x="2421" y="1543"/>
              <a:chExt cx="1762" cy="1458"/>
            </a:xfrm>
          </p:grpSpPr>
          <p:sp>
            <p:nvSpPr>
              <p:cNvPr id="134168" name="AutoShape 54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9" name="Rectangle 53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0" name="AutoShape 52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1" name="AutoShape 51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2" name="AutoShape 50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3" name="Oval 49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4" name="AutoShape 48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5" name="Text Box 27"/>
            <p:cNvSpPr txBox="1">
              <a:spLocks noChangeArrowheads="1"/>
            </p:cNvSpPr>
            <p:nvPr/>
          </p:nvSpPr>
          <p:spPr bwMode="auto">
            <a:xfrm>
              <a:off x="751949" y="1322020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Patient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83189" y="3119694"/>
            <a:ext cx="2508101" cy="1478914"/>
            <a:chOff x="3183189" y="3119694"/>
            <a:chExt cx="2508101" cy="1478914"/>
          </a:xfrm>
        </p:grpSpPr>
        <p:grpSp>
          <p:nvGrpSpPr>
            <p:cNvPr id="45" name="Group 77"/>
            <p:cNvGrpSpPr>
              <a:grpSpLocks/>
            </p:cNvGrpSpPr>
            <p:nvPr/>
          </p:nvGrpSpPr>
          <p:grpSpPr bwMode="auto">
            <a:xfrm>
              <a:off x="3892739" y="3122930"/>
              <a:ext cx="1425572" cy="1179572"/>
              <a:chOff x="4526" y="3555"/>
              <a:chExt cx="1762" cy="1458"/>
            </a:xfrm>
          </p:grpSpPr>
          <p:grpSp>
            <p:nvGrpSpPr>
              <p:cNvPr id="134195" name="Group 79"/>
              <p:cNvGrpSpPr>
                <a:grpSpLocks/>
              </p:cNvGrpSpPr>
              <p:nvPr/>
            </p:nvGrpSpPr>
            <p:grpSpPr bwMode="auto">
              <a:xfrm>
                <a:off x="4539" y="4219"/>
                <a:ext cx="1729" cy="585"/>
                <a:chOff x="2360" y="1860"/>
                <a:chExt cx="6738" cy="2278"/>
              </a:xfrm>
            </p:grpSpPr>
            <p:grpSp>
              <p:nvGrpSpPr>
                <p:cNvPr id="134197" name="Group 81"/>
                <p:cNvGrpSpPr>
                  <a:grpSpLocks/>
                </p:cNvGrpSpPr>
                <p:nvPr/>
              </p:nvGrpSpPr>
              <p:grpSpPr bwMode="auto">
                <a:xfrm>
                  <a:off x="2360" y="2698"/>
                  <a:ext cx="6738" cy="1440"/>
                  <a:chOff x="2741" y="6451"/>
                  <a:chExt cx="6738" cy="1440"/>
                </a:xfrm>
              </p:grpSpPr>
              <p:sp>
                <p:nvSpPr>
                  <p:cNvPr id="134199" name="AutoShape 100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2741" y="6451"/>
                    <a:ext cx="6738" cy="1440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A5A5A5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0" name="AutoShape 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84" y="6451"/>
                    <a:ext cx="132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1" name="AutoShape 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32" y="6451"/>
                    <a:ext cx="94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2" name="AutoShap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80" y="6451"/>
                    <a:ext cx="564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3" name="AutoShape 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41" y="6451"/>
                    <a:ext cx="172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4" name="AutoShape 95"/>
                  <p:cNvSpPr>
                    <a:spLocks noChangeShapeType="1"/>
                  </p:cNvSpPr>
                  <p:nvPr/>
                </p:nvSpPr>
                <p:spPr bwMode="auto">
                  <a:xfrm>
                    <a:off x="6288" y="6451"/>
                    <a:ext cx="201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5" name="AutoShape 94"/>
                  <p:cNvSpPr>
                    <a:spLocks noChangeShapeType="1"/>
                  </p:cNvSpPr>
                  <p:nvPr/>
                </p:nvSpPr>
                <p:spPr bwMode="auto">
                  <a:xfrm>
                    <a:off x="6656" y="6451"/>
                    <a:ext cx="599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6" name="AutoShape 93"/>
                  <p:cNvSpPr>
                    <a:spLocks noChangeShapeType="1"/>
                  </p:cNvSpPr>
                  <p:nvPr/>
                </p:nvSpPr>
                <p:spPr bwMode="auto">
                  <a:xfrm>
                    <a:off x="7025" y="6451"/>
                    <a:ext cx="97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7" name="AutoShape 92"/>
                  <p:cNvSpPr>
                    <a:spLocks noChangeShapeType="1"/>
                  </p:cNvSpPr>
                  <p:nvPr/>
                </p:nvSpPr>
                <p:spPr bwMode="auto">
                  <a:xfrm>
                    <a:off x="7394" y="6451"/>
                    <a:ext cx="136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8" name="AutoShape 91"/>
                  <p:cNvSpPr>
                    <a:spLocks noChangeShapeType="1"/>
                  </p:cNvSpPr>
                  <p:nvPr/>
                </p:nvSpPr>
                <p:spPr bwMode="auto">
                  <a:xfrm>
                    <a:off x="3230" y="7466"/>
                    <a:ext cx="573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9" name="AutoShape 90"/>
                  <p:cNvSpPr>
                    <a:spLocks noChangeShapeType="1"/>
                  </p:cNvSpPr>
                  <p:nvPr/>
                </p:nvSpPr>
                <p:spPr bwMode="auto">
                  <a:xfrm>
                    <a:off x="3612" y="7132"/>
                    <a:ext cx="4987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0" name="AutoShape 89"/>
                  <p:cNvSpPr>
                    <a:spLocks noChangeShapeType="1"/>
                  </p:cNvSpPr>
                  <p:nvPr/>
                </p:nvSpPr>
                <p:spPr bwMode="auto">
                  <a:xfrm>
                    <a:off x="3788" y="6981"/>
                    <a:ext cx="463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1" name="AutoShape 88"/>
                  <p:cNvSpPr>
                    <a:spLocks noChangeShapeType="1"/>
                  </p:cNvSpPr>
                  <p:nvPr/>
                </p:nvSpPr>
                <p:spPr bwMode="auto">
                  <a:xfrm>
                    <a:off x="3968" y="6852"/>
                    <a:ext cx="4298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2" name="AutoShape 87"/>
                  <p:cNvSpPr>
                    <a:spLocks noChangeShapeType="1"/>
                  </p:cNvSpPr>
                  <p:nvPr/>
                </p:nvSpPr>
                <p:spPr bwMode="auto">
                  <a:xfrm>
                    <a:off x="4096" y="6737"/>
                    <a:ext cx="401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3" name="AutoShape 86"/>
                  <p:cNvSpPr>
                    <a:spLocks noChangeShapeType="1"/>
                  </p:cNvSpPr>
                  <p:nvPr/>
                </p:nvSpPr>
                <p:spPr bwMode="auto">
                  <a:xfrm>
                    <a:off x="4286" y="6564"/>
                    <a:ext cx="364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4" name="AutoShape 85"/>
                  <p:cNvSpPr>
                    <a:spLocks noChangeShapeType="1"/>
                  </p:cNvSpPr>
                  <p:nvPr/>
                </p:nvSpPr>
                <p:spPr bwMode="auto">
                  <a:xfrm>
                    <a:off x="4382" y="6499"/>
                    <a:ext cx="347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5" name="AutoShape 84"/>
                  <p:cNvSpPr>
                    <a:spLocks noChangeShapeType="1"/>
                  </p:cNvSpPr>
                  <p:nvPr/>
                </p:nvSpPr>
                <p:spPr bwMode="auto">
                  <a:xfrm>
                    <a:off x="4207" y="6642"/>
                    <a:ext cx="379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6" name="AutoShape 83"/>
                  <p:cNvSpPr>
                    <a:spLocks noChangeShapeType="1"/>
                  </p:cNvSpPr>
                  <p:nvPr/>
                </p:nvSpPr>
                <p:spPr bwMode="auto">
                  <a:xfrm>
                    <a:off x="3446" y="7289"/>
                    <a:ext cx="5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7" name="AutoShape 82"/>
                  <p:cNvSpPr>
                    <a:spLocks noChangeShapeType="1"/>
                  </p:cNvSpPr>
                  <p:nvPr/>
                </p:nvSpPr>
                <p:spPr bwMode="auto">
                  <a:xfrm>
                    <a:off x="3027" y="7655"/>
                    <a:ext cx="616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</p:grpSp>
            <p:sp>
              <p:nvSpPr>
                <p:cNvPr id="134198" name="Freeform 80"/>
                <p:cNvSpPr>
                  <a:spLocks/>
                </p:cNvSpPr>
                <p:nvPr/>
              </p:nvSpPr>
              <p:spPr bwMode="auto">
                <a:xfrm>
                  <a:off x="3826" y="1860"/>
                  <a:ext cx="3896" cy="1986"/>
                </a:xfrm>
                <a:custGeom>
                  <a:avLst/>
                  <a:gdLst>
                    <a:gd name="T0" fmla="*/ 0 w 7087"/>
                    <a:gd name="T1" fmla="*/ 3604 h 3612"/>
                    <a:gd name="T2" fmla="*/ 202 w 7087"/>
                    <a:gd name="T3" fmla="*/ 3611 h 3612"/>
                    <a:gd name="T4" fmla="*/ 442 w 7087"/>
                    <a:gd name="T5" fmla="*/ 3611 h 3612"/>
                    <a:gd name="T6" fmla="*/ 652 w 7087"/>
                    <a:gd name="T7" fmla="*/ 3604 h 3612"/>
                    <a:gd name="T8" fmla="*/ 825 w 7087"/>
                    <a:gd name="T9" fmla="*/ 3596 h 3612"/>
                    <a:gd name="T10" fmla="*/ 1027 w 7087"/>
                    <a:gd name="T11" fmla="*/ 3566 h 3612"/>
                    <a:gd name="T12" fmla="*/ 1207 w 7087"/>
                    <a:gd name="T13" fmla="*/ 3514 h 3612"/>
                    <a:gd name="T14" fmla="*/ 1342 w 7087"/>
                    <a:gd name="T15" fmla="*/ 3461 h 3612"/>
                    <a:gd name="T16" fmla="*/ 1477 w 7087"/>
                    <a:gd name="T17" fmla="*/ 3394 h 3612"/>
                    <a:gd name="T18" fmla="*/ 1582 w 7087"/>
                    <a:gd name="T19" fmla="*/ 3319 h 3612"/>
                    <a:gd name="T20" fmla="*/ 1702 w 7087"/>
                    <a:gd name="T21" fmla="*/ 3229 h 3612"/>
                    <a:gd name="T22" fmla="*/ 1777 w 7087"/>
                    <a:gd name="T23" fmla="*/ 3139 h 3612"/>
                    <a:gd name="T24" fmla="*/ 1875 w 7087"/>
                    <a:gd name="T25" fmla="*/ 3019 h 3612"/>
                    <a:gd name="T26" fmla="*/ 1935 w 7087"/>
                    <a:gd name="T27" fmla="*/ 2929 h 3612"/>
                    <a:gd name="T28" fmla="*/ 2032 w 7087"/>
                    <a:gd name="T29" fmla="*/ 2779 h 3612"/>
                    <a:gd name="T30" fmla="*/ 2152 w 7087"/>
                    <a:gd name="T31" fmla="*/ 2561 h 3612"/>
                    <a:gd name="T32" fmla="*/ 2227 w 7087"/>
                    <a:gd name="T33" fmla="*/ 2426 h 3612"/>
                    <a:gd name="T34" fmla="*/ 2340 w 7087"/>
                    <a:gd name="T35" fmla="*/ 2149 h 3612"/>
                    <a:gd name="T36" fmla="*/ 2437 w 7087"/>
                    <a:gd name="T37" fmla="*/ 1886 h 3612"/>
                    <a:gd name="T38" fmla="*/ 2557 w 7087"/>
                    <a:gd name="T39" fmla="*/ 1586 h 3612"/>
                    <a:gd name="T40" fmla="*/ 2647 w 7087"/>
                    <a:gd name="T41" fmla="*/ 1346 h 3612"/>
                    <a:gd name="T42" fmla="*/ 2760 w 7087"/>
                    <a:gd name="T43" fmla="*/ 1039 h 3612"/>
                    <a:gd name="T44" fmla="*/ 2857 w 7087"/>
                    <a:gd name="T45" fmla="*/ 814 h 3612"/>
                    <a:gd name="T46" fmla="*/ 2977 w 7087"/>
                    <a:gd name="T47" fmla="*/ 536 h 3612"/>
                    <a:gd name="T48" fmla="*/ 3082 w 7087"/>
                    <a:gd name="T49" fmla="*/ 326 h 3612"/>
                    <a:gd name="T50" fmla="*/ 3180 w 7087"/>
                    <a:gd name="T51" fmla="*/ 176 h 3612"/>
                    <a:gd name="T52" fmla="*/ 3270 w 7087"/>
                    <a:gd name="T53" fmla="*/ 94 h 3612"/>
                    <a:gd name="T54" fmla="*/ 3375 w 7087"/>
                    <a:gd name="T55" fmla="*/ 26 h 3612"/>
                    <a:gd name="T56" fmla="*/ 3480 w 7087"/>
                    <a:gd name="T57" fmla="*/ 4 h 3612"/>
                    <a:gd name="T58" fmla="*/ 3525 w 7087"/>
                    <a:gd name="T59" fmla="*/ 4 h 3612"/>
                    <a:gd name="T60" fmla="*/ 3622 w 7087"/>
                    <a:gd name="T61" fmla="*/ 26 h 3612"/>
                    <a:gd name="T62" fmla="*/ 3697 w 7087"/>
                    <a:gd name="T63" fmla="*/ 94 h 3612"/>
                    <a:gd name="T64" fmla="*/ 3810 w 7087"/>
                    <a:gd name="T65" fmla="*/ 236 h 3612"/>
                    <a:gd name="T66" fmla="*/ 3907 w 7087"/>
                    <a:gd name="T67" fmla="*/ 401 h 3612"/>
                    <a:gd name="T68" fmla="*/ 4035 w 7087"/>
                    <a:gd name="T69" fmla="*/ 664 h 3612"/>
                    <a:gd name="T70" fmla="*/ 4155 w 7087"/>
                    <a:gd name="T71" fmla="*/ 964 h 3612"/>
                    <a:gd name="T72" fmla="*/ 4305 w 7087"/>
                    <a:gd name="T73" fmla="*/ 1324 h 3612"/>
                    <a:gd name="T74" fmla="*/ 4455 w 7087"/>
                    <a:gd name="T75" fmla="*/ 1721 h 3612"/>
                    <a:gd name="T76" fmla="*/ 4590 w 7087"/>
                    <a:gd name="T77" fmla="*/ 2059 h 3612"/>
                    <a:gd name="T78" fmla="*/ 4717 w 7087"/>
                    <a:gd name="T79" fmla="*/ 2344 h 3612"/>
                    <a:gd name="T80" fmla="*/ 4815 w 7087"/>
                    <a:gd name="T81" fmla="*/ 2554 h 3612"/>
                    <a:gd name="T82" fmla="*/ 4920 w 7087"/>
                    <a:gd name="T83" fmla="*/ 2741 h 3612"/>
                    <a:gd name="T84" fmla="*/ 4972 w 7087"/>
                    <a:gd name="T85" fmla="*/ 2824 h 3612"/>
                    <a:gd name="T86" fmla="*/ 5070 w 7087"/>
                    <a:gd name="T87" fmla="*/ 2981 h 3612"/>
                    <a:gd name="T88" fmla="*/ 5182 w 7087"/>
                    <a:gd name="T89" fmla="*/ 3116 h 3612"/>
                    <a:gd name="T90" fmla="*/ 5325 w 7087"/>
                    <a:gd name="T91" fmla="*/ 3259 h 3612"/>
                    <a:gd name="T92" fmla="*/ 5535 w 7087"/>
                    <a:gd name="T93" fmla="*/ 3401 h 3612"/>
                    <a:gd name="T94" fmla="*/ 5700 w 7087"/>
                    <a:gd name="T95" fmla="*/ 3484 h 3612"/>
                    <a:gd name="T96" fmla="*/ 5880 w 7087"/>
                    <a:gd name="T97" fmla="*/ 3544 h 3612"/>
                    <a:gd name="T98" fmla="*/ 6120 w 7087"/>
                    <a:gd name="T99" fmla="*/ 3581 h 3612"/>
                    <a:gd name="T100" fmla="*/ 6292 w 7087"/>
                    <a:gd name="T101" fmla="*/ 3604 h 3612"/>
                    <a:gd name="T102" fmla="*/ 6675 w 7087"/>
                    <a:gd name="T103" fmla="*/ 3611 h 3612"/>
                    <a:gd name="T104" fmla="*/ 7087 w 7087"/>
                    <a:gd name="T105" fmla="*/ 3611 h 3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087" h="3612">
                      <a:moveTo>
                        <a:pt x="0" y="3604"/>
                      </a:moveTo>
                      <a:cubicBezTo>
                        <a:pt x="64" y="3607"/>
                        <a:pt x="128" y="3610"/>
                        <a:pt x="202" y="3611"/>
                      </a:cubicBezTo>
                      <a:cubicBezTo>
                        <a:pt x="276" y="3612"/>
                        <a:pt x="367" y="3612"/>
                        <a:pt x="442" y="3611"/>
                      </a:cubicBezTo>
                      <a:cubicBezTo>
                        <a:pt x="517" y="3610"/>
                        <a:pt x="588" y="3606"/>
                        <a:pt x="652" y="3604"/>
                      </a:cubicBezTo>
                      <a:cubicBezTo>
                        <a:pt x="716" y="3602"/>
                        <a:pt x="763" y="3602"/>
                        <a:pt x="825" y="3596"/>
                      </a:cubicBezTo>
                      <a:cubicBezTo>
                        <a:pt x="887" y="3590"/>
                        <a:pt x="963" y="3580"/>
                        <a:pt x="1027" y="3566"/>
                      </a:cubicBezTo>
                      <a:cubicBezTo>
                        <a:pt x="1091" y="3552"/>
                        <a:pt x="1155" y="3531"/>
                        <a:pt x="1207" y="3514"/>
                      </a:cubicBezTo>
                      <a:cubicBezTo>
                        <a:pt x="1259" y="3497"/>
                        <a:pt x="1297" y="3481"/>
                        <a:pt x="1342" y="3461"/>
                      </a:cubicBezTo>
                      <a:cubicBezTo>
                        <a:pt x="1387" y="3441"/>
                        <a:pt x="1437" y="3418"/>
                        <a:pt x="1477" y="3394"/>
                      </a:cubicBezTo>
                      <a:cubicBezTo>
                        <a:pt x="1517" y="3370"/>
                        <a:pt x="1544" y="3347"/>
                        <a:pt x="1582" y="3319"/>
                      </a:cubicBezTo>
                      <a:cubicBezTo>
                        <a:pt x="1620" y="3291"/>
                        <a:pt x="1670" y="3259"/>
                        <a:pt x="1702" y="3229"/>
                      </a:cubicBezTo>
                      <a:cubicBezTo>
                        <a:pt x="1734" y="3199"/>
                        <a:pt x="1748" y="3174"/>
                        <a:pt x="1777" y="3139"/>
                      </a:cubicBezTo>
                      <a:cubicBezTo>
                        <a:pt x="1806" y="3104"/>
                        <a:pt x="1849" y="3054"/>
                        <a:pt x="1875" y="3019"/>
                      </a:cubicBezTo>
                      <a:cubicBezTo>
                        <a:pt x="1901" y="2984"/>
                        <a:pt x="1909" y="2969"/>
                        <a:pt x="1935" y="2929"/>
                      </a:cubicBezTo>
                      <a:cubicBezTo>
                        <a:pt x="1961" y="2889"/>
                        <a:pt x="1996" y="2840"/>
                        <a:pt x="2032" y="2779"/>
                      </a:cubicBezTo>
                      <a:cubicBezTo>
                        <a:pt x="2068" y="2718"/>
                        <a:pt x="2119" y="2620"/>
                        <a:pt x="2152" y="2561"/>
                      </a:cubicBezTo>
                      <a:cubicBezTo>
                        <a:pt x="2185" y="2502"/>
                        <a:pt x="2196" y="2495"/>
                        <a:pt x="2227" y="2426"/>
                      </a:cubicBezTo>
                      <a:cubicBezTo>
                        <a:pt x="2258" y="2357"/>
                        <a:pt x="2305" y="2239"/>
                        <a:pt x="2340" y="2149"/>
                      </a:cubicBezTo>
                      <a:cubicBezTo>
                        <a:pt x="2375" y="2059"/>
                        <a:pt x="2401" y="1980"/>
                        <a:pt x="2437" y="1886"/>
                      </a:cubicBezTo>
                      <a:cubicBezTo>
                        <a:pt x="2473" y="1792"/>
                        <a:pt x="2522" y="1676"/>
                        <a:pt x="2557" y="1586"/>
                      </a:cubicBezTo>
                      <a:cubicBezTo>
                        <a:pt x="2592" y="1496"/>
                        <a:pt x="2613" y="1437"/>
                        <a:pt x="2647" y="1346"/>
                      </a:cubicBezTo>
                      <a:cubicBezTo>
                        <a:pt x="2681" y="1255"/>
                        <a:pt x="2725" y="1128"/>
                        <a:pt x="2760" y="1039"/>
                      </a:cubicBezTo>
                      <a:cubicBezTo>
                        <a:pt x="2795" y="950"/>
                        <a:pt x="2821" y="898"/>
                        <a:pt x="2857" y="814"/>
                      </a:cubicBezTo>
                      <a:cubicBezTo>
                        <a:pt x="2893" y="730"/>
                        <a:pt x="2939" y="617"/>
                        <a:pt x="2977" y="536"/>
                      </a:cubicBezTo>
                      <a:cubicBezTo>
                        <a:pt x="3015" y="455"/>
                        <a:pt x="3048" y="386"/>
                        <a:pt x="3082" y="326"/>
                      </a:cubicBezTo>
                      <a:cubicBezTo>
                        <a:pt x="3116" y="266"/>
                        <a:pt x="3149" y="215"/>
                        <a:pt x="3180" y="176"/>
                      </a:cubicBezTo>
                      <a:cubicBezTo>
                        <a:pt x="3211" y="137"/>
                        <a:pt x="3238" y="119"/>
                        <a:pt x="3270" y="94"/>
                      </a:cubicBezTo>
                      <a:cubicBezTo>
                        <a:pt x="3302" y="69"/>
                        <a:pt x="3340" y="41"/>
                        <a:pt x="3375" y="26"/>
                      </a:cubicBezTo>
                      <a:cubicBezTo>
                        <a:pt x="3410" y="11"/>
                        <a:pt x="3455" y="8"/>
                        <a:pt x="3480" y="4"/>
                      </a:cubicBezTo>
                      <a:cubicBezTo>
                        <a:pt x="3505" y="0"/>
                        <a:pt x="3501" y="0"/>
                        <a:pt x="3525" y="4"/>
                      </a:cubicBezTo>
                      <a:cubicBezTo>
                        <a:pt x="3549" y="8"/>
                        <a:pt x="3593" y="11"/>
                        <a:pt x="3622" y="26"/>
                      </a:cubicBezTo>
                      <a:cubicBezTo>
                        <a:pt x="3651" y="41"/>
                        <a:pt x="3666" y="59"/>
                        <a:pt x="3697" y="94"/>
                      </a:cubicBezTo>
                      <a:cubicBezTo>
                        <a:pt x="3728" y="129"/>
                        <a:pt x="3775" y="185"/>
                        <a:pt x="3810" y="236"/>
                      </a:cubicBezTo>
                      <a:cubicBezTo>
                        <a:pt x="3845" y="287"/>
                        <a:pt x="3870" y="330"/>
                        <a:pt x="3907" y="401"/>
                      </a:cubicBezTo>
                      <a:cubicBezTo>
                        <a:pt x="3944" y="472"/>
                        <a:pt x="3994" y="570"/>
                        <a:pt x="4035" y="664"/>
                      </a:cubicBezTo>
                      <a:cubicBezTo>
                        <a:pt x="4076" y="758"/>
                        <a:pt x="4110" y="854"/>
                        <a:pt x="4155" y="964"/>
                      </a:cubicBezTo>
                      <a:cubicBezTo>
                        <a:pt x="4200" y="1074"/>
                        <a:pt x="4255" y="1198"/>
                        <a:pt x="4305" y="1324"/>
                      </a:cubicBezTo>
                      <a:cubicBezTo>
                        <a:pt x="4355" y="1450"/>
                        <a:pt x="4408" y="1599"/>
                        <a:pt x="4455" y="1721"/>
                      </a:cubicBezTo>
                      <a:cubicBezTo>
                        <a:pt x="4502" y="1843"/>
                        <a:pt x="4546" y="1955"/>
                        <a:pt x="4590" y="2059"/>
                      </a:cubicBezTo>
                      <a:cubicBezTo>
                        <a:pt x="4634" y="2163"/>
                        <a:pt x="4680" y="2262"/>
                        <a:pt x="4717" y="2344"/>
                      </a:cubicBezTo>
                      <a:cubicBezTo>
                        <a:pt x="4754" y="2426"/>
                        <a:pt x="4781" y="2488"/>
                        <a:pt x="4815" y="2554"/>
                      </a:cubicBezTo>
                      <a:cubicBezTo>
                        <a:pt x="4849" y="2620"/>
                        <a:pt x="4894" y="2696"/>
                        <a:pt x="4920" y="2741"/>
                      </a:cubicBezTo>
                      <a:cubicBezTo>
                        <a:pt x="4946" y="2786"/>
                        <a:pt x="4947" y="2784"/>
                        <a:pt x="4972" y="2824"/>
                      </a:cubicBezTo>
                      <a:cubicBezTo>
                        <a:pt x="4997" y="2864"/>
                        <a:pt x="5035" y="2932"/>
                        <a:pt x="5070" y="2981"/>
                      </a:cubicBezTo>
                      <a:cubicBezTo>
                        <a:pt x="5105" y="3030"/>
                        <a:pt x="5139" y="3070"/>
                        <a:pt x="5182" y="3116"/>
                      </a:cubicBezTo>
                      <a:cubicBezTo>
                        <a:pt x="5225" y="3162"/>
                        <a:pt x="5266" y="3212"/>
                        <a:pt x="5325" y="3259"/>
                      </a:cubicBezTo>
                      <a:cubicBezTo>
                        <a:pt x="5384" y="3306"/>
                        <a:pt x="5473" y="3364"/>
                        <a:pt x="5535" y="3401"/>
                      </a:cubicBezTo>
                      <a:cubicBezTo>
                        <a:pt x="5597" y="3438"/>
                        <a:pt x="5643" y="3460"/>
                        <a:pt x="5700" y="3484"/>
                      </a:cubicBezTo>
                      <a:cubicBezTo>
                        <a:pt x="5757" y="3508"/>
                        <a:pt x="5810" y="3528"/>
                        <a:pt x="5880" y="3544"/>
                      </a:cubicBezTo>
                      <a:cubicBezTo>
                        <a:pt x="5950" y="3560"/>
                        <a:pt x="6051" y="3571"/>
                        <a:pt x="6120" y="3581"/>
                      </a:cubicBezTo>
                      <a:cubicBezTo>
                        <a:pt x="6189" y="3591"/>
                        <a:pt x="6199" y="3599"/>
                        <a:pt x="6292" y="3604"/>
                      </a:cubicBezTo>
                      <a:cubicBezTo>
                        <a:pt x="6385" y="3609"/>
                        <a:pt x="6543" y="3610"/>
                        <a:pt x="6675" y="3611"/>
                      </a:cubicBezTo>
                      <a:cubicBezTo>
                        <a:pt x="6807" y="3612"/>
                        <a:pt x="7017" y="3611"/>
                        <a:pt x="7087" y="3611"/>
                      </a:cubicBezTo>
                    </a:path>
                  </a:pathLst>
                </a:custGeom>
                <a:noFill/>
                <a:ln w="31750">
                  <a:solidFill>
                    <a:srgbClr val="4F81B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68686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134196" name="Rectangle 78"/>
              <p:cNvSpPr>
                <a:spLocks noChangeArrowheads="1"/>
              </p:cNvSpPr>
              <p:nvPr/>
            </p:nvSpPr>
            <p:spPr bwMode="auto">
              <a:xfrm>
                <a:off x="4526" y="3555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1" name="AutoShape 31"/>
            <p:cNvSpPr>
              <a:spLocks noChangeShapeType="1"/>
            </p:cNvSpPr>
            <p:nvPr/>
          </p:nvSpPr>
          <p:spPr bwMode="auto">
            <a:xfrm>
              <a:off x="5342583" y="3712716"/>
              <a:ext cx="348707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3" name="Text Box 29"/>
            <p:cNvSpPr txBox="1">
              <a:spLocks noChangeArrowheads="1"/>
            </p:cNvSpPr>
            <p:nvPr/>
          </p:nvSpPr>
          <p:spPr bwMode="auto">
            <a:xfrm>
              <a:off x="4012480" y="3119694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Parameter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7" name="AutoShape 19"/>
            <p:cNvSpPr>
              <a:spLocks noChangeShapeType="1"/>
            </p:cNvSpPr>
            <p:nvPr/>
          </p:nvSpPr>
          <p:spPr bwMode="auto">
            <a:xfrm>
              <a:off x="3183189" y="3712716"/>
              <a:ext cx="685278" cy="809"/>
            </a:xfrm>
            <a:prstGeom prst="straightConnector1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1310" y="1323638"/>
            <a:ext cx="1425572" cy="2389077"/>
            <a:chOff x="2801310" y="1323638"/>
            <a:chExt cx="1425572" cy="2389077"/>
          </a:xfrm>
        </p:grpSpPr>
        <p:grpSp>
          <p:nvGrpSpPr>
            <p:cNvPr id="58" name="Group 11"/>
            <p:cNvGrpSpPr>
              <a:grpSpLocks/>
            </p:cNvGrpSpPr>
            <p:nvPr/>
          </p:nvGrpSpPr>
          <p:grpSpPr bwMode="auto">
            <a:xfrm>
              <a:off x="2801310" y="1644016"/>
              <a:ext cx="1425572" cy="1179572"/>
              <a:chOff x="2421" y="1543"/>
              <a:chExt cx="1762" cy="1458"/>
            </a:xfrm>
          </p:grpSpPr>
          <p:sp>
            <p:nvSpPr>
              <p:cNvPr id="61" name="AutoShape 18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2" name="Rectangle 17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3" name="AutoShape 16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4" name="AutoShape 15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5" name="AutoShape 14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7" name="Oval 13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8" name="AutoShape 12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9" name="AutoShape 10"/>
            <p:cNvSpPr>
              <a:spLocks noChangeShapeType="1"/>
            </p:cNvSpPr>
            <p:nvPr/>
          </p:nvSpPr>
          <p:spPr bwMode="auto">
            <a:xfrm flipV="1">
              <a:off x="3183189" y="2847858"/>
              <a:ext cx="330908" cy="864857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60" name="Text Box 9"/>
            <p:cNvSpPr txBox="1">
              <a:spLocks noChangeArrowheads="1"/>
            </p:cNvSpPr>
            <p:nvPr/>
          </p:nvSpPr>
          <p:spPr bwMode="auto">
            <a:xfrm>
              <a:off x="2928334" y="1323638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PET</a:t>
              </a:r>
              <a:endParaRPr lang="en-GB" alt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65559" y="4622879"/>
            <a:ext cx="1438517" cy="1606742"/>
            <a:chOff x="4965559" y="4622879"/>
            <a:chExt cx="1438517" cy="1606742"/>
          </a:xfrm>
        </p:grpSpPr>
        <p:grpSp>
          <p:nvGrpSpPr>
            <p:cNvPr id="50" name="Group 32"/>
            <p:cNvGrpSpPr>
              <a:grpSpLocks/>
            </p:cNvGrpSpPr>
            <p:nvPr/>
          </p:nvGrpSpPr>
          <p:grpSpPr bwMode="auto">
            <a:xfrm>
              <a:off x="4978504" y="4622879"/>
              <a:ext cx="1425572" cy="1179572"/>
              <a:chOff x="7802" y="5227"/>
              <a:chExt cx="1762" cy="1458"/>
            </a:xfrm>
          </p:grpSpPr>
          <p:sp>
            <p:nvSpPr>
              <p:cNvPr id="134155" name="Rectangle 38"/>
              <p:cNvSpPr>
                <a:spLocks noChangeArrowheads="1"/>
              </p:cNvSpPr>
              <p:nvPr/>
            </p:nvSpPr>
            <p:spPr bwMode="auto">
              <a:xfrm>
                <a:off x="7802" y="5227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6" name="AutoShape 37"/>
              <p:cNvSpPr>
                <a:spLocks noChangeShapeType="1"/>
              </p:cNvSpPr>
              <p:nvPr/>
            </p:nvSpPr>
            <p:spPr bwMode="auto">
              <a:xfrm>
                <a:off x="8005" y="5410"/>
                <a:ext cx="1" cy="1099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7" name="AutoShape 36"/>
              <p:cNvSpPr>
                <a:spLocks noChangeShapeType="1"/>
              </p:cNvSpPr>
              <p:nvPr/>
            </p:nvSpPr>
            <p:spPr bwMode="auto">
              <a:xfrm>
                <a:off x="7994" y="6496"/>
                <a:ext cx="1350" cy="1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8" name="Freeform 35"/>
              <p:cNvSpPr>
                <a:spLocks/>
              </p:cNvSpPr>
              <p:nvPr/>
            </p:nvSpPr>
            <p:spPr bwMode="auto">
              <a:xfrm>
                <a:off x="8088" y="5548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22 w 1136"/>
                  <a:gd name="T3" fmla="*/ 345 h 623"/>
                  <a:gd name="T4" fmla="*/ 293 w 1136"/>
                  <a:gd name="T5" fmla="*/ 175 h 623"/>
                  <a:gd name="T6" fmla="*/ 518 w 1136"/>
                  <a:gd name="T7" fmla="*/ 87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20" y="577"/>
                      <a:pt x="73" y="420"/>
                      <a:pt x="122" y="345"/>
                    </a:cubicBezTo>
                    <a:cubicBezTo>
                      <a:pt x="171" y="270"/>
                      <a:pt x="227" y="218"/>
                      <a:pt x="293" y="175"/>
                    </a:cubicBezTo>
                    <a:cubicBezTo>
                      <a:pt x="359" y="132"/>
                      <a:pt x="378" y="116"/>
                      <a:pt x="518" y="87"/>
                    </a:cubicBezTo>
                    <a:cubicBezTo>
                      <a:pt x="658" y="58"/>
                      <a:pt x="1007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9" name="Freeform 34"/>
              <p:cNvSpPr>
                <a:spLocks/>
              </p:cNvSpPr>
              <p:nvPr/>
            </p:nvSpPr>
            <p:spPr bwMode="auto">
              <a:xfrm>
                <a:off x="8101" y="5753"/>
                <a:ext cx="1136" cy="580"/>
              </a:xfrm>
              <a:custGeom>
                <a:avLst/>
                <a:gdLst>
                  <a:gd name="T0" fmla="*/ 0 w 1136"/>
                  <a:gd name="T1" fmla="*/ 580 h 580"/>
                  <a:gd name="T2" fmla="*/ 127 w 1136"/>
                  <a:gd name="T3" fmla="*/ 353 h 580"/>
                  <a:gd name="T4" fmla="*/ 301 w 1136"/>
                  <a:gd name="T5" fmla="*/ 172 h 580"/>
                  <a:gd name="T6" fmla="*/ 522 w 1136"/>
                  <a:gd name="T7" fmla="*/ 86 h 580"/>
                  <a:gd name="T8" fmla="*/ 1136 w 1136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580">
                    <a:moveTo>
                      <a:pt x="0" y="580"/>
                    </a:moveTo>
                    <a:cubicBezTo>
                      <a:pt x="21" y="542"/>
                      <a:pt x="77" y="421"/>
                      <a:pt x="127" y="353"/>
                    </a:cubicBezTo>
                    <a:cubicBezTo>
                      <a:pt x="177" y="285"/>
                      <a:pt x="235" y="216"/>
                      <a:pt x="301" y="172"/>
                    </a:cubicBezTo>
                    <a:cubicBezTo>
                      <a:pt x="367" y="128"/>
                      <a:pt x="383" y="115"/>
                      <a:pt x="522" y="86"/>
                    </a:cubicBezTo>
                    <a:cubicBezTo>
                      <a:pt x="661" y="57"/>
                      <a:pt x="1008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0" name="Freeform 33"/>
              <p:cNvSpPr>
                <a:spLocks/>
              </p:cNvSpPr>
              <p:nvPr/>
            </p:nvSpPr>
            <p:spPr bwMode="auto">
              <a:xfrm>
                <a:off x="8088" y="5653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16 w 1136"/>
                  <a:gd name="T3" fmla="*/ 360 h 623"/>
                  <a:gd name="T4" fmla="*/ 286 w 1136"/>
                  <a:gd name="T5" fmla="*/ 190 h 623"/>
                  <a:gd name="T6" fmla="*/ 522 w 1136"/>
                  <a:gd name="T7" fmla="*/ 98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19" y="579"/>
                      <a:pt x="68" y="432"/>
                      <a:pt x="116" y="360"/>
                    </a:cubicBezTo>
                    <a:cubicBezTo>
                      <a:pt x="164" y="288"/>
                      <a:pt x="218" y="234"/>
                      <a:pt x="286" y="190"/>
                    </a:cubicBezTo>
                    <a:cubicBezTo>
                      <a:pt x="354" y="146"/>
                      <a:pt x="380" y="130"/>
                      <a:pt x="522" y="98"/>
                    </a:cubicBezTo>
                    <a:cubicBezTo>
                      <a:pt x="664" y="66"/>
                      <a:pt x="1008" y="20"/>
                      <a:pt x="1136" y="0"/>
                    </a:cubicBezTo>
                  </a:path>
                </a:pathLst>
              </a:custGeom>
              <a:noFill/>
              <a:ln w="38100">
                <a:solidFill>
                  <a:srgbClr val="4F81B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4965559" y="5812159"/>
              <a:ext cx="1438517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Recovery</a:t>
              </a:r>
              <a: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/>
              </a:r>
              <a:b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</a:b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Curve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751949" y="5801642"/>
            <a:ext cx="1165053" cy="4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altLang="en-US" sz="1200" b="1" dirty="0" smtClean="0">
                <a:solidFill>
                  <a:srgbClr val="4F81BD"/>
                </a:solidFill>
                <a:latin typeface="Siemens Sans" pitchFamily="2" charset="0"/>
                <a:ea typeface="Times New Roman" pitchFamily="18" charset="0"/>
                <a:cs typeface="Times New Roman" pitchFamily="18" charset="0"/>
              </a:rPr>
              <a:t>NEMA Reference</a:t>
            </a:r>
            <a:endParaRPr lang="en-GB" alt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798074" y="3712716"/>
            <a:ext cx="1425572" cy="2516905"/>
            <a:chOff x="2798074" y="3712716"/>
            <a:chExt cx="1425572" cy="2516905"/>
          </a:xfrm>
        </p:grpSpPr>
        <p:sp>
          <p:nvSpPr>
            <p:cNvPr id="42" name="AutoShape 103"/>
            <p:cNvSpPr>
              <a:spLocks noChangeShapeType="1"/>
            </p:cNvSpPr>
            <p:nvPr/>
          </p:nvSpPr>
          <p:spPr bwMode="auto">
            <a:xfrm>
              <a:off x="3183189" y="3712716"/>
              <a:ext cx="327671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798074" y="4622879"/>
              <a:ext cx="1425572" cy="1606742"/>
              <a:chOff x="2798074" y="4622879"/>
              <a:chExt cx="1425572" cy="1606742"/>
            </a:xfrm>
          </p:grpSpPr>
          <p:grpSp>
            <p:nvGrpSpPr>
              <p:cNvPr id="56" name="Group 20"/>
              <p:cNvGrpSpPr>
                <a:grpSpLocks/>
              </p:cNvGrpSpPr>
              <p:nvPr/>
            </p:nvGrpSpPr>
            <p:grpSpPr bwMode="auto">
              <a:xfrm>
                <a:off x="2798074" y="4622879"/>
                <a:ext cx="1425572" cy="1179572"/>
                <a:chOff x="4911" y="5227"/>
                <a:chExt cx="1762" cy="1458"/>
              </a:xfrm>
            </p:grpSpPr>
            <p:sp>
              <p:nvSpPr>
                <p:cNvPr id="134149" name="Rectangle 26"/>
                <p:cNvSpPr>
                  <a:spLocks noChangeArrowheads="1"/>
                </p:cNvSpPr>
                <p:nvPr/>
              </p:nvSpPr>
              <p:spPr bwMode="auto">
                <a:xfrm>
                  <a:off x="4911" y="5227"/>
                  <a:ext cx="1762" cy="1458"/>
                </a:xfrm>
                <a:prstGeom prst="rect">
                  <a:avLst/>
                </a:prstGeom>
                <a:noFill/>
                <a:ln w="38100">
                  <a:solidFill>
                    <a:srgbClr val="AFB4BE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0" name="AutoShape 25"/>
                <p:cNvSpPr>
                  <a:spLocks noChangeShapeType="1"/>
                </p:cNvSpPr>
                <p:nvPr/>
              </p:nvSpPr>
              <p:spPr bwMode="auto">
                <a:xfrm>
                  <a:off x="5114" y="5410"/>
                  <a:ext cx="1" cy="1099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1" name="AutoShape 24"/>
                <p:cNvSpPr>
                  <a:spLocks noChangeShapeType="1"/>
                </p:cNvSpPr>
                <p:nvPr/>
              </p:nvSpPr>
              <p:spPr bwMode="auto">
                <a:xfrm>
                  <a:off x="5103" y="6496"/>
                  <a:ext cx="1350" cy="1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2" name="Freeform 23"/>
                <p:cNvSpPr>
                  <a:spLocks/>
                </p:cNvSpPr>
                <p:nvPr/>
              </p:nvSpPr>
              <p:spPr bwMode="auto">
                <a:xfrm>
                  <a:off x="5197" y="5548"/>
                  <a:ext cx="1136" cy="623"/>
                </a:xfrm>
                <a:custGeom>
                  <a:avLst/>
                  <a:gdLst>
                    <a:gd name="T0" fmla="*/ 0 w 1136"/>
                    <a:gd name="T1" fmla="*/ 623 h 623"/>
                    <a:gd name="T2" fmla="*/ 122 w 1136"/>
                    <a:gd name="T3" fmla="*/ 345 h 623"/>
                    <a:gd name="T4" fmla="*/ 293 w 1136"/>
                    <a:gd name="T5" fmla="*/ 175 h 623"/>
                    <a:gd name="T6" fmla="*/ 518 w 1136"/>
                    <a:gd name="T7" fmla="*/ 87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20" y="577"/>
                        <a:pt x="73" y="420"/>
                        <a:pt x="122" y="345"/>
                      </a:cubicBezTo>
                      <a:cubicBezTo>
                        <a:pt x="171" y="270"/>
                        <a:pt x="227" y="218"/>
                        <a:pt x="293" y="175"/>
                      </a:cubicBezTo>
                      <a:cubicBezTo>
                        <a:pt x="359" y="132"/>
                        <a:pt x="378" y="116"/>
                        <a:pt x="518" y="87"/>
                      </a:cubicBezTo>
                      <a:cubicBezTo>
                        <a:pt x="658" y="58"/>
                        <a:pt x="1007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3" name="Freeform 22"/>
                <p:cNvSpPr>
                  <a:spLocks/>
                </p:cNvSpPr>
                <p:nvPr/>
              </p:nvSpPr>
              <p:spPr bwMode="auto">
                <a:xfrm>
                  <a:off x="5210" y="5753"/>
                  <a:ext cx="1136" cy="580"/>
                </a:xfrm>
                <a:custGeom>
                  <a:avLst/>
                  <a:gdLst>
                    <a:gd name="T0" fmla="*/ 0 w 1136"/>
                    <a:gd name="T1" fmla="*/ 580 h 580"/>
                    <a:gd name="T2" fmla="*/ 127 w 1136"/>
                    <a:gd name="T3" fmla="*/ 353 h 580"/>
                    <a:gd name="T4" fmla="*/ 301 w 1136"/>
                    <a:gd name="T5" fmla="*/ 172 h 580"/>
                    <a:gd name="T6" fmla="*/ 522 w 1136"/>
                    <a:gd name="T7" fmla="*/ 86 h 580"/>
                    <a:gd name="T8" fmla="*/ 1136 w 1136"/>
                    <a:gd name="T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580">
                      <a:moveTo>
                        <a:pt x="0" y="580"/>
                      </a:moveTo>
                      <a:cubicBezTo>
                        <a:pt x="21" y="542"/>
                        <a:pt x="77" y="421"/>
                        <a:pt x="127" y="353"/>
                      </a:cubicBezTo>
                      <a:cubicBezTo>
                        <a:pt x="177" y="285"/>
                        <a:pt x="235" y="216"/>
                        <a:pt x="301" y="172"/>
                      </a:cubicBezTo>
                      <a:cubicBezTo>
                        <a:pt x="367" y="128"/>
                        <a:pt x="383" y="115"/>
                        <a:pt x="522" y="86"/>
                      </a:cubicBezTo>
                      <a:cubicBezTo>
                        <a:pt x="661" y="57"/>
                        <a:pt x="1008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4" name="Freeform 21"/>
                <p:cNvSpPr>
                  <a:spLocks/>
                </p:cNvSpPr>
                <p:nvPr/>
              </p:nvSpPr>
              <p:spPr bwMode="auto">
                <a:xfrm>
                  <a:off x="5197" y="5359"/>
                  <a:ext cx="1136" cy="730"/>
                </a:xfrm>
                <a:custGeom>
                  <a:avLst/>
                  <a:gdLst>
                    <a:gd name="T0" fmla="*/ 0 w 1136"/>
                    <a:gd name="T1" fmla="*/ 623 h 623"/>
                    <a:gd name="T2" fmla="*/ 116 w 1136"/>
                    <a:gd name="T3" fmla="*/ 360 h 623"/>
                    <a:gd name="T4" fmla="*/ 286 w 1136"/>
                    <a:gd name="T5" fmla="*/ 190 h 623"/>
                    <a:gd name="T6" fmla="*/ 522 w 1136"/>
                    <a:gd name="T7" fmla="*/ 98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19" y="579"/>
                        <a:pt x="68" y="432"/>
                        <a:pt x="116" y="360"/>
                      </a:cubicBezTo>
                      <a:cubicBezTo>
                        <a:pt x="164" y="288"/>
                        <a:pt x="218" y="234"/>
                        <a:pt x="286" y="190"/>
                      </a:cubicBezTo>
                      <a:cubicBezTo>
                        <a:pt x="354" y="146"/>
                        <a:pt x="380" y="130"/>
                        <a:pt x="522" y="98"/>
                      </a:cubicBezTo>
                      <a:cubicBezTo>
                        <a:pt x="664" y="66"/>
                        <a:pt x="1008" y="20"/>
                        <a:pt x="1136" y="0"/>
                      </a:cubicBezTo>
                    </a:path>
                  </a:pathLst>
                </a:custGeom>
                <a:noFill/>
                <a:ln w="38100">
                  <a:solidFill>
                    <a:srgbClr val="4F81B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921861" y="5812159"/>
                <a:ext cx="1165053" cy="417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GB" altLang="en-US" sz="1200" b="1" dirty="0" smtClean="0">
                    <a:solidFill>
                      <a:srgbClr val="4F81BD"/>
                    </a:solidFill>
                    <a:latin typeface="Siemens Sans" pitchFamily="2" charset="0"/>
                    <a:ea typeface="Times New Roman" pitchFamily="18" charset="0"/>
                    <a:cs typeface="Times New Roman" pitchFamily="18" charset="0"/>
                  </a:rPr>
                  <a:t>PET Recovery Curve</a:t>
                </a:r>
                <a:endParaRPr lang="en-GB" altLang="en-US" dirty="0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</p:grpSp>
      <p:sp>
        <p:nvSpPr>
          <p:cNvPr id="141" name="Rectangle 140"/>
          <p:cNvSpPr/>
          <p:nvPr/>
        </p:nvSpPr>
        <p:spPr bwMode="auto">
          <a:xfrm>
            <a:off x="7971409" y="2867487"/>
            <a:ext cx="3729255" cy="1976821"/>
          </a:xfrm>
          <a:prstGeom prst="rect">
            <a:avLst/>
          </a:prstGeom>
          <a:solidFill>
            <a:srgbClr val="ADBECB"/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fr-FR" b="1" smtClean="0">
                <a:solidFill>
                  <a:srgbClr val="000000"/>
                </a:solidFill>
              </a:rPr>
              <a:t>Analyser les </a:t>
            </a:r>
            <a:r>
              <a:rPr lang="fr-FR" b="1" smtClean="0">
                <a:solidFill>
                  <a:srgbClr val="FFFFFF"/>
                </a:solidFill>
              </a:rPr>
              <a:t>courbes.</a:t>
            </a:r>
            <a:endParaRPr lang="fr-FR" b="1">
              <a:solidFill>
                <a:srgbClr val="FFFFFF"/>
              </a:solidFill>
            </a:endParaRPr>
          </a:p>
        </p:txBody>
      </p:sp>
      <p:sp>
        <p:nvSpPr>
          <p:cNvPr id="142" name="Rectangle 141"/>
          <p:cNvSpPr/>
          <p:nvPr/>
        </p:nvSpPr>
        <p:spPr bwMode="auto">
          <a:xfrm>
            <a:off x="7971409" y="4884685"/>
            <a:ext cx="3729256" cy="1281165"/>
          </a:xfrm>
          <a:prstGeom prst="rect">
            <a:avLst/>
          </a:prstGeom>
          <a:solidFill>
            <a:srgbClr val="ADBECB"/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 startAt="3"/>
            </a:pPr>
            <a:r>
              <a:rPr lang="fr-FR" b="1" dirty="0" smtClean="0">
                <a:solidFill>
                  <a:srgbClr val="000000"/>
                </a:solidFill>
              </a:rPr>
              <a:t>Indiquer les </a:t>
            </a:r>
            <a:r>
              <a:rPr lang="fr-FR" b="1" dirty="0" smtClean="0">
                <a:solidFill>
                  <a:srgbClr val="FFFFFF"/>
                </a:solidFill>
              </a:rPr>
              <a:t>Paramètres EQ </a:t>
            </a:r>
            <a:r>
              <a:rPr lang="fr-FR" b="1" dirty="0" smtClean="0">
                <a:solidFill>
                  <a:srgbClr val="000000"/>
                </a:solidFill>
              </a:rPr>
              <a:t>dans </a:t>
            </a:r>
            <a:r>
              <a:rPr lang="fr-FR" b="1" i="1" dirty="0" smtClean="0">
                <a:solidFill>
                  <a:srgbClr val="000000"/>
                </a:solidFill>
              </a:rPr>
              <a:t>syngo</a:t>
            </a:r>
            <a:r>
              <a:rPr lang="fr-FR" b="1" dirty="0" smtClean="0">
                <a:solidFill>
                  <a:srgbClr val="000000"/>
                </a:solidFill>
              </a:rPr>
              <a:t>.via pour correspondre à la référence NEMA.</a:t>
            </a:r>
            <a:endParaRPr lang="fr-FR" b="1" dirty="0">
              <a:solidFill>
                <a:srgbClr val="000000"/>
              </a:solidFill>
            </a:endParaRPr>
          </a:p>
        </p:txBody>
      </p:sp>
      <p:sp>
        <p:nvSpPr>
          <p:cNvPr id="143" name="Rectangle 142"/>
          <p:cNvSpPr/>
          <p:nvPr/>
        </p:nvSpPr>
        <p:spPr bwMode="auto">
          <a:xfrm>
            <a:off x="7970532" y="2105693"/>
            <a:ext cx="3745218" cy="729671"/>
          </a:xfrm>
          <a:prstGeom prst="rect">
            <a:avLst/>
          </a:prstGeom>
          <a:solidFill>
            <a:srgbClr val="ADBECB"/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fr-FR" b="1" smtClean="0">
                <a:solidFill>
                  <a:srgbClr val="000000"/>
                </a:solidFill>
              </a:rPr>
              <a:t>Créer une </a:t>
            </a:r>
            <a:r>
              <a:rPr lang="fr-FR" b="1" smtClean="0">
                <a:solidFill>
                  <a:srgbClr val="FFFFFF"/>
                </a:solidFill>
              </a:rPr>
              <a:t>référence NEMA</a:t>
            </a:r>
            <a:r>
              <a:rPr lang="fr-FR" b="1" smtClean="0">
                <a:solidFill>
                  <a:srgbClr val="000000"/>
                </a:solidFill>
              </a:rPr>
              <a:t>. 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624926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1.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2798074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</a:rPr>
              <a:t>2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4965559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3.</a:t>
            </a:r>
          </a:p>
        </p:txBody>
      </p:sp>
      <p:pic>
        <p:nvPicPr>
          <p:cNvPr id="1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83373" y="4837180"/>
            <a:ext cx="4308491" cy="202082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20851747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1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75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1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1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25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 animBg="1"/>
      <p:bldP spid="142" grpId="0" animBg="1"/>
      <p:bldP spid="143" grpId="0" animBg="1"/>
      <p:bldP spid="144" grpId="0"/>
      <p:bldP spid="145" grpId="0"/>
      <p:bldP spid="14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13300076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EQ•PET: fonctionne pour tous les scanners, toutes les reconstructions, quelque soit le temps</a:t>
            </a:r>
          </a:p>
        </p:txBody>
      </p:sp>
      <p:sp>
        <p:nvSpPr>
          <p:cNvPr id="5" name="Rectangle 105"/>
          <p:cNvSpPr>
            <a:spLocks noChangeArrowheads="1"/>
          </p:cNvSpPr>
          <p:nvPr/>
        </p:nvSpPr>
        <p:spPr bwMode="auto">
          <a:xfrm>
            <a:off x="152400" y="15240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4" name="AutoShape 104"/>
          <p:cNvSpPr>
            <a:spLocks noChangeAspect="1" noChangeArrowheads="1" noTextEdit="1"/>
          </p:cNvSpPr>
          <p:nvPr/>
        </p:nvSpPr>
        <p:spPr bwMode="auto">
          <a:xfrm>
            <a:off x="167804" y="1313121"/>
            <a:ext cx="6726565" cy="49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6" name="Group 62"/>
          <p:cNvGrpSpPr>
            <a:grpSpLocks/>
          </p:cNvGrpSpPr>
          <p:nvPr/>
        </p:nvGrpSpPr>
        <p:grpSpPr bwMode="auto">
          <a:xfrm>
            <a:off x="624926" y="4622879"/>
            <a:ext cx="1425572" cy="1355941"/>
            <a:chOff x="7168" y="3888"/>
            <a:chExt cx="1762" cy="1676"/>
          </a:xfrm>
        </p:grpSpPr>
        <p:grpSp>
          <p:nvGrpSpPr>
            <p:cNvPr id="134181" name="Group 64"/>
            <p:cNvGrpSpPr>
              <a:grpSpLocks/>
            </p:cNvGrpSpPr>
            <p:nvPr/>
          </p:nvGrpSpPr>
          <p:grpSpPr bwMode="auto">
            <a:xfrm>
              <a:off x="7255" y="4011"/>
              <a:ext cx="1609" cy="1553"/>
              <a:chOff x="5880" y="2413"/>
              <a:chExt cx="3093" cy="2984"/>
            </a:xfrm>
          </p:grpSpPr>
          <p:sp>
            <p:nvSpPr>
              <p:cNvPr id="134183" name="Oval 76"/>
              <p:cNvSpPr>
                <a:spLocks noChangeArrowheads="1"/>
              </p:cNvSpPr>
              <p:nvPr/>
            </p:nvSpPr>
            <p:spPr bwMode="auto">
              <a:xfrm>
                <a:off x="5946" y="2413"/>
                <a:ext cx="2950" cy="2950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4" name="Rectangle 75"/>
              <p:cNvSpPr>
                <a:spLocks noChangeArrowheads="1"/>
              </p:cNvSpPr>
              <p:nvPr/>
            </p:nvSpPr>
            <p:spPr bwMode="auto">
              <a:xfrm>
                <a:off x="5880" y="3968"/>
                <a:ext cx="3093" cy="142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5" name="Oval 74"/>
              <p:cNvSpPr>
                <a:spLocks noChangeArrowheads="1"/>
              </p:cNvSpPr>
              <p:nvPr/>
            </p:nvSpPr>
            <p:spPr bwMode="auto">
              <a:xfrm>
                <a:off x="726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6" name="Oval 73"/>
              <p:cNvSpPr>
                <a:spLocks noChangeArrowheads="1"/>
              </p:cNvSpPr>
              <p:nvPr/>
            </p:nvSpPr>
            <p:spPr bwMode="auto">
              <a:xfrm>
                <a:off x="594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7" name="Rectangle 72"/>
              <p:cNvSpPr>
                <a:spLocks noChangeArrowheads="1"/>
              </p:cNvSpPr>
              <p:nvPr/>
            </p:nvSpPr>
            <p:spPr bwMode="auto">
              <a:xfrm>
                <a:off x="6727" y="3779"/>
                <a:ext cx="1371" cy="919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8" name="Oval 71"/>
              <p:cNvSpPr>
                <a:spLocks noChangeArrowheads="1"/>
              </p:cNvSpPr>
              <p:nvPr/>
            </p:nvSpPr>
            <p:spPr bwMode="auto">
              <a:xfrm>
                <a:off x="6778" y="3727"/>
                <a:ext cx="230" cy="2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9" name="Oval 70"/>
              <p:cNvSpPr>
                <a:spLocks noChangeArrowheads="1"/>
              </p:cNvSpPr>
              <p:nvPr/>
            </p:nvSpPr>
            <p:spPr bwMode="auto">
              <a:xfrm>
                <a:off x="6806" y="3180"/>
                <a:ext cx="173" cy="17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0" name="Oval 69"/>
              <p:cNvSpPr>
                <a:spLocks noChangeArrowheads="1"/>
              </p:cNvSpPr>
              <p:nvPr/>
            </p:nvSpPr>
            <p:spPr bwMode="auto">
              <a:xfrm>
                <a:off x="7328" y="2912"/>
                <a:ext cx="136" cy="13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1" name="Oval 68"/>
              <p:cNvSpPr>
                <a:spLocks noChangeArrowheads="1"/>
              </p:cNvSpPr>
              <p:nvPr/>
            </p:nvSpPr>
            <p:spPr bwMode="auto">
              <a:xfrm>
                <a:off x="7851" y="3211"/>
                <a:ext cx="95" cy="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2" name="Oval 67"/>
              <p:cNvSpPr>
                <a:spLocks noChangeArrowheads="1"/>
              </p:cNvSpPr>
              <p:nvPr/>
            </p:nvSpPr>
            <p:spPr bwMode="auto">
              <a:xfrm>
                <a:off x="7260" y="3995"/>
                <a:ext cx="267" cy="26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3" name="Oval 66"/>
              <p:cNvSpPr>
                <a:spLocks noChangeArrowheads="1"/>
              </p:cNvSpPr>
              <p:nvPr/>
            </p:nvSpPr>
            <p:spPr bwMode="auto">
              <a:xfrm>
                <a:off x="7714" y="3653"/>
                <a:ext cx="361" cy="36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4" name="Oval 65"/>
              <p:cNvSpPr>
                <a:spLocks noChangeArrowheads="1"/>
              </p:cNvSpPr>
              <p:nvPr/>
            </p:nvSpPr>
            <p:spPr bwMode="auto">
              <a:xfrm>
                <a:off x="7220" y="3372"/>
                <a:ext cx="361" cy="36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134182" name="Rectangle 63"/>
            <p:cNvSpPr>
              <a:spLocks noChangeArrowheads="1"/>
            </p:cNvSpPr>
            <p:nvPr/>
          </p:nvSpPr>
          <p:spPr bwMode="auto">
            <a:xfrm>
              <a:off x="7168" y="3888"/>
              <a:ext cx="1762" cy="1458"/>
            </a:xfrm>
            <a:prstGeom prst="rect">
              <a:avLst/>
            </a:prstGeom>
            <a:noFill/>
            <a:ln w="38100">
              <a:solidFill>
                <a:srgbClr val="AFB4B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37711" y="3122914"/>
            <a:ext cx="1821215" cy="1475695"/>
            <a:chOff x="1337711" y="3122914"/>
            <a:chExt cx="1821215" cy="1475695"/>
          </a:xfrm>
        </p:grpSpPr>
        <p:sp>
          <p:nvSpPr>
            <p:cNvPr id="43" name="AutoShape 102"/>
            <p:cNvSpPr>
              <a:spLocks noChangeShapeType="1"/>
            </p:cNvSpPr>
            <p:nvPr/>
          </p:nvSpPr>
          <p:spPr bwMode="auto">
            <a:xfrm rot="16200000">
              <a:off x="1080446" y="3969982"/>
              <a:ext cx="885892" cy="371361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7" name="Group 55"/>
            <p:cNvGrpSpPr>
              <a:grpSpLocks/>
            </p:cNvGrpSpPr>
            <p:nvPr/>
          </p:nvGrpSpPr>
          <p:grpSpPr bwMode="auto">
            <a:xfrm>
              <a:off x="1733350" y="3122914"/>
              <a:ext cx="1425576" cy="1179565"/>
              <a:chOff x="2421" y="3373"/>
              <a:chExt cx="1762" cy="1458"/>
            </a:xfrm>
          </p:grpSpPr>
          <p:sp>
            <p:nvSpPr>
              <p:cNvPr id="134175" name="Rectangle 61"/>
              <p:cNvSpPr>
                <a:spLocks noChangeArrowheads="1"/>
              </p:cNvSpPr>
              <p:nvPr/>
            </p:nvSpPr>
            <p:spPr bwMode="auto">
              <a:xfrm>
                <a:off x="2421" y="3373"/>
                <a:ext cx="1762" cy="1458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6" name="Rectangle 60"/>
              <p:cNvSpPr>
                <a:spLocks noChangeArrowheads="1"/>
              </p:cNvSpPr>
              <p:nvPr/>
            </p:nvSpPr>
            <p:spPr bwMode="auto">
              <a:xfrm>
                <a:off x="3659" y="3660"/>
                <a:ext cx="359" cy="1024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7" name="Rectangle 59"/>
              <p:cNvSpPr>
                <a:spLocks noChangeArrowheads="1"/>
              </p:cNvSpPr>
              <p:nvPr/>
            </p:nvSpPr>
            <p:spPr bwMode="auto">
              <a:xfrm>
                <a:off x="2609" y="3894"/>
                <a:ext cx="1199" cy="790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8" name="Oval 58"/>
              <p:cNvSpPr>
                <a:spLocks noChangeArrowheads="1"/>
              </p:cNvSpPr>
              <p:nvPr/>
            </p:nvSpPr>
            <p:spPr bwMode="auto">
              <a:xfrm>
                <a:off x="2724" y="3496"/>
                <a:ext cx="1147" cy="1147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9" name="Oval 57"/>
              <p:cNvSpPr>
                <a:spLocks noChangeArrowheads="1"/>
              </p:cNvSpPr>
              <p:nvPr/>
            </p:nvSpPr>
            <p:spPr bwMode="auto">
              <a:xfrm>
                <a:off x="3037" y="3806"/>
                <a:ext cx="525" cy="5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0" name="Rectangle 56"/>
              <p:cNvSpPr>
                <a:spLocks noChangeArrowheads="1"/>
              </p:cNvSpPr>
              <p:nvPr/>
            </p:nvSpPr>
            <p:spPr bwMode="auto">
              <a:xfrm>
                <a:off x="3242" y="3614"/>
                <a:ext cx="119" cy="102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978504" y="1313121"/>
            <a:ext cx="1425572" cy="2399594"/>
            <a:chOff x="4978504" y="1313121"/>
            <a:chExt cx="1425572" cy="2399594"/>
          </a:xfrm>
        </p:grpSpPr>
        <p:grpSp>
          <p:nvGrpSpPr>
            <p:cNvPr id="49" name="Group 39"/>
            <p:cNvGrpSpPr>
              <a:grpSpLocks/>
            </p:cNvGrpSpPr>
            <p:nvPr/>
          </p:nvGrpSpPr>
          <p:grpSpPr bwMode="auto">
            <a:xfrm>
              <a:off x="4978504" y="1642398"/>
              <a:ext cx="1425572" cy="1179572"/>
              <a:chOff x="2421" y="1543"/>
              <a:chExt cx="1762" cy="1458"/>
            </a:xfrm>
          </p:grpSpPr>
          <p:sp>
            <p:nvSpPr>
              <p:cNvPr id="134161" name="AutoShape 46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2" name="Rectangle 45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3" name="AutoShape 44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4" name="AutoShape 43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5" name="AutoShape 42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6" name="Oval 41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7" name="AutoShape 40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2" name="AutoShape 30"/>
            <p:cNvSpPr>
              <a:spLocks noChangeShapeType="1"/>
            </p:cNvSpPr>
            <p:nvPr/>
          </p:nvSpPr>
          <p:spPr bwMode="auto">
            <a:xfrm flipV="1">
              <a:off x="5342583" y="2846240"/>
              <a:ext cx="348707" cy="866475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4" name="Text Box 28"/>
            <p:cNvSpPr txBox="1">
              <a:spLocks noChangeArrowheads="1"/>
            </p:cNvSpPr>
            <p:nvPr/>
          </p:nvSpPr>
          <p:spPr bwMode="auto">
            <a:xfrm>
              <a:off x="5095009" y="1313121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44" name="AutoShape 101"/>
          <p:cNvSpPr>
            <a:spLocks noChangeShapeType="1"/>
          </p:cNvSpPr>
          <p:nvPr/>
        </p:nvSpPr>
        <p:spPr bwMode="auto">
          <a:xfrm rot="16200000" flipH="1">
            <a:off x="1090155" y="3093798"/>
            <a:ext cx="866475" cy="371361"/>
          </a:xfrm>
          <a:prstGeom prst="curvedConnector2">
            <a:avLst/>
          </a:prstGeom>
          <a:noFill/>
          <a:ln w="76200">
            <a:solidFill>
              <a:srgbClr val="4F81B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24926" y="1642398"/>
            <a:ext cx="1425572" cy="1179572"/>
            <a:chOff x="2421" y="1543"/>
            <a:chExt cx="1762" cy="1458"/>
          </a:xfrm>
        </p:grpSpPr>
        <p:sp>
          <p:nvSpPr>
            <p:cNvPr id="134168" name="AutoShape 54"/>
            <p:cNvSpPr>
              <a:spLocks noChangeArrowheads="1"/>
            </p:cNvSpPr>
            <p:nvPr/>
          </p:nvSpPr>
          <p:spPr bwMode="auto">
            <a:xfrm>
              <a:off x="3130" y="1918"/>
              <a:ext cx="326" cy="503"/>
            </a:xfrm>
            <a:custGeom>
              <a:avLst/>
              <a:gdLst>
                <a:gd name="G0" fmla="+- 3222 0 0"/>
                <a:gd name="G1" fmla="+- 21600 0 3222"/>
                <a:gd name="G2" fmla="*/ 3222 1 2"/>
                <a:gd name="G3" fmla="+- 21600 0 G2"/>
                <a:gd name="G4" fmla="+/ 3222 21600 2"/>
                <a:gd name="G5" fmla="+/ G1 0 2"/>
                <a:gd name="G6" fmla="*/ 21600 21600 3222"/>
                <a:gd name="G7" fmla="*/ G6 1 2"/>
                <a:gd name="G8" fmla="+- 21600 0 G7"/>
                <a:gd name="G9" fmla="*/ 21600 1 2"/>
                <a:gd name="G10" fmla="+- 3222 0 G9"/>
                <a:gd name="G11" fmla="?: G10 G8 0"/>
                <a:gd name="G12" fmla="?: G10 G7 21600"/>
                <a:gd name="T0" fmla="*/ 19989 w 21600"/>
                <a:gd name="T1" fmla="*/ 10800 h 21600"/>
                <a:gd name="T2" fmla="*/ 10800 w 21600"/>
                <a:gd name="T3" fmla="*/ 21600 h 21600"/>
                <a:gd name="T4" fmla="*/ 1611 w 21600"/>
                <a:gd name="T5" fmla="*/ 10800 h 21600"/>
                <a:gd name="T6" fmla="*/ 10800 w 21600"/>
                <a:gd name="T7" fmla="*/ 0 h 21600"/>
                <a:gd name="T8" fmla="*/ 3411 w 21600"/>
                <a:gd name="T9" fmla="*/ 3411 h 21600"/>
                <a:gd name="T10" fmla="*/ 18189 w 21600"/>
                <a:gd name="T11" fmla="*/ 181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222" y="21600"/>
                  </a:lnTo>
                  <a:lnTo>
                    <a:pt x="1837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69" name="Rectangle 53"/>
            <p:cNvSpPr>
              <a:spLocks noChangeArrowheads="1"/>
            </p:cNvSpPr>
            <p:nvPr/>
          </p:nvSpPr>
          <p:spPr bwMode="auto">
            <a:xfrm>
              <a:off x="2421" y="1543"/>
              <a:ext cx="1762" cy="1458"/>
            </a:xfrm>
            <a:prstGeom prst="rect">
              <a:avLst/>
            </a:prstGeom>
            <a:noFill/>
            <a:ln w="38100">
              <a:solidFill>
                <a:srgbClr val="AFB4B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0" name="AutoShape 52"/>
            <p:cNvSpPr>
              <a:spLocks noChangeArrowheads="1"/>
            </p:cNvSpPr>
            <p:nvPr/>
          </p:nvSpPr>
          <p:spPr bwMode="auto">
            <a:xfrm>
              <a:off x="3118" y="2421"/>
              <a:ext cx="185" cy="432"/>
            </a:xfrm>
            <a:prstGeom prst="parallelogram">
              <a:avLst>
                <a:gd name="adj" fmla="val 33602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1" name="AutoShape 51"/>
            <p:cNvSpPr>
              <a:spLocks noChangeArrowheads="1"/>
            </p:cNvSpPr>
            <p:nvPr/>
          </p:nvSpPr>
          <p:spPr bwMode="auto">
            <a:xfrm>
              <a:off x="3371" y="1700"/>
              <a:ext cx="125" cy="432"/>
            </a:xfrm>
            <a:prstGeom prst="parallelogram">
              <a:avLst>
                <a:gd name="adj" fmla="val 53060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2" name="AutoShape 50"/>
            <p:cNvSpPr>
              <a:spLocks noChangeArrowheads="1"/>
            </p:cNvSpPr>
            <p:nvPr/>
          </p:nvSpPr>
          <p:spPr bwMode="auto">
            <a:xfrm flipH="1">
              <a:off x="3094" y="1700"/>
              <a:ext cx="125" cy="432"/>
            </a:xfrm>
            <a:prstGeom prst="parallelogram">
              <a:avLst>
                <a:gd name="adj" fmla="val 53060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3" name="Oval 49"/>
            <p:cNvSpPr>
              <a:spLocks noChangeArrowheads="1"/>
            </p:cNvSpPr>
            <p:nvPr/>
          </p:nvSpPr>
          <p:spPr bwMode="auto">
            <a:xfrm flipH="1" flipV="1">
              <a:off x="3199" y="1763"/>
              <a:ext cx="180" cy="191"/>
            </a:xfrm>
            <a:prstGeom prst="ellipse">
              <a:avLst/>
            </a:prstGeom>
            <a:solidFill>
              <a:srgbClr val="AFB4BE"/>
            </a:solidFill>
            <a:ln w="9525">
              <a:solidFill>
                <a:srgbClr val="F2F2F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4" name="AutoShape 48"/>
            <p:cNvSpPr>
              <a:spLocks noChangeArrowheads="1"/>
            </p:cNvSpPr>
            <p:nvPr/>
          </p:nvSpPr>
          <p:spPr bwMode="auto">
            <a:xfrm flipH="1">
              <a:off x="3283" y="2421"/>
              <a:ext cx="185" cy="432"/>
            </a:xfrm>
            <a:prstGeom prst="parallelogram">
              <a:avLst>
                <a:gd name="adj" fmla="val 33602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sp>
        <p:nvSpPr>
          <p:cNvPr id="55" name="Text Box 27"/>
          <p:cNvSpPr txBox="1">
            <a:spLocks noChangeArrowheads="1"/>
          </p:cNvSpPr>
          <p:nvPr/>
        </p:nvSpPr>
        <p:spPr bwMode="auto">
          <a:xfrm>
            <a:off x="751949" y="1322020"/>
            <a:ext cx="1165053" cy="4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altLang="en-US" sz="1200" b="1" dirty="0" smtClean="0">
                <a:solidFill>
                  <a:srgbClr val="4F81BD"/>
                </a:solidFill>
                <a:latin typeface="Siemens Sans" pitchFamily="2" charset="0"/>
                <a:ea typeface="Times New Roman" pitchFamily="18" charset="0"/>
                <a:cs typeface="Times New Roman" pitchFamily="18" charset="0"/>
              </a:rPr>
              <a:t>Patient</a:t>
            </a:r>
            <a:endParaRPr lang="en-GB" alt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83189" y="3119694"/>
            <a:ext cx="2508101" cy="1478914"/>
            <a:chOff x="3183189" y="3119694"/>
            <a:chExt cx="2508101" cy="1478914"/>
          </a:xfrm>
        </p:grpSpPr>
        <p:grpSp>
          <p:nvGrpSpPr>
            <p:cNvPr id="45" name="Group 77"/>
            <p:cNvGrpSpPr>
              <a:grpSpLocks/>
            </p:cNvGrpSpPr>
            <p:nvPr/>
          </p:nvGrpSpPr>
          <p:grpSpPr bwMode="auto">
            <a:xfrm>
              <a:off x="3892739" y="3122930"/>
              <a:ext cx="1425572" cy="1179572"/>
              <a:chOff x="4526" y="3555"/>
              <a:chExt cx="1762" cy="1458"/>
            </a:xfrm>
          </p:grpSpPr>
          <p:grpSp>
            <p:nvGrpSpPr>
              <p:cNvPr id="134195" name="Group 79"/>
              <p:cNvGrpSpPr>
                <a:grpSpLocks/>
              </p:cNvGrpSpPr>
              <p:nvPr/>
            </p:nvGrpSpPr>
            <p:grpSpPr bwMode="auto">
              <a:xfrm>
                <a:off x="4539" y="4219"/>
                <a:ext cx="1729" cy="585"/>
                <a:chOff x="2360" y="1860"/>
                <a:chExt cx="6738" cy="2278"/>
              </a:xfrm>
            </p:grpSpPr>
            <p:grpSp>
              <p:nvGrpSpPr>
                <p:cNvPr id="134197" name="Group 81"/>
                <p:cNvGrpSpPr>
                  <a:grpSpLocks/>
                </p:cNvGrpSpPr>
                <p:nvPr/>
              </p:nvGrpSpPr>
              <p:grpSpPr bwMode="auto">
                <a:xfrm>
                  <a:off x="2360" y="2698"/>
                  <a:ext cx="6738" cy="1440"/>
                  <a:chOff x="2741" y="6451"/>
                  <a:chExt cx="6738" cy="1440"/>
                </a:xfrm>
              </p:grpSpPr>
              <p:sp>
                <p:nvSpPr>
                  <p:cNvPr id="134199" name="AutoShape 100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2741" y="6451"/>
                    <a:ext cx="6738" cy="1440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A5A5A5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0" name="AutoShape 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84" y="6451"/>
                    <a:ext cx="132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1" name="AutoShape 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32" y="6451"/>
                    <a:ext cx="94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2" name="AutoShap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80" y="6451"/>
                    <a:ext cx="564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3" name="AutoShape 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41" y="6451"/>
                    <a:ext cx="172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4" name="AutoShape 95"/>
                  <p:cNvSpPr>
                    <a:spLocks noChangeShapeType="1"/>
                  </p:cNvSpPr>
                  <p:nvPr/>
                </p:nvSpPr>
                <p:spPr bwMode="auto">
                  <a:xfrm>
                    <a:off x="6288" y="6451"/>
                    <a:ext cx="201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5" name="AutoShape 94"/>
                  <p:cNvSpPr>
                    <a:spLocks noChangeShapeType="1"/>
                  </p:cNvSpPr>
                  <p:nvPr/>
                </p:nvSpPr>
                <p:spPr bwMode="auto">
                  <a:xfrm>
                    <a:off x="6656" y="6451"/>
                    <a:ext cx="599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6" name="AutoShape 93"/>
                  <p:cNvSpPr>
                    <a:spLocks noChangeShapeType="1"/>
                  </p:cNvSpPr>
                  <p:nvPr/>
                </p:nvSpPr>
                <p:spPr bwMode="auto">
                  <a:xfrm>
                    <a:off x="7025" y="6451"/>
                    <a:ext cx="97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7" name="AutoShape 92"/>
                  <p:cNvSpPr>
                    <a:spLocks noChangeShapeType="1"/>
                  </p:cNvSpPr>
                  <p:nvPr/>
                </p:nvSpPr>
                <p:spPr bwMode="auto">
                  <a:xfrm>
                    <a:off x="7394" y="6451"/>
                    <a:ext cx="136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8" name="AutoShape 91"/>
                  <p:cNvSpPr>
                    <a:spLocks noChangeShapeType="1"/>
                  </p:cNvSpPr>
                  <p:nvPr/>
                </p:nvSpPr>
                <p:spPr bwMode="auto">
                  <a:xfrm>
                    <a:off x="3230" y="7466"/>
                    <a:ext cx="573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9" name="AutoShape 90"/>
                  <p:cNvSpPr>
                    <a:spLocks noChangeShapeType="1"/>
                  </p:cNvSpPr>
                  <p:nvPr/>
                </p:nvSpPr>
                <p:spPr bwMode="auto">
                  <a:xfrm>
                    <a:off x="3612" y="7132"/>
                    <a:ext cx="4987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0" name="AutoShape 89"/>
                  <p:cNvSpPr>
                    <a:spLocks noChangeShapeType="1"/>
                  </p:cNvSpPr>
                  <p:nvPr/>
                </p:nvSpPr>
                <p:spPr bwMode="auto">
                  <a:xfrm>
                    <a:off x="3788" y="6981"/>
                    <a:ext cx="463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1" name="AutoShape 88"/>
                  <p:cNvSpPr>
                    <a:spLocks noChangeShapeType="1"/>
                  </p:cNvSpPr>
                  <p:nvPr/>
                </p:nvSpPr>
                <p:spPr bwMode="auto">
                  <a:xfrm>
                    <a:off x="3968" y="6852"/>
                    <a:ext cx="4298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2" name="AutoShape 87"/>
                  <p:cNvSpPr>
                    <a:spLocks noChangeShapeType="1"/>
                  </p:cNvSpPr>
                  <p:nvPr/>
                </p:nvSpPr>
                <p:spPr bwMode="auto">
                  <a:xfrm>
                    <a:off x="4096" y="6737"/>
                    <a:ext cx="401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3" name="AutoShape 86"/>
                  <p:cNvSpPr>
                    <a:spLocks noChangeShapeType="1"/>
                  </p:cNvSpPr>
                  <p:nvPr/>
                </p:nvSpPr>
                <p:spPr bwMode="auto">
                  <a:xfrm>
                    <a:off x="4286" y="6564"/>
                    <a:ext cx="364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4" name="AutoShape 85"/>
                  <p:cNvSpPr>
                    <a:spLocks noChangeShapeType="1"/>
                  </p:cNvSpPr>
                  <p:nvPr/>
                </p:nvSpPr>
                <p:spPr bwMode="auto">
                  <a:xfrm>
                    <a:off x="4382" y="6499"/>
                    <a:ext cx="347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5" name="AutoShape 84"/>
                  <p:cNvSpPr>
                    <a:spLocks noChangeShapeType="1"/>
                  </p:cNvSpPr>
                  <p:nvPr/>
                </p:nvSpPr>
                <p:spPr bwMode="auto">
                  <a:xfrm>
                    <a:off x="4207" y="6642"/>
                    <a:ext cx="379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6" name="AutoShape 83"/>
                  <p:cNvSpPr>
                    <a:spLocks noChangeShapeType="1"/>
                  </p:cNvSpPr>
                  <p:nvPr/>
                </p:nvSpPr>
                <p:spPr bwMode="auto">
                  <a:xfrm>
                    <a:off x="3446" y="7289"/>
                    <a:ext cx="5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7" name="AutoShape 82"/>
                  <p:cNvSpPr>
                    <a:spLocks noChangeShapeType="1"/>
                  </p:cNvSpPr>
                  <p:nvPr/>
                </p:nvSpPr>
                <p:spPr bwMode="auto">
                  <a:xfrm>
                    <a:off x="3027" y="7655"/>
                    <a:ext cx="616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</p:grpSp>
            <p:sp>
              <p:nvSpPr>
                <p:cNvPr id="134198" name="Freeform 80"/>
                <p:cNvSpPr>
                  <a:spLocks/>
                </p:cNvSpPr>
                <p:nvPr/>
              </p:nvSpPr>
              <p:spPr bwMode="auto">
                <a:xfrm>
                  <a:off x="3826" y="1860"/>
                  <a:ext cx="3896" cy="1986"/>
                </a:xfrm>
                <a:custGeom>
                  <a:avLst/>
                  <a:gdLst>
                    <a:gd name="T0" fmla="*/ 0 w 7087"/>
                    <a:gd name="T1" fmla="*/ 3604 h 3612"/>
                    <a:gd name="T2" fmla="*/ 202 w 7087"/>
                    <a:gd name="T3" fmla="*/ 3611 h 3612"/>
                    <a:gd name="T4" fmla="*/ 442 w 7087"/>
                    <a:gd name="T5" fmla="*/ 3611 h 3612"/>
                    <a:gd name="T6" fmla="*/ 652 w 7087"/>
                    <a:gd name="T7" fmla="*/ 3604 h 3612"/>
                    <a:gd name="T8" fmla="*/ 825 w 7087"/>
                    <a:gd name="T9" fmla="*/ 3596 h 3612"/>
                    <a:gd name="T10" fmla="*/ 1027 w 7087"/>
                    <a:gd name="T11" fmla="*/ 3566 h 3612"/>
                    <a:gd name="T12" fmla="*/ 1207 w 7087"/>
                    <a:gd name="T13" fmla="*/ 3514 h 3612"/>
                    <a:gd name="T14" fmla="*/ 1342 w 7087"/>
                    <a:gd name="T15" fmla="*/ 3461 h 3612"/>
                    <a:gd name="T16" fmla="*/ 1477 w 7087"/>
                    <a:gd name="T17" fmla="*/ 3394 h 3612"/>
                    <a:gd name="T18" fmla="*/ 1582 w 7087"/>
                    <a:gd name="T19" fmla="*/ 3319 h 3612"/>
                    <a:gd name="T20" fmla="*/ 1702 w 7087"/>
                    <a:gd name="T21" fmla="*/ 3229 h 3612"/>
                    <a:gd name="T22" fmla="*/ 1777 w 7087"/>
                    <a:gd name="T23" fmla="*/ 3139 h 3612"/>
                    <a:gd name="T24" fmla="*/ 1875 w 7087"/>
                    <a:gd name="T25" fmla="*/ 3019 h 3612"/>
                    <a:gd name="T26" fmla="*/ 1935 w 7087"/>
                    <a:gd name="T27" fmla="*/ 2929 h 3612"/>
                    <a:gd name="T28" fmla="*/ 2032 w 7087"/>
                    <a:gd name="T29" fmla="*/ 2779 h 3612"/>
                    <a:gd name="T30" fmla="*/ 2152 w 7087"/>
                    <a:gd name="T31" fmla="*/ 2561 h 3612"/>
                    <a:gd name="T32" fmla="*/ 2227 w 7087"/>
                    <a:gd name="T33" fmla="*/ 2426 h 3612"/>
                    <a:gd name="T34" fmla="*/ 2340 w 7087"/>
                    <a:gd name="T35" fmla="*/ 2149 h 3612"/>
                    <a:gd name="T36" fmla="*/ 2437 w 7087"/>
                    <a:gd name="T37" fmla="*/ 1886 h 3612"/>
                    <a:gd name="T38" fmla="*/ 2557 w 7087"/>
                    <a:gd name="T39" fmla="*/ 1586 h 3612"/>
                    <a:gd name="T40" fmla="*/ 2647 w 7087"/>
                    <a:gd name="T41" fmla="*/ 1346 h 3612"/>
                    <a:gd name="T42" fmla="*/ 2760 w 7087"/>
                    <a:gd name="T43" fmla="*/ 1039 h 3612"/>
                    <a:gd name="T44" fmla="*/ 2857 w 7087"/>
                    <a:gd name="T45" fmla="*/ 814 h 3612"/>
                    <a:gd name="T46" fmla="*/ 2977 w 7087"/>
                    <a:gd name="T47" fmla="*/ 536 h 3612"/>
                    <a:gd name="T48" fmla="*/ 3082 w 7087"/>
                    <a:gd name="T49" fmla="*/ 326 h 3612"/>
                    <a:gd name="T50" fmla="*/ 3180 w 7087"/>
                    <a:gd name="T51" fmla="*/ 176 h 3612"/>
                    <a:gd name="T52" fmla="*/ 3270 w 7087"/>
                    <a:gd name="T53" fmla="*/ 94 h 3612"/>
                    <a:gd name="T54" fmla="*/ 3375 w 7087"/>
                    <a:gd name="T55" fmla="*/ 26 h 3612"/>
                    <a:gd name="T56" fmla="*/ 3480 w 7087"/>
                    <a:gd name="T57" fmla="*/ 4 h 3612"/>
                    <a:gd name="T58" fmla="*/ 3525 w 7087"/>
                    <a:gd name="T59" fmla="*/ 4 h 3612"/>
                    <a:gd name="T60" fmla="*/ 3622 w 7087"/>
                    <a:gd name="T61" fmla="*/ 26 h 3612"/>
                    <a:gd name="T62" fmla="*/ 3697 w 7087"/>
                    <a:gd name="T63" fmla="*/ 94 h 3612"/>
                    <a:gd name="T64" fmla="*/ 3810 w 7087"/>
                    <a:gd name="T65" fmla="*/ 236 h 3612"/>
                    <a:gd name="T66" fmla="*/ 3907 w 7087"/>
                    <a:gd name="T67" fmla="*/ 401 h 3612"/>
                    <a:gd name="T68" fmla="*/ 4035 w 7087"/>
                    <a:gd name="T69" fmla="*/ 664 h 3612"/>
                    <a:gd name="T70" fmla="*/ 4155 w 7087"/>
                    <a:gd name="T71" fmla="*/ 964 h 3612"/>
                    <a:gd name="T72" fmla="*/ 4305 w 7087"/>
                    <a:gd name="T73" fmla="*/ 1324 h 3612"/>
                    <a:gd name="T74" fmla="*/ 4455 w 7087"/>
                    <a:gd name="T75" fmla="*/ 1721 h 3612"/>
                    <a:gd name="T76" fmla="*/ 4590 w 7087"/>
                    <a:gd name="T77" fmla="*/ 2059 h 3612"/>
                    <a:gd name="T78" fmla="*/ 4717 w 7087"/>
                    <a:gd name="T79" fmla="*/ 2344 h 3612"/>
                    <a:gd name="T80" fmla="*/ 4815 w 7087"/>
                    <a:gd name="T81" fmla="*/ 2554 h 3612"/>
                    <a:gd name="T82" fmla="*/ 4920 w 7087"/>
                    <a:gd name="T83" fmla="*/ 2741 h 3612"/>
                    <a:gd name="T84" fmla="*/ 4972 w 7087"/>
                    <a:gd name="T85" fmla="*/ 2824 h 3612"/>
                    <a:gd name="T86" fmla="*/ 5070 w 7087"/>
                    <a:gd name="T87" fmla="*/ 2981 h 3612"/>
                    <a:gd name="T88" fmla="*/ 5182 w 7087"/>
                    <a:gd name="T89" fmla="*/ 3116 h 3612"/>
                    <a:gd name="T90" fmla="*/ 5325 w 7087"/>
                    <a:gd name="T91" fmla="*/ 3259 h 3612"/>
                    <a:gd name="T92" fmla="*/ 5535 w 7087"/>
                    <a:gd name="T93" fmla="*/ 3401 h 3612"/>
                    <a:gd name="T94" fmla="*/ 5700 w 7087"/>
                    <a:gd name="T95" fmla="*/ 3484 h 3612"/>
                    <a:gd name="T96" fmla="*/ 5880 w 7087"/>
                    <a:gd name="T97" fmla="*/ 3544 h 3612"/>
                    <a:gd name="T98" fmla="*/ 6120 w 7087"/>
                    <a:gd name="T99" fmla="*/ 3581 h 3612"/>
                    <a:gd name="T100" fmla="*/ 6292 w 7087"/>
                    <a:gd name="T101" fmla="*/ 3604 h 3612"/>
                    <a:gd name="T102" fmla="*/ 6675 w 7087"/>
                    <a:gd name="T103" fmla="*/ 3611 h 3612"/>
                    <a:gd name="T104" fmla="*/ 7087 w 7087"/>
                    <a:gd name="T105" fmla="*/ 3611 h 3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087" h="3612">
                      <a:moveTo>
                        <a:pt x="0" y="3604"/>
                      </a:moveTo>
                      <a:cubicBezTo>
                        <a:pt x="64" y="3607"/>
                        <a:pt x="128" y="3610"/>
                        <a:pt x="202" y="3611"/>
                      </a:cubicBezTo>
                      <a:cubicBezTo>
                        <a:pt x="276" y="3612"/>
                        <a:pt x="367" y="3612"/>
                        <a:pt x="442" y="3611"/>
                      </a:cubicBezTo>
                      <a:cubicBezTo>
                        <a:pt x="517" y="3610"/>
                        <a:pt x="588" y="3606"/>
                        <a:pt x="652" y="3604"/>
                      </a:cubicBezTo>
                      <a:cubicBezTo>
                        <a:pt x="716" y="3602"/>
                        <a:pt x="763" y="3602"/>
                        <a:pt x="825" y="3596"/>
                      </a:cubicBezTo>
                      <a:cubicBezTo>
                        <a:pt x="887" y="3590"/>
                        <a:pt x="963" y="3580"/>
                        <a:pt x="1027" y="3566"/>
                      </a:cubicBezTo>
                      <a:cubicBezTo>
                        <a:pt x="1091" y="3552"/>
                        <a:pt x="1155" y="3531"/>
                        <a:pt x="1207" y="3514"/>
                      </a:cubicBezTo>
                      <a:cubicBezTo>
                        <a:pt x="1259" y="3497"/>
                        <a:pt x="1297" y="3481"/>
                        <a:pt x="1342" y="3461"/>
                      </a:cubicBezTo>
                      <a:cubicBezTo>
                        <a:pt x="1387" y="3441"/>
                        <a:pt x="1437" y="3418"/>
                        <a:pt x="1477" y="3394"/>
                      </a:cubicBezTo>
                      <a:cubicBezTo>
                        <a:pt x="1517" y="3370"/>
                        <a:pt x="1544" y="3347"/>
                        <a:pt x="1582" y="3319"/>
                      </a:cubicBezTo>
                      <a:cubicBezTo>
                        <a:pt x="1620" y="3291"/>
                        <a:pt x="1670" y="3259"/>
                        <a:pt x="1702" y="3229"/>
                      </a:cubicBezTo>
                      <a:cubicBezTo>
                        <a:pt x="1734" y="3199"/>
                        <a:pt x="1748" y="3174"/>
                        <a:pt x="1777" y="3139"/>
                      </a:cubicBezTo>
                      <a:cubicBezTo>
                        <a:pt x="1806" y="3104"/>
                        <a:pt x="1849" y="3054"/>
                        <a:pt x="1875" y="3019"/>
                      </a:cubicBezTo>
                      <a:cubicBezTo>
                        <a:pt x="1901" y="2984"/>
                        <a:pt x="1909" y="2969"/>
                        <a:pt x="1935" y="2929"/>
                      </a:cubicBezTo>
                      <a:cubicBezTo>
                        <a:pt x="1961" y="2889"/>
                        <a:pt x="1996" y="2840"/>
                        <a:pt x="2032" y="2779"/>
                      </a:cubicBezTo>
                      <a:cubicBezTo>
                        <a:pt x="2068" y="2718"/>
                        <a:pt x="2119" y="2620"/>
                        <a:pt x="2152" y="2561"/>
                      </a:cubicBezTo>
                      <a:cubicBezTo>
                        <a:pt x="2185" y="2502"/>
                        <a:pt x="2196" y="2495"/>
                        <a:pt x="2227" y="2426"/>
                      </a:cubicBezTo>
                      <a:cubicBezTo>
                        <a:pt x="2258" y="2357"/>
                        <a:pt x="2305" y="2239"/>
                        <a:pt x="2340" y="2149"/>
                      </a:cubicBezTo>
                      <a:cubicBezTo>
                        <a:pt x="2375" y="2059"/>
                        <a:pt x="2401" y="1980"/>
                        <a:pt x="2437" y="1886"/>
                      </a:cubicBezTo>
                      <a:cubicBezTo>
                        <a:pt x="2473" y="1792"/>
                        <a:pt x="2522" y="1676"/>
                        <a:pt x="2557" y="1586"/>
                      </a:cubicBezTo>
                      <a:cubicBezTo>
                        <a:pt x="2592" y="1496"/>
                        <a:pt x="2613" y="1437"/>
                        <a:pt x="2647" y="1346"/>
                      </a:cubicBezTo>
                      <a:cubicBezTo>
                        <a:pt x="2681" y="1255"/>
                        <a:pt x="2725" y="1128"/>
                        <a:pt x="2760" y="1039"/>
                      </a:cubicBezTo>
                      <a:cubicBezTo>
                        <a:pt x="2795" y="950"/>
                        <a:pt x="2821" y="898"/>
                        <a:pt x="2857" y="814"/>
                      </a:cubicBezTo>
                      <a:cubicBezTo>
                        <a:pt x="2893" y="730"/>
                        <a:pt x="2939" y="617"/>
                        <a:pt x="2977" y="536"/>
                      </a:cubicBezTo>
                      <a:cubicBezTo>
                        <a:pt x="3015" y="455"/>
                        <a:pt x="3048" y="386"/>
                        <a:pt x="3082" y="326"/>
                      </a:cubicBezTo>
                      <a:cubicBezTo>
                        <a:pt x="3116" y="266"/>
                        <a:pt x="3149" y="215"/>
                        <a:pt x="3180" y="176"/>
                      </a:cubicBezTo>
                      <a:cubicBezTo>
                        <a:pt x="3211" y="137"/>
                        <a:pt x="3238" y="119"/>
                        <a:pt x="3270" y="94"/>
                      </a:cubicBezTo>
                      <a:cubicBezTo>
                        <a:pt x="3302" y="69"/>
                        <a:pt x="3340" y="41"/>
                        <a:pt x="3375" y="26"/>
                      </a:cubicBezTo>
                      <a:cubicBezTo>
                        <a:pt x="3410" y="11"/>
                        <a:pt x="3455" y="8"/>
                        <a:pt x="3480" y="4"/>
                      </a:cubicBezTo>
                      <a:cubicBezTo>
                        <a:pt x="3505" y="0"/>
                        <a:pt x="3501" y="0"/>
                        <a:pt x="3525" y="4"/>
                      </a:cubicBezTo>
                      <a:cubicBezTo>
                        <a:pt x="3549" y="8"/>
                        <a:pt x="3593" y="11"/>
                        <a:pt x="3622" y="26"/>
                      </a:cubicBezTo>
                      <a:cubicBezTo>
                        <a:pt x="3651" y="41"/>
                        <a:pt x="3666" y="59"/>
                        <a:pt x="3697" y="94"/>
                      </a:cubicBezTo>
                      <a:cubicBezTo>
                        <a:pt x="3728" y="129"/>
                        <a:pt x="3775" y="185"/>
                        <a:pt x="3810" y="236"/>
                      </a:cubicBezTo>
                      <a:cubicBezTo>
                        <a:pt x="3845" y="287"/>
                        <a:pt x="3870" y="330"/>
                        <a:pt x="3907" y="401"/>
                      </a:cubicBezTo>
                      <a:cubicBezTo>
                        <a:pt x="3944" y="472"/>
                        <a:pt x="3994" y="570"/>
                        <a:pt x="4035" y="664"/>
                      </a:cubicBezTo>
                      <a:cubicBezTo>
                        <a:pt x="4076" y="758"/>
                        <a:pt x="4110" y="854"/>
                        <a:pt x="4155" y="964"/>
                      </a:cubicBezTo>
                      <a:cubicBezTo>
                        <a:pt x="4200" y="1074"/>
                        <a:pt x="4255" y="1198"/>
                        <a:pt x="4305" y="1324"/>
                      </a:cubicBezTo>
                      <a:cubicBezTo>
                        <a:pt x="4355" y="1450"/>
                        <a:pt x="4408" y="1599"/>
                        <a:pt x="4455" y="1721"/>
                      </a:cubicBezTo>
                      <a:cubicBezTo>
                        <a:pt x="4502" y="1843"/>
                        <a:pt x="4546" y="1955"/>
                        <a:pt x="4590" y="2059"/>
                      </a:cubicBezTo>
                      <a:cubicBezTo>
                        <a:pt x="4634" y="2163"/>
                        <a:pt x="4680" y="2262"/>
                        <a:pt x="4717" y="2344"/>
                      </a:cubicBezTo>
                      <a:cubicBezTo>
                        <a:pt x="4754" y="2426"/>
                        <a:pt x="4781" y="2488"/>
                        <a:pt x="4815" y="2554"/>
                      </a:cubicBezTo>
                      <a:cubicBezTo>
                        <a:pt x="4849" y="2620"/>
                        <a:pt x="4894" y="2696"/>
                        <a:pt x="4920" y="2741"/>
                      </a:cubicBezTo>
                      <a:cubicBezTo>
                        <a:pt x="4946" y="2786"/>
                        <a:pt x="4947" y="2784"/>
                        <a:pt x="4972" y="2824"/>
                      </a:cubicBezTo>
                      <a:cubicBezTo>
                        <a:pt x="4997" y="2864"/>
                        <a:pt x="5035" y="2932"/>
                        <a:pt x="5070" y="2981"/>
                      </a:cubicBezTo>
                      <a:cubicBezTo>
                        <a:pt x="5105" y="3030"/>
                        <a:pt x="5139" y="3070"/>
                        <a:pt x="5182" y="3116"/>
                      </a:cubicBezTo>
                      <a:cubicBezTo>
                        <a:pt x="5225" y="3162"/>
                        <a:pt x="5266" y="3212"/>
                        <a:pt x="5325" y="3259"/>
                      </a:cubicBezTo>
                      <a:cubicBezTo>
                        <a:pt x="5384" y="3306"/>
                        <a:pt x="5473" y="3364"/>
                        <a:pt x="5535" y="3401"/>
                      </a:cubicBezTo>
                      <a:cubicBezTo>
                        <a:pt x="5597" y="3438"/>
                        <a:pt x="5643" y="3460"/>
                        <a:pt x="5700" y="3484"/>
                      </a:cubicBezTo>
                      <a:cubicBezTo>
                        <a:pt x="5757" y="3508"/>
                        <a:pt x="5810" y="3528"/>
                        <a:pt x="5880" y="3544"/>
                      </a:cubicBezTo>
                      <a:cubicBezTo>
                        <a:pt x="5950" y="3560"/>
                        <a:pt x="6051" y="3571"/>
                        <a:pt x="6120" y="3581"/>
                      </a:cubicBezTo>
                      <a:cubicBezTo>
                        <a:pt x="6189" y="3591"/>
                        <a:pt x="6199" y="3599"/>
                        <a:pt x="6292" y="3604"/>
                      </a:cubicBezTo>
                      <a:cubicBezTo>
                        <a:pt x="6385" y="3609"/>
                        <a:pt x="6543" y="3610"/>
                        <a:pt x="6675" y="3611"/>
                      </a:cubicBezTo>
                      <a:cubicBezTo>
                        <a:pt x="6807" y="3612"/>
                        <a:pt x="7017" y="3611"/>
                        <a:pt x="7087" y="3611"/>
                      </a:cubicBezTo>
                    </a:path>
                  </a:pathLst>
                </a:custGeom>
                <a:noFill/>
                <a:ln w="31750">
                  <a:solidFill>
                    <a:srgbClr val="4F81B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68686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134196" name="Rectangle 78"/>
              <p:cNvSpPr>
                <a:spLocks noChangeArrowheads="1"/>
              </p:cNvSpPr>
              <p:nvPr/>
            </p:nvSpPr>
            <p:spPr bwMode="auto">
              <a:xfrm>
                <a:off x="4526" y="3555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1" name="AutoShape 31"/>
            <p:cNvSpPr>
              <a:spLocks noChangeShapeType="1"/>
            </p:cNvSpPr>
            <p:nvPr/>
          </p:nvSpPr>
          <p:spPr bwMode="auto">
            <a:xfrm>
              <a:off x="5342583" y="3712716"/>
              <a:ext cx="348707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3" name="Text Box 29"/>
            <p:cNvSpPr txBox="1">
              <a:spLocks noChangeArrowheads="1"/>
            </p:cNvSpPr>
            <p:nvPr/>
          </p:nvSpPr>
          <p:spPr bwMode="auto">
            <a:xfrm>
              <a:off x="4012480" y="3119694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Parameter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7" name="AutoShape 19"/>
            <p:cNvSpPr>
              <a:spLocks noChangeShapeType="1"/>
            </p:cNvSpPr>
            <p:nvPr/>
          </p:nvSpPr>
          <p:spPr bwMode="auto">
            <a:xfrm>
              <a:off x="3183189" y="3712716"/>
              <a:ext cx="685278" cy="809"/>
            </a:xfrm>
            <a:prstGeom prst="straightConnector1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1310" y="1323638"/>
            <a:ext cx="1425572" cy="2389077"/>
            <a:chOff x="2801310" y="1323638"/>
            <a:chExt cx="1425572" cy="2389077"/>
          </a:xfrm>
        </p:grpSpPr>
        <p:grpSp>
          <p:nvGrpSpPr>
            <p:cNvPr id="58" name="Group 11"/>
            <p:cNvGrpSpPr>
              <a:grpSpLocks/>
            </p:cNvGrpSpPr>
            <p:nvPr/>
          </p:nvGrpSpPr>
          <p:grpSpPr bwMode="auto">
            <a:xfrm>
              <a:off x="2801310" y="1644016"/>
              <a:ext cx="1425572" cy="1179572"/>
              <a:chOff x="2421" y="1543"/>
              <a:chExt cx="1762" cy="1458"/>
            </a:xfrm>
          </p:grpSpPr>
          <p:sp>
            <p:nvSpPr>
              <p:cNvPr id="61" name="AutoShape 18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2" name="Rectangle 17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3" name="AutoShape 16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4" name="AutoShape 15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5" name="AutoShape 14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7" name="Oval 13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8" name="AutoShape 12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9" name="AutoShape 10"/>
            <p:cNvSpPr>
              <a:spLocks noChangeShapeType="1"/>
            </p:cNvSpPr>
            <p:nvPr/>
          </p:nvSpPr>
          <p:spPr bwMode="auto">
            <a:xfrm flipV="1">
              <a:off x="3183189" y="2847858"/>
              <a:ext cx="330908" cy="864857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60" name="Text Box 9"/>
            <p:cNvSpPr txBox="1">
              <a:spLocks noChangeArrowheads="1"/>
            </p:cNvSpPr>
            <p:nvPr/>
          </p:nvSpPr>
          <p:spPr bwMode="auto">
            <a:xfrm>
              <a:off x="2928334" y="1323638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PET</a:t>
              </a:r>
              <a:endParaRPr lang="en-GB" alt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65559" y="4622879"/>
            <a:ext cx="1438517" cy="1606742"/>
            <a:chOff x="4965559" y="4622879"/>
            <a:chExt cx="1438517" cy="1606742"/>
          </a:xfrm>
        </p:grpSpPr>
        <p:grpSp>
          <p:nvGrpSpPr>
            <p:cNvPr id="50" name="Group 32"/>
            <p:cNvGrpSpPr>
              <a:grpSpLocks/>
            </p:cNvGrpSpPr>
            <p:nvPr/>
          </p:nvGrpSpPr>
          <p:grpSpPr bwMode="auto">
            <a:xfrm>
              <a:off x="4978504" y="4622879"/>
              <a:ext cx="1425572" cy="1179572"/>
              <a:chOff x="7802" y="5227"/>
              <a:chExt cx="1762" cy="1458"/>
            </a:xfrm>
          </p:grpSpPr>
          <p:sp>
            <p:nvSpPr>
              <p:cNvPr id="134155" name="Rectangle 38"/>
              <p:cNvSpPr>
                <a:spLocks noChangeArrowheads="1"/>
              </p:cNvSpPr>
              <p:nvPr/>
            </p:nvSpPr>
            <p:spPr bwMode="auto">
              <a:xfrm>
                <a:off x="7802" y="5227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6" name="AutoShape 37"/>
              <p:cNvSpPr>
                <a:spLocks noChangeShapeType="1"/>
              </p:cNvSpPr>
              <p:nvPr/>
            </p:nvSpPr>
            <p:spPr bwMode="auto">
              <a:xfrm>
                <a:off x="8005" y="5410"/>
                <a:ext cx="1" cy="1099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7" name="AutoShape 36"/>
              <p:cNvSpPr>
                <a:spLocks noChangeShapeType="1"/>
              </p:cNvSpPr>
              <p:nvPr/>
            </p:nvSpPr>
            <p:spPr bwMode="auto">
              <a:xfrm>
                <a:off x="7994" y="6496"/>
                <a:ext cx="1350" cy="1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8" name="Freeform 35"/>
              <p:cNvSpPr>
                <a:spLocks/>
              </p:cNvSpPr>
              <p:nvPr/>
            </p:nvSpPr>
            <p:spPr bwMode="auto">
              <a:xfrm>
                <a:off x="8088" y="5548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22 w 1136"/>
                  <a:gd name="T3" fmla="*/ 345 h 623"/>
                  <a:gd name="T4" fmla="*/ 293 w 1136"/>
                  <a:gd name="T5" fmla="*/ 175 h 623"/>
                  <a:gd name="T6" fmla="*/ 518 w 1136"/>
                  <a:gd name="T7" fmla="*/ 87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20" y="577"/>
                      <a:pt x="73" y="420"/>
                      <a:pt x="122" y="345"/>
                    </a:cubicBezTo>
                    <a:cubicBezTo>
                      <a:pt x="171" y="270"/>
                      <a:pt x="227" y="218"/>
                      <a:pt x="293" y="175"/>
                    </a:cubicBezTo>
                    <a:cubicBezTo>
                      <a:pt x="359" y="132"/>
                      <a:pt x="378" y="116"/>
                      <a:pt x="518" y="87"/>
                    </a:cubicBezTo>
                    <a:cubicBezTo>
                      <a:pt x="658" y="58"/>
                      <a:pt x="1007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9" name="Freeform 34"/>
              <p:cNvSpPr>
                <a:spLocks/>
              </p:cNvSpPr>
              <p:nvPr/>
            </p:nvSpPr>
            <p:spPr bwMode="auto">
              <a:xfrm>
                <a:off x="8101" y="5753"/>
                <a:ext cx="1136" cy="580"/>
              </a:xfrm>
              <a:custGeom>
                <a:avLst/>
                <a:gdLst>
                  <a:gd name="T0" fmla="*/ 0 w 1136"/>
                  <a:gd name="T1" fmla="*/ 580 h 580"/>
                  <a:gd name="T2" fmla="*/ 127 w 1136"/>
                  <a:gd name="T3" fmla="*/ 353 h 580"/>
                  <a:gd name="T4" fmla="*/ 301 w 1136"/>
                  <a:gd name="T5" fmla="*/ 172 h 580"/>
                  <a:gd name="T6" fmla="*/ 522 w 1136"/>
                  <a:gd name="T7" fmla="*/ 86 h 580"/>
                  <a:gd name="T8" fmla="*/ 1136 w 1136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580">
                    <a:moveTo>
                      <a:pt x="0" y="580"/>
                    </a:moveTo>
                    <a:cubicBezTo>
                      <a:pt x="21" y="542"/>
                      <a:pt x="77" y="421"/>
                      <a:pt x="127" y="353"/>
                    </a:cubicBezTo>
                    <a:cubicBezTo>
                      <a:pt x="177" y="285"/>
                      <a:pt x="235" y="216"/>
                      <a:pt x="301" y="172"/>
                    </a:cubicBezTo>
                    <a:cubicBezTo>
                      <a:pt x="367" y="128"/>
                      <a:pt x="383" y="115"/>
                      <a:pt x="522" y="86"/>
                    </a:cubicBezTo>
                    <a:cubicBezTo>
                      <a:pt x="661" y="57"/>
                      <a:pt x="1008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0" name="Freeform 33"/>
              <p:cNvSpPr>
                <a:spLocks/>
              </p:cNvSpPr>
              <p:nvPr/>
            </p:nvSpPr>
            <p:spPr bwMode="auto">
              <a:xfrm>
                <a:off x="8088" y="5653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16 w 1136"/>
                  <a:gd name="T3" fmla="*/ 360 h 623"/>
                  <a:gd name="T4" fmla="*/ 286 w 1136"/>
                  <a:gd name="T5" fmla="*/ 190 h 623"/>
                  <a:gd name="T6" fmla="*/ 522 w 1136"/>
                  <a:gd name="T7" fmla="*/ 98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19" y="579"/>
                      <a:pt x="68" y="432"/>
                      <a:pt x="116" y="360"/>
                    </a:cubicBezTo>
                    <a:cubicBezTo>
                      <a:pt x="164" y="288"/>
                      <a:pt x="218" y="234"/>
                      <a:pt x="286" y="190"/>
                    </a:cubicBezTo>
                    <a:cubicBezTo>
                      <a:pt x="354" y="146"/>
                      <a:pt x="380" y="130"/>
                      <a:pt x="522" y="98"/>
                    </a:cubicBezTo>
                    <a:cubicBezTo>
                      <a:pt x="664" y="66"/>
                      <a:pt x="1008" y="20"/>
                      <a:pt x="1136" y="0"/>
                    </a:cubicBezTo>
                  </a:path>
                </a:pathLst>
              </a:custGeom>
              <a:noFill/>
              <a:ln w="38100">
                <a:solidFill>
                  <a:srgbClr val="4F81B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4965559" y="5812159"/>
              <a:ext cx="1438517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Recovery</a:t>
              </a:r>
              <a: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/>
              </a:r>
              <a:b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</a:b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Curve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751949" y="5801642"/>
            <a:ext cx="1165053" cy="4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altLang="en-US" sz="1200" b="1" dirty="0" smtClean="0">
                <a:solidFill>
                  <a:srgbClr val="4F81BD"/>
                </a:solidFill>
                <a:latin typeface="Siemens Sans" pitchFamily="2" charset="0"/>
                <a:ea typeface="Times New Roman" pitchFamily="18" charset="0"/>
                <a:cs typeface="Times New Roman" pitchFamily="18" charset="0"/>
              </a:rPr>
              <a:t>NEMA Reference</a:t>
            </a:r>
            <a:endParaRPr lang="en-GB" alt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798074" y="3712716"/>
            <a:ext cx="1425572" cy="2516905"/>
            <a:chOff x="2798074" y="3712716"/>
            <a:chExt cx="1425572" cy="2516905"/>
          </a:xfrm>
        </p:grpSpPr>
        <p:sp>
          <p:nvSpPr>
            <p:cNvPr id="42" name="AutoShape 103"/>
            <p:cNvSpPr>
              <a:spLocks noChangeShapeType="1"/>
            </p:cNvSpPr>
            <p:nvPr/>
          </p:nvSpPr>
          <p:spPr bwMode="auto">
            <a:xfrm>
              <a:off x="3183189" y="3712716"/>
              <a:ext cx="327671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798074" y="4622879"/>
              <a:ext cx="1425572" cy="1606742"/>
              <a:chOff x="2798074" y="4622879"/>
              <a:chExt cx="1425572" cy="1606742"/>
            </a:xfrm>
          </p:grpSpPr>
          <p:grpSp>
            <p:nvGrpSpPr>
              <p:cNvPr id="56" name="Group 20"/>
              <p:cNvGrpSpPr>
                <a:grpSpLocks/>
              </p:cNvGrpSpPr>
              <p:nvPr/>
            </p:nvGrpSpPr>
            <p:grpSpPr bwMode="auto">
              <a:xfrm>
                <a:off x="2798074" y="4622879"/>
                <a:ext cx="1425572" cy="1179572"/>
                <a:chOff x="4911" y="5227"/>
                <a:chExt cx="1762" cy="1458"/>
              </a:xfrm>
            </p:grpSpPr>
            <p:sp>
              <p:nvSpPr>
                <p:cNvPr id="134149" name="Rectangle 26"/>
                <p:cNvSpPr>
                  <a:spLocks noChangeArrowheads="1"/>
                </p:cNvSpPr>
                <p:nvPr/>
              </p:nvSpPr>
              <p:spPr bwMode="auto">
                <a:xfrm>
                  <a:off x="4911" y="5227"/>
                  <a:ext cx="1762" cy="1458"/>
                </a:xfrm>
                <a:prstGeom prst="rect">
                  <a:avLst/>
                </a:prstGeom>
                <a:noFill/>
                <a:ln w="38100">
                  <a:solidFill>
                    <a:srgbClr val="AFB4BE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0" name="AutoShape 25"/>
                <p:cNvSpPr>
                  <a:spLocks noChangeShapeType="1"/>
                </p:cNvSpPr>
                <p:nvPr/>
              </p:nvSpPr>
              <p:spPr bwMode="auto">
                <a:xfrm>
                  <a:off x="5114" y="5410"/>
                  <a:ext cx="1" cy="1099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1" name="AutoShape 24"/>
                <p:cNvSpPr>
                  <a:spLocks noChangeShapeType="1"/>
                </p:cNvSpPr>
                <p:nvPr/>
              </p:nvSpPr>
              <p:spPr bwMode="auto">
                <a:xfrm>
                  <a:off x="5103" y="6496"/>
                  <a:ext cx="1350" cy="1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2" name="Freeform 23"/>
                <p:cNvSpPr>
                  <a:spLocks/>
                </p:cNvSpPr>
                <p:nvPr/>
              </p:nvSpPr>
              <p:spPr bwMode="auto">
                <a:xfrm>
                  <a:off x="5197" y="5548"/>
                  <a:ext cx="1136" cy="623"/>
                </a:xfrm>
                <a:custGeom>
                  <a:avLst/>
                  <a:gdLst>
                    <a:gd name="T0" fmla="*/ 0 w 1136"/>
                    <a:gd name="T1" fmla="*/ 623 h 623"/>
                    <a:gd name="T2" fmla="*/ 122 w 1136"/>
                    <a:gd name="T3" fmla="*/ 345 h 623"/>
                    <a:gd name="T4" fmla="*/ 293 w 1136"/>
                    <a:gd name="T5" fmla="*/ 175 h 623"/>
                    <a:gd name="T6" fmla="*/ 518 w 1136"/>
                    <a:gd name="T7" fmla="*/ 87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20" y="577"/>
                        <a:pt x="73" y="420"/>
                        <a:pt x="122" y="345"/>
                      </a:cubicBezTo>
                      <a:cubicBezTo>
                        <a:pt x="171" y="270"/>
                        <a:pt x="227" y="218"/>
                        <a:pt x="293" y="175"/>
                      </a:cubicBezTo>
                      <a:cubicBezTo>
                        <a:pt x="359" y="132"/>
                        <a:pt x="378" y="116"/>
                        <a:pt x="518" y="87"/>
                      </a:cubicBezTo>
                      <a:cubicBezTo>
                        <a:pt x="658" y="58"/>
                        <a:pt x="1007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3" name="Freeform 22"/>
                <p:cNvSpPr>
                  <a:spLocks/>
                </p:cNvSpPr>
                <p:nvPr/>
              </p:nvSpPr>
              <p:spPr bwMode="auto">
                <a:xfrm>
                  <a:off x="5210" y="5753"/>
                  <a:ext cx="1136" cy="580"/>
                </a:xfrm>
                <a:custGeom>
                  <a:avLst/>
                  <a:gdLst>
                    <a:gd name="T0" fmla="*/ 0 w 1136"/>
                    <a:gd name="T1" fmla="*/ 580 h 580"/>
                    <a:gd name="T2" fmla="*/ 127 w 1136"/>
                    <a:gd name="T3" fmla="*/ 353 h 580"/>
                    <a:gd name="T4" fmla="*/ 301 w 1136"/>
                    <a:gd name="T5" fmla="*/ 172 h 580"/>
                    <a:gd name="T6" fmla="*/ 522 w 1136"/>
                    <a:gd name="T7" fmla="*/ 86 h 580"/>
                    <a:gd name="T8" fmla="*/ 1136 w 1136"/>
                    <a:gd name="T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580">
                      <a:moveTo>
                        <a:pt x="0" y="580"/>
                      </a:moveTo>
                      <a:cubicBezTo>
                        <a:pt x="21" y="542"/>
                        <a:pt x="77" y="421"/>
                        <a:pt x="127" y="353"/>
                      </a:cubicBezTo>
                      <a:cubicBezTo>
                        <a:pt x="177" y="285"/>
                        <a:pt x="235" y="216"/>
                        <a:pt x="301" y="172"/>
                      </a:cubicBezTo>
                      <a:cubicBezTo>
                        <a:pt x="367" y="128"/>
                        <a:pt x="383" y="115"/>
                        <a:pt x="522" y="86"/>
                      </a:cubicBezTo>
                      <a:cubicBezTo>
                        <a:pt x="661" y="57"/>
                        <a:pt x="1008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4" name="Freeform 21"/>
                <p:cNvSpPr>
                  <a:spLocks/>
                </p:cNvSpPr>
                <p:nvPr/>
              </p:nvSpPr>
              <p:spPr bwMode="auto">
                <a:xfrm>
                  <a:off x="5197" y="5359"/>
                  <a:ext cx="1136" cy="730"/>
                </a:xfrm>
                <a:custGeom>
                  <a:avLst/>
                  <a:gdLst>
                    <a:gd name="T0" fmla="*/ 0 w 1136"/>
                    <a:gd name="T1" fmla="*/ 623 h 623"/>
                    <a:gd name="T2" fmla="*/ 116 w 1136"/>
                    <a:gd name="T3" fmla="*/ 360 h 623"/>
                    <a:gd name="T4" fmla="*/ 286 w 1136"/>
                    <a:gd name="T5" fmla="*/ 190 h 623"/>
                    <a:gd name="T6" fmla="*/ 522 w 1136"/>
                    <a:gd name="T7" fmla="*/ 98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19" y="579"/>
                        <a:pt x="68" y="432"/>
                        <a:pt x="116" y="360"/>
                      </a:cubicBezTo>
                      <a:cubicBezTo>
                        <a:pt x="164" y="288"/>
                        <a:pt x="218" y="234"/>
                        <a:pt x="286" y="190"/>
                      </a:cubicBezTo>
                      <a:cubicBezTo>
                        <a:pt x="354" y="146"/>
                        <a:pt x="380" y="130"/>
                        <a:pt x="522" y="98"/>
                      </a:cubicBezTo>
                      <a:cubicBezTo>
                        <a:pt x="664" y="66"/>
                        <a:pt x="1008" y="20"/>
                        <a:pt x="1136" y="0"/>
                      </a:cubicBezTo>
                    </a:path>
                  </a:pathLst>
                </a:custGeom>
                <a:noFill/>
                <a:ln w="38100">
                  <a:solidFill>
                    <a:srgbClr val="4F81B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921861" y="5812159"/>
                <a:ext cx="1165053" cy="417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GB" altLang="en-US" sz="1200" b="1" dirty="0" smtClean="0">
                    <a:solidFill>
                      <a:srgbClr val="4F81BD"/>
                    </a:solidFill>
                    <a:latin typeface="Siemens Sans" pitchFamily="2" charset="0"/>
                    <a:ea typeface="Times New Roman" pitchFamily="18" charset="0"/>
                    <a:cs typeface="Times New Roman" pitchFamily="18" charset="0"/>
                  </a:rPr>
                  <a:t>PET Recovery Curve</a:t>
                </a:r>
                <a:endParaRPr lang="en-GB" altLang="en-US" dirty="0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18" name="Picture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569" y="4700655"/>
            <a:ext cx="1380902" cy="102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/>
          <p:cNvGrpSpPr/>
          <p:nvPr/>
        </p:nvGrpSpPr>
        <p:grpSpPr>
          <a:xfrm>
            <a:off x="1709074" y="3125661"/>
            <a:ext cx="1425572" cy="1167447"/>
            <a:chOff x="1709074" y="3112144"/>
            <a:chExt cx="1425572" cy="1167447"/>
          </a:xfrm>
        </p:grpSpPr>
        <p:sp>
          <p:nvSpPr>
            <p:cNvPr id="2" name="Rectangle 1"/>
            <p:cNvSpPr/>
            <p:nvPr/>
          </p:nvSpPr>
          <p:spPr bwMode="auto">
            <a:xfrm>
              <a:off x="1808252" y="3222425"/>
              <a:ext cx="1294544" cy="10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20" name="Picture 2" descr="H:\50_Promotion\70_eMedia\Images\MCTflow_cut_out_small.png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1169" t="481" r="-3" b="49713"/>
            <a:stretch/>
          </p:blipFill>
          <p:spPr bwMode="auto">
            <a:xfrm>
              <a:off x="1709074" y="3112144"/>
              <a:ext cx="1425572" cy="1167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23" name="AutoShape 6"/>
          <p:cNvSpPr>
            <a:spLocks noChangeAspect="1" noChangeArrowheads="1" noTextEdit="1"/>
          </p:cNvSpPr>
          <p:nvPr/>
        </p:nvSpPr>
        <p:spPr bwMode="auto">
          <a:xfrm>
            <a:off x="2697632" y="4639334"/>
            <a:ext cx="1630044" cy="2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124" name="Picture 3" descr="plot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6263" y="4639334"/>
            <a:ext cx="1372390" cy="114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AutoShape 6"/>
          <p:cNvSpPr>
            <a:spLocks noChangeAspect="1" noChangeArrowheads="1" noTextEdit="1"/>
          </p:cNvSpPr>
          <p:nvPr/>
        </p:nvSpPr>
        <p:spPr bwMode="auto">
          <a:xfrm>
            <a:off x="4884885" y="3473390"/>
            <a:ext cx="1630044" cy="2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129" name="Picture 2" descr="plot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7438" y="4641099"/>
            <a:ext cx="1367292" cy="11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syngo - eqpet.png"/>
          <p:cNvPicPr>
            <a:picLocks noChangeAspect="1"/>
          </p:cNvPicPr>
          <p:nvPr/>
        </p:nvPicPr>
        <p:blipFill rotWithShape="1">
          <a:blip r:embed="rId8"/>
          <a:srcRect l="332" t="27807" r="90880" b="52916"/>
          <a:stretch/>
        </p:blipFill>
        <p:spPr>
          <a:xfrm>
            <a:off x="3904714" y="3138694"/>
            <a:ext cx="1397416" cy="114950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801310" y="1642398"/>
            <a:ext cx="1425572" cy="1179572"/>
            <a:chOff x="2801310" y="1642398"/>
            <a:chExt cx="1425572" cy="1179572"/>
          </a:xfrm>
        </p:grpSpPr>
        <p:sp>
          <p:nvSpPr>
            <p:cNvPr id="139" name="Rectangle 17"/>
            <p:cNvSpPr>
              <a:spLocks noChangeArrowheads="1"/>
            </p:cNvSpPr>
            <p:nvPr/>
          </p:nvSpPr>
          <p:spPr bwMode="auto">
            <a:xfrm>
              <a:off x="2801310" y="1642398"/>
              <a:ext cx="1425572" cy="11795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AFB4BE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pic>
          <p:nvPicPr>
            <p:cNvPr id="131" name="Picture 6" descr="\\oxfh5f6a.ww005.siemens.net\kellmax1$\My Documents\Reports\White Papers\ms------- (EQ.PET White Paper)\Caen2TP\2TPHDFusedAxialQuant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337" t="9862" r="4507" b="57231"/>
            <a:stretch/>
          </p:blipFill>
          <p:spPr bwMode="auto">
            <a:xfrm>
              <a:off x="2836822" y="1808830"/>
              <a:ext cx="1360266" cy="756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978504" y="1642398"/>
            <a:ext cx="1425572" cy="1179572"/>
            <a:chOff x="4978504" y="1642398"/>
            <a:chExt cx="1425572" cy="1179572"/>
          </a:xfrm>
        </p:grpSpPr>
        <p:sp>
          <p:nvSpPr>
            <p:cNvPr id="151" name="Rectangle 17"/>
            <p:cNvSpPr>
              <a:spLocks noChangeArrowheads="1"/>
            </p:cNvSpPr>
            <p:nvPr/>
          </p:nvSpPr>
          <p:spPr bwMode="auto">
            <a:xfrm>
              <a:off x="4978504" y="1642398"/>
              <a:ext cx="1425572" cy="11795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AFB4BE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pic>
          <p:nvPicPr>
            <p:cNvPr id="132" name="Picture 9" descr="\\oxfh5f6a.ww005.siemens.net\kellmax1$\My Documents\Reports\White Papers\ms------- (EQ.PET White Paper)\Caen2TP\2TPHDFusedAxialQuantEQOnly.png"/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882" t="9676" r="5834" b="58292"/>
            <a:stretch/>
          </p:blipFill>
          <p:spPr bwMode="auto">
            <a:xfrm>
              <a:off x="5011147" y="1825130"/>
              <a:ext cx="1360266" cy="73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751949" y="1653134"/>
            <a:ext cx="1165053" cy="1155904"/>
            <a:chOff x="751949" y="1653134"/>
            <a:chExt cx="1165053" cy="1155904"/>
          </a:xfrm>
        </p:grpSpPr>
        <p:sp>
          <p:nvSpPr>
            <p:cNvPr id="8" name="Rectangle 7"/>
            <p:cNvSpPr/>
            <p:nvPr/>
          </p:nvSpPr>
          <p:spPr bwMode="auto">
            <a:xfrm>
              <a:off x="751949" y="1710896"/>
              <a:ext cx="1165053" cy="1052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33" name="Picture 132" descr="man_with_white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70" y="1653134"/>
              <a:ext cx="722488" cy="115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2" name="TextBox 151"/>
          <p:cNvSpPr txBox="1"/>
          <p:nvPr/>
        </p:nvSpPr>
        <p:spPr>
          <a:xfrm>
            <a:off x="624926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1.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798074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</a:rPr>
              <a:t>2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965559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3.</a:t>
            </a:r>
          </a:p>
        </p:txBody>
      </p:sp>
      <p:sp>
        <p:nvSpPr>
          <p:cNvPr id="137" name="Rectangle 136"/>
          <p:cNvSpPr/>
          <p:nvPr/>
        </p:nvSpPr>
        <p:spPr bwMode="auto">
          <a:xfrm>
            <a:off x="7971409" y="2867487"/>
            <a:ext cx="3729255" cy="1976821"/>
          </a:xfrm>
          <a:prstGeom prst="rect">
            <a:avLst/>
          </a:prstGeom>
          <a:solidFill>
            <a:srgbClr val="ADBECB"/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fr-FR" b="1" smtClean="0">
                <a:solidFill>
                  <a:srgbClr val="000000"/>
                </a:solidFill>
              </a:rPr>
              <a:t>Analyser les </a:t>
            </a:r>
            <a:r>
              <a:rPr lang="fr-FR" b="1" smtClean="0">
                <a:solidFill>
                  <a:srgbClr val="FFFFFF"/>
                </a:solidFill>
              </a:rPr>
              <a:t>courbes.</a:t>
            </a:r>
            <a:endParaRPr lang="fr-FR" b="1">
              <a:solidFill>
                <a:srgbClr val="FFFFFF"/>
              </a:solidFill>
            </a:endParaRPr>
          </a:p>
        </p:txBody>
      </p:sp>
      <p:sp>
        <p:nvSpPr>
          <p:cNvPr id="138" name="Rectangle 137"/>
          <p:cNvSpPr/>
          <p:nvPr/>
        </p:nvSpPr>
        <p:spPr bwMode="auto">
          <a:xfrm>
            <a:off x="7971409" y="4884685"/>
            <a:ext cx="3729256" cy="1281165"/>
          </a:xfrm>
          <a:prstGeom prst="rect">
            <a:avLst/>
          </a:prstGeom>
          <a:solidFill>
            <a:srgbClr val="ADBECB"/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 startAt="3"/>
            </a:pPr>
            <a:r>
              <a:rPr lang="fr-FR" b="1" smtClean="0">
                <a:solidFill>
                  <a:srgbClr val="000000"/>
                </a:solidFill>
              </a:rPr>
              <a:t>Indiquer les </a:t>
            </a:r>
            <a:r>
              <a:rPr lang="fr-FR" b="1" smtClean="0">
                <a:solidFill>
                  <a:srgbClr val="FFFFFF"/>
                </a:solidFill>
              </a:rPr>
              <a:t>Paramètres EQ </a:t>
            </a:r>
            <a:r>
              <a:rPr lang="fr-FR" b="1" smtClean="0">
                <a:solidFill>
                  <a:srgbClr val="000000"/>
                </a:solidFill>
              </a:rPr>
              <a:t>dans </a:t>
            </a:r>
            <a:r>
              <a:rPr lang="fr-FR" b="1" i="1" smtClean="0">
                <a:solidFill>
                  <a:srgbClr val="000000"/>
                </a:solidFill>
              </a:rPr>
              <a:t>syngo</a:t>
            </a:r>
            <a:r>
              <a:rPr lang="fr-FR" b="1" smtClean="0">
                <a:solidFill>
                  <a:srgbClr val="000000"/>
                </a:solidFill>
              </a:rPr>
              <a:t>.via pour correspondre à la référence NEMA.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140" name="Rectangle 139"/>
          <p:cNvSpPr/>
          <p:nvPr/>
        </p:nvSpPr>
        <p:spPr bwMode="auto">
          <a:xfrm>
            <a:off x="7970532" y="2105693"/>
            <a:ext cx="3745218" cy="729671"/>
          </a:xfrm>
          <a:prstGeom prst="rect">
            <a:avLst/>
          </a:prstGeom>
          <a:solidFill>
            <a:srgbClr val="ADBECB"/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fr-FR" b="1" dirty="0" smtClean="0">
                <a:solidFill>
                  <a:srgbClr val="000000"/>
                </a:solidFill>
              </a:rPr>
              <a:t>Créer une </a:t>
            </a:r>
            <a:r>
              <a:rPr lang="fr-FR" b="1" dirty="0" smtClean="0">
                <a:solidFill>
                  <a:srgbClr val="FFFFFF"/>
                </a:solidFill>
              </a:rPr>
              <a:t>référence NEMA</a:t>
            </a:r>
            <a:r>
              <a:rPr lang="fr-FR" b="1" dirty="0" smtClean="0">
                <a:solidFill>
                  <a:srgbClr val="000000"/>
                </a:solidFill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75711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6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13444093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EQ•PET: fonctionne pour tous les scanners, toutes les reconstructions, quelque soit le temps</a:t>
            </a:r>
          </a:p>
        </p:txBody>
      </p:sp>
      <p:sp>
        <p:nvSpPr>
          <p:cNvPr id="5" name="Rectangle 105"/>
          <p:cNvSpPr>
            <a:spLocks noChangeArrowheads="1"/>
          </p:cNvSpPr>
          <p:nvPr/>
        </p:nvSpPr>
        <p:spPr bwMode="auto">
          <a:xfrm>
            <a:off x="152400" y="15240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4" name="AutoShape 104"/>
          <p:cNvSpPr>
            <a:spLocks noChangeAspect="1" noChangeArrowheads="1" noTextEdit="1"/>
          </p:cNvSpPr>
          <p:nvPr/>
        </p:nvSpPr>
        <p:spPr bwMode="auto">
          <a:xfrm>
            <a:off x="167804" y="1313121"/>
            <a:ext cx="6726565" cy="49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6" name="Group 62"/>
          <p:cNvGrpSpPr>
            <a:grpSpLocks/>
          </p:cNvGrpSpPr>
          <p:nvPr/>
        </p:nvGrpSpPr>
        <p:grpSpPr bwMode="auto">
          <a:xfrm>
            <a:off x="624926" y="4622879"/>
            <a:ext cx="1425572" cy="1355941"/>
            <a:chOff x="7168" y="3888"/>
            <a:chExt cx="1762" cy="1676"/>
          </a:xfrm>
        </p:grpSpPr>
        <p:grpSp>
          <p:nvGrpSpPr>
            <p:cNvPr id="134181" name="Group 64"/>
            <p:cNvGrpSpPr>
              <a:grpSpLocks/>
            </p:cNvGrpSpPr>
            <p:nvPr/>
          </p:nvGrpSpPr>
          <p:grpSpPr bwMode="auto">
            <a:xfrm>
              <a:off x="7255" y="4011"/>
              <a:ext cx="1609" cy="1553"/>
              <a:chOff x="5880" y="2413"/>
              <a:chExt cx="3093" cy="2984"/>
            </a:xfrm>
          </p:grpSpPr>
          <p:sp>
            <p:nvSpPr>
              <p:cNvPr id="134183" name="Oval 76"/>
              <p:cNvSpPr>
                <a:spLocks noChangeArrowheads="1"/>
              </p:cNvSpPr>
              <p:nvPr/>
            </p:nvSpPr>
            <p:spPr bwMode="auto">
              <a:xfrm>
                <a:off x="5946" y="2413"/>
                <a:ext cx="2950" cy="2950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4" name="Rectangle 75"/>
              <p:cNvSpPr>
                <a:spLocks noChangeArrowheads="1"/>
              </p:cNvSpPr>
              <p:nvPr/>
            </p:nvSpPr>
            <p:spPr bwMode="auto">
              <a:xfrm>
                <a:off x="5880" y="3968"/>
                <a:ext cx="3093" cy="142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5" name="Oval 74"/>
              <p:cNvSpPr>
                <a:spLocks noChangeArrowheads="1"/>
              </p:cNvSpPr>
              <p:nvPr/>
            </p:nvSpPr>
            <p:spPr bwMode="auto">
              <a:xfrm>
                <a:off x="726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6" name="Oval 73"/>
              <p:cNvSpPr>
                <a:spLocks noChangeArrowheads="1"/>
              </p:cNvSpPr>
              <p:nvPr/>
            </p:nvSpPr>
            <p:spPr bwMode="auto">
              <a:xfrm>
                <a:off x="594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7" name="Rectangle 72"/>
              <p:cNvSpPr>
                <a:spLocks noChangeArrowheads="1"/>
              </p:cNvSpPr>
              <p:nvPr/>
            </p:nvSpPr>
            <p:spPr bwMode="auto">
              <a:xfrm>
                <a:off x="6727" y="3779"/>
                <a:ext cx="1371" cy="919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8" name="Oval 71"/>
              <p:cNvSpPr>
                <a:spLocks noChangeArrowheads="1"/>
              </p:cNvSpPr>
              <p:nvPr/>
            </p:nvSpPr>
            <p:spPr bwMode="auto">
              <a:xfrm>
                <a:off x="6778" y="3727"/>
                <a:ext cx="230" cy="2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9" name="Oval 70"/>
              <p:cNvSpPr>
                <a:spLocks noChangeArrowheads="1"/>
              </p:cNvSpPr>
              <p:nvPr/>
            </p:nvSpPr>
            <p:spPr bwMode="auto">
              <a:xfrm>
                <a:off x="6806" y="3180"/>
                <a:ext cx="173" cy="17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0" name="Oval 69"/>
              <p:cNvSpPr>
                <a:spLocks noChangeArrowheads="1"/>
              </p:cNvSpPr>
              <p:nvPr/>
            </p:nvSpPr>
            <p:spPr bwMode="auto">
              <a:xfrm>
                <a:off x="7328" y="2912"/>
                <a:ext cx="136" cy="13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1" name="Oval 68"/>
              <p:cNvSpPr>
                <a:spLocks noChangeArrowheads="1"/>
              </p:cNvSpPr>
              <p:nvPr/>
            </p:nvSpPr>
            <p:spPr bwMode="auto">
              <a:xfrm>
                <a:off x="7851" y="3211"/>
                <a:ext cx="95" cy="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2" name="Oval 67"/>
              <p:cNvSpPr>
                <a:spLocks noChangeArrowheads="1"/>
              </p:cNvSpPr>
              <p:nvPr/>
            </p:nvSpPr>
            <p:spPr bwMode="auto">
              <a:xfrm>
                <a:off x="7260" y="3995"/>
                <a:ext cx="267" cy="26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3" name="Oval 66"/>
              <p:cNvSpPr>
                <a:spLocks noChangeArrowheads="1"/>
              </p:cNvSpPr>
              <p:nvPr/>
            </p:nvSpPr>
            <p:spPr bwMode="auto">
              <a:xfrm>
                <a:off x="7714" y="3653"/>
                <a:ext cx="361" cy="36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4" name="Oval 65"/>
              <p:cNvSpPr>
                <a:spLocks noChangeArrowheads="1"/>
              </p:cNvSpPr>
              <p:nvPr/>
            </p:nvSpPr>
            <p:spPr bwMode="auto">
              <a:xfrm>
                <a:off x="7220" y="3372"/>
                <a:ext cx="361" cy="36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134182" name="Rectangle 63"/>
            <p:cNvSpPr>
              <a:spLocks noChangeArrowheads="1"/>
            </p:cNvSpPr>
            <p:nvPr/>
          </p:nvSpPr>
          <p:spPr bwMode="auto">
            <a:xfrm>
              <a:off x="7168" y="3888"/>
              <a:ext cx="1762" cy="1458"/>
            </a:xfrm>
            <a:prstGeom prst="rect">
              <a:avLst/>
            </a:prstGeom>
            <a:noFill/>
            <a:ln w="38100">
              <a:solidFill>
                <a:srgbClr val="AFB4B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37711" y="3122914"/>
            <a:ext cx="1821215" cy="1475695"/>
            <a:chOff x="1337711" y="3122914"/>
            <a:chExt cx="1821215" cy="1475695"/>
          </a:xfrm>
        </p:grpSpPr>
        <p:sp>
          <p:nvSpPr>
            <p:cNvPr id="43" name="AutoShape 102"/>
            <p:cNvSpPr>
              <a:spLocks noChangeShapeType="1"/>
            </p:cNvSpPr>
            <p:nvPr/>
          </p:nvSpPr>
          <p:spPr bwMode="auto">
            <a:xfrm rot="16200000">
              <a:off x="1080446" y="3969982"/>
              <a:ext cx="885892" cy="371361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7" name="Group 55"/>
            <p:cNvGrpSpPr>
              <a:grpSpLocks/>
            </p:cNvGrpSpPr>
            <p:nvPr/>
          </p:nvGrpSpPr>
          <p:grpSpPr bwMode="auto">
            <a:xfrm>
              <a:off x="1733350" y="3122914"/>
              <a:ext cx="1425576" cy="1179565"/>
              <a:chOff x="2421" y="3373"/>
              <a:chExt cx="1762" cy="1458"/>
            </a:xfrm>
          </p:grpSpPr>
          <p:sp>
            <p:nvSpPr>
              <p:cNvPr id="134175" name="Rectangle 61"/>
              <p:cNvSpPr>
                <a:spLocks noChangeArrowheads="1"/>
              </p:cNvSpPr>
              <p:nvPr/>
            </p:nvSpPr>
            <p:spPr bwMode="auto">
              <a:xfrm>
                <a:off x="2421" y="3373"/>
                <a:ext cx="1762" cy="1458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6" name="Rectangle 60"/>
              <p:cNvSpPr>
                <a:spLocks noChangeArrowheads="1"/>
              </p:cNvSpPr>
              <p:nvPr/>
            </p:nvSpPr>
            <p:spPr bwMode="auto">
              <a:xfrm>
                <a:off x="3659" y="3660"/>
                <a:ext cx="359" cy="1024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7" name="Rectangle 59"/>
              <p:cNvSpPr>
                <a:spLocks noChangeArrowheads="1"/>
              </p:cNvSpPr>
              <p:nvPr/>
            </p:nvSpPr>
            <p:spPr bwMode="auto">
              <a:xfrm>
                <a:off x="2609" y="3894"/>
                <a:ext cx="1199" cy="790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8" name="Oval 58"/>
              <p:cNvSpPr>
                <a:spLocks noChangeArrowheads="1"/>
              </p:cNvSpPr>
              <p:nvPr/>
            </p:nvSpPr>
            <p:spPr bwMode="auto">
              <a:xfrm>
                <a:off x="2724" y="3496"/>
                <a:ext cx="1147" cy="1147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9" name="Oval 57"/>
              <p:cNvSpPr>
                <a:spLocks noChangeArrowheads="1"/>
              </p:cNvSpPr>
              <p:nvPr/>
            </p:nvSpPr>
            <p:spPr bwMode="auto">
              <a:xfrm>
                <a:off x="3037" y="3806"/>
                <a:ext cx="525" cy="5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0" name="Rectangle 56"/>
              <p:cNvSpPr>
                <a:spLocks noChangeArrowheads="1"/>
              </p:cNvSpPr>
              <p:nvPr/>
            </p:nvSpPr>
            <p:spPr bwMode="auto">
              <a:xfrm>
                <a:off x="3242" y="3614"/>
                <a:ext cx="119" cy="102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978504" y="1313121"/>
            <a:ext cx="1425572" cy="2399594"/>
            <a:chOff x="4978504" y="1313121"/>
            <a:chExt cx="1425572" cy="2399594"/>
          </a:xfrm>
        </p:grpSpPr>
        <p:grpSp>
          <p:nvGrpSpPr>
            <p:cNvPr id="49" name="Group 39"/>
            <p:cNvGrpSpPr>
              <a:grpSpLocks/>
            </p:cNvGrpSpPr>
            <p:nvPr/>
          </p:nvGrpSpPr>
          <p:grpSpPr bwMode="auto">
            <a:xfrm>
              <a:off x="4978504" y="1642398"/>
              <a:ext cx="1425572" cy="1179572"/>
              <a:chOff x="2421" y="1543"/>
              <a:chExt cx="1762" cy="1458"/>
            </a:xfrm>
          </p:grpSpPr>
          <p:sp>
            <p:nvSpPr>
              <p:cNvPr id="134161" name="AutoShape 46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2" name="Rectangle 45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3" name="AutoShape 44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4" name="AutoShape 43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5" name="AutoShape 42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6" name="Oval 41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7" name="AutoShape 40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2" name="AutoShape 30"/>
            <p:cNvSpPr>
              <a:spLocks noChangeShapeType="1"/>
            </p:cNvSpPr>
            <p:nvPr/>
          </p:nvSpPr>
          <p:spPr bwMode="auto">
            <a:xfrm flipV="1">
              <a:off x="5342583" y="2846240"/>
              <a:ext cx="348707" cy="866475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4" name="Text Box 28"/>
            <p:cNvSpPr txBox="1">
              <a:spLocks noChangeArrowheads="1"/>
            </p:cNvSpPr>
            <p:nvPr/>
          </p:nvSpPr>
          <p:spPr bwMode="auto">
            <a:xfrm>
              <a:off x="5095009" y="1313121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44" name="AutoShape 101"/>
          <p:cNvSpPr>
            <a:spLocks noChangeShapeType="1"/>
          </p:cNvSpPr>
          <p:nvPr/>
        </p:nvSpPr>
        <p:spPr bwMode="auto">
          <a:xfrm rot="16200000" flipH="1">
            <a:off x="1090155" y="3093798"/>
            <a:ext cx="866475" cy="371361"/>
          </a:xfrm>
          <a:prstGeom prst="curvedConnector2">
            <a:avLst/>
          </a:prstGeom>
          <a:noFill/>
          <a:ln w="76200">
            <a:solidFill>
              <a:srgbClr val="4F81B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24926" y="1642398"/>
            <a:ext cx="1425572" cy="1179572"/>
            <a:chOff x="2421" y="1543"/>
            <a:chExt cx="1762" cy="1458"/>
          </a:xfrm>
        </p:grpSpPr>
        <p:sp>
          <p:nvSpPr>
            <p:cNvPr id="134168" name="AutoShape 54"/>
            <p:cNvSpPr>
              <a:spLocks noChangeArrowheads="1"/>
            </p:cNvSpPr>
            <p:nvPr/>
          </p:nvSpPr>
          <p:spPr bwMode="auto">
            <a:xfrm>
              <a:off x="3130" y="1918"/>
              <a:ext cx="326" cy="503"/>
            </a:xfrm>
            <a:custGeom>
              <a:avLst/>
              <a:gdLst>
                <a:gd name="G0" fmla="+- 3222 0 0"/>
                <a:gd name="G1" fmla="+- 21600 0 3222"/>
                <a:gd name="G2" fmla="*/ 3222 1 2"/>
                <a:gd name="G3" fmla="+- 21600 0 G2"/>
                <a:gd name="G4" fmla="+/ 3222 21600 2"/>
                <a:gd name="G5" fmla="+/ G1 0 2"/>
                <a:gd name="G6" fmla="*/ 21600 21600 3222"/>
                <a:gd name="G7" fmla="*/ G6 1 2"/>
                <a:gd name="G8" fmla="+- 21600 0 G7"/>
                <a:gd name="G9" fmla="*/ 21600 1 2"/>
                <a:gd name="G10" fmla="+- 3222 0 G9"/>
                <a:gd name="G11" fmla="?: G10 G8 0"/>
                <a:gd name="G12" fmla="?: G10 G7 21600"/>
                <a:gd name="T0" fmla="*/ 19989 w 21600"/>
                <a:gd name="T1" fmla="*/ 10800 h 21600"/>
                <a:gd name="T2" fmla="*/ 10800 w 21600"/>
                <a:gd name="T3" fmla="*/ 21600 h 21600"/>
                <a:gd name="T4" fmla="*/ 1611 w 21600"/>
                <a:gd name="T5" fmla="*/ 10800 h 21600"/>
                <a:gd name="T6" fmla="*/ 10800 w 21600"/>
                <a:gd name="T7" fmla="*/ 0 h 21600"/>
                <a:gd name="T8" fmla="*/ 3411 w 21600"/>
                <a:gd name="T9" fmla="*/ 3411 h 21600"/>
                <a:gd name="T10" fmla="*/ 18189 w 21600"/>
                <a:gd name="T11" fmla="*/ 181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222" y="21600"/>
                  </a:lnTo>
                  <a:lnTo>
                    <a:pt x="1837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69" name="Rectangle 53"/>
            <p:cNvSpPr>
              <a:spLocks noChangeArrowheads="1"/>
            </p:cNvSpPr>
            <p:nvPr/>
          </p:nvSpPr>
          <p:spPr bwMode="auto">
            <a:xfrm>
              <a:off x="2421" y="1543"/>
              <a:ext cx="1762" cy="1458"/>
            </a:xfrm>
            <a:prstGeom prst="rect">
              <a:avLst/>
            </a:prstGeom>
            <a:noFill/>
            <a:ln w="38100">
              <a:solidFill>
                <a:srgbClr val="AFB4B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0" name="AutoShape 52"/>
            <p:cNvSpPr>
              <a:spLocks noChangeArrowheads="1"/>
            </p:cNvSpPr>
            <p:nvPr/>
          </p:nvSpPr>
          <p:spPr bwMode="auto">
            <a:xfrm>
              <a:off x="3118" y="2421"/>
              <a:ext cx="185" cy="432"/>
            </a:xfrm>
            <a:prstGeom prst="parallelogram">
              <a:avLst>
                <a:gd name="adj" fmla="val 33602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1" name="AutoShape 51"/>
            <p:cNvSpPr>
              <a:spLocks noChangeArrowheads="1"/>
            </p:cNvSpPr>
            <p:nvPr/>
          </p:nvSpPr>
          <p:spPr bwMode="auto">
            <a:xfrm>
              <a:off x="3371" y="1700"/>
              <a:ext cx="125" cy="432"/>
            </a:xfrm>
            <a:prstGeom prst="parallelogram">
              <a:avLst>
                <a:gd name="adj" fmla="val 53060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2" name="AutoShape 50"/>
            <p:cNvSpPr>
              <a:spLocks noChangeArrowheads="1"/>
            </p:cNvSpPr>
            <p:nvPr/>
          </p:nvSpPr>
          <p:spPr bwMode="auto">
            <a:xfrm flipH="1">
              <a:off x="3094" y="1700"/>
              <a:ext cx="125" cy="432"/>
            </a:xfrm>
            <a:prstGeom prst="parallelogram">
              <a:avLst>
                <a:gd name="adj" fmla="val 53060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3" name="Oval 49"/>
            <p:cNvSpPr>
              <a:spLocks noChangeArrowheads="1"/>
            </p:cNvSpPr>
            <p:nvPr/>
          </p:nvSpPr>
          <p:spPr bwMode="auto">
            <a:xfrm flipH="1" flipV="1">
              <a:off x="3199" y="1763"/>
              <a:ext cx="180" cy="191"/>
            </a:xfrm>
            <a:prstGeom prst="ellipse">
              <a:avLst/>
            </a:prstGeom>
            <a:solidFill>
              <a:srgbClr val="AFB4BE"/>
            </a:solidFill>
            <a:ln w="9525">
              <a:solidFill>
                <a:srgbClr val="F2F2F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4" name="AutoShape 48"/>
            <p:cNvSpPr>
              <a:spLocks noChangeArrowheads="1"/>
            </p:cNvSpPr>
            <p:nvPr/>
          </p:nvSpPr>
          <p:spPr bwMode="auto">
            <a:xfrm flipH="1">
              <a:off x="3283" y="2421"/>
              <a:ext cx="185" cy="432"/>
            </a:xfrm>
            <a:prstGeom prst="parallelogram">
              <a:avLst>
                <a:gd name="adj" fmla="val 33602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sp>
        <p:nvSpPr>
          <p:cNvPr id="55" name="Text Box 27"/>
          <p:cNvSpPr txBox="1">
            <a:spLocks noChangeArrowheads="1"/>
          </p:cNvSpPr>
          <p:nvPr/>
        </p:nvSpPr>
        <p:spPr bwMode="auto">
          <a:xfrm>
            <a:off x="751949" y="1322020"/>
            <a:ext cx="1165053" cy="4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altLang="en-US" sz="1200" b="1" dirty="0" smtClean="0">
                <a:solidFill>
                  <a:srgbClr val="4F81BD"/>
                </a:solidFill>
                <a:latin typeface="Siemens Sans" pitchFamily="2" charset="0"/>
                <a:ea typeface="Times New Roman" pitchFamily="18" charset="0"/>
                <a:cs typeface="Times New Roman" pitchFamily="18" charset="0"/>
              </a:rPr>
              <a:t>Patient</a:t>
            </a:r>
            <a:endParaRPr lang="en-GB" alt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83189" y="3119694"/>
            <a:ext cx="2508101" cy="1478914"/>
            <a:chOff x="3183189" y="3119694"/>
            <a:chExt cx="2508101" cy="1478914"/>
          </a:xfrm>
        </p:grpSpPr>
        <p:grpSp>
          <p:nvGrpSpPr>
            <p:cNvPr id="45" name="Group 77"/>
            <p:cNvGrpSpPr>
              <a:grpSpLocks/>
            </p:cNvGrpSpPr>
            <p:nvPr/>
          </p:nvGrpSpPr>
          <p:grpSpPr bwMode="auto">
            <a:xfrm>
              <a:off x="3892739" y="3122930"/>
              <a:ext cx="1425572" cy="1179572"/>
              <a:chOff x="4526" y="3555"/>
              <a:chExt cx="1762" cy="1458"/>
            </a:xfrm>
          </p:grpSpPr>
          <p:grpSp>
            <p:nvGrpSpPr>
              <p:cNvPr id="134195" name="Group 79"/>
              <p:cNvGrpSpPr>
                <a:grpSpLocks/>
              </p:cNvGrpSpPr>
              <p:nvPr/>
            </p:nvGrpSpPr>
            <p:grpSpPr bwMode="auto">
              <a:xfrm>
                <a:off x="4539" y="4219"/>
                <a:ext cx="1729" cy="585"/>
                <a:chOff x="2360" y="1860"/>
                <a:chExt cx="6738" cy="2278"/>
              </a:xfrm>
            </p:grpSpPr>
            <p:grpSp>
              <p:nvGrpSpPr>
                <p:cNvPr id="134197" name="Group 81"/>
                <p:cNvGrpSpPr>
                  <a:grpSpLocks/>
                </p:cNvGrpSpPr>
                <p:nvPr/>
              </p:nvGrpSpPr>
              <p:grpSpPr bwMode="auto">
                <a:xfrm>
                  <a:off x="2360" y="2698"/>
                  <a:ext cx="6738" cy="1440"/>
                  <a:chOff x="2741" y="6451"/>
                  <a:chExt cx="6738" cy="1440"/>
                </a:xfrm>
              </p:grpSpPr>
              <p:sp>
                <p:nvSpPr>
                  <p:cNvPr id="134199" name="AutoShape 100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2741" y="6451"/>
                    <a:ext cx="6738" cy="1440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A5A5A5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0" name="AutoShape 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84" y="6451"/>
                    <a:ext cx="132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1" name="AutoShape 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32" y="6451"/>
                    <a:ext cx="94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2" name="AutoShap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80" y="6451"/>
                    <a:ext cx="564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3" name="AutoShape 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41" y="6451"/>
                    <a:ext cx="172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4" name="AutoShape 95"/>
                  <p:cNvSpPr>
                    <a:spLocks noChangeShapeType="1"/>
                  </p:cNvSpPr>
                  <p:nvPr/>
                </p:nvSpPr>
                <p:spPr bwMode="auto">
                  <a:xfrm>
                    <a:off x="6288" y="6451"/>
                    <a:ext cx="201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5" name="AutoShape 94"/>
                  <p:cNvSpPr>
                    <a:spLocks noChangeShapeType="1"/>
                  </p:cNvSpPr>
                  <p:nvPr/>
                </p:nvSpPr>
                <p:spPr bwMode="auto">
                  <a:xfrm>
                    <a:off x="6656" y="6451"/>
                    <a:ext cx="599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6" name="AutoShape 93"/>
                  <p:cNvSpPr>
                    <a:spLocks noChangeShapeType="1"/>
                  </p:cNvSpPr>
                  <p:nvPr/>
                </p:nvSpPr>
                <p:spPr bwMode="auto">
                  <a:xfrm>
                    <a:off x="7025" y="6451"/>
                    <a:ext cx="97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7" name="AutoShape 92"/>
                  <p:cNvSpPr>
                    <a:spLocks noChangeShapeType="1"/>
                  </p:cNvSpPr>
                  <p:nvPr/>
                </p:nvSpPr>
                <p:spPr bwMode="auto">
                  <a:xfrm>
                    <a:off x="7394" y="6451"/>
                    <a:ext cx="136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8" name="AutoShape 91"/>
                  <p:cNvSpPr>
                    <a:spLocks noChangeShapeType="1"/>
                  </p:cNvSpPr>
                  <p:nvPr/>
                </p:nvSpPr>
                <p:spPr bwMode="auto">
                  <a:xfrm>
                    <a:off x="3230" y="7466"/>
                    <a:ext cx="573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9" name="AutoShape 90"/>
                  <p:cNvSpPr>
                    <a:spLocks noChangeShapeType="1"/>
                  </p:cNvSpPr>
                  <p:nvPr/>
                </p:nvSpPr>
                <p:spPr bwMode="auto">
                  <a:xfrm>
                    <a:off x="3612" y="7132"/>
                    <a:ext cx="4987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0" name="AutoShape 89"/>
                  <p:cNvSpPr>
                    <a:spLocks noChangeShapeType="1"/>
                  </p:cNvSpPr>
                  <p:nvPr/>
                </p:nvSpPr>
                <p:spPr bwMode="auto">
                  <a:xfrm>
                    <a:off x="3788" y="6981"/>
                    <a:ext cx="463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1" name="AutoShape 88"/>
                  <p:cNvSpPr>
                    <a:spLocks noChangeShapeType="1"/>
                  </p:cNvSpPr>
                  <p:nvPr/>
                </p:nvSpPr>
                <p:spPr bwMode="auto">
                  <a:xfrm>
                    <a:off x="3968" y="6852"/>
                    <a:ext cx="4298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2" name="AutoShape 87"/>
                  <p:cNvSpPr>
                    <a:spLocks noChangeShapeType="1"/>
                  </p:cNvSpPr>
                  <p:nvPr/>
                </p:nvSpPr>
                <p:spPr bwMode="auto">
                  <a:xfrm>
                    <a:off x="4096" y="6737"/>
                    <a:ext cx="401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3" name="AutoShape 86"/>
                  <p:cNvSpPr>
                    <a:spLocks noChangeShapeType="1"/>
                  </p:cNvSpPr>
                  <p:nvPr/>
                </p:nvSpPr>
                <p:spPr bwMode="auto">
                  <a:xfrm>
                    <a:off x="4286" y="6564"/>
                    <a:ext cx="364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4" name="AutoShape 85"/>
                  <p:cNvSpPr>
                    <a:spLocks noChangeShapeType="1"/>
                  </p:cNvSpPr>
                  <p:nvPr/>
                </p:nvSpPr>
                <p:spPr bwMode="auto">
                  <a:xfrm>
                    <a:off x="4382" y="6499"/>
                    <a:ext cx="347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5" name="AutoShape 84"/>
                  <p:cNvSpPr>
                    <a:spLocks noChangeShapeType="1"/>
                  </p:cNvSpPr>
                  <p:nvPr/>
                </p:nvSpPr>
                <p:spPr bwMode="auto">
                  <a:xfrm>
                    <a:off x="4207" y="6642"/>
                    <a:ext cx="379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6" name="AutoShape 83"/>
                  <p:cNvSpPr>
                    <a:spLocks noChangeShapeType="1"/>
                  </p:cNvSpPr>
                  <p:nvPr/>
                </p:nvSpPr>
                <p:spPr bwMode="auto">
                  <a:xfrm>
                    <a:off x="3446" y="7289"/>
                    <a:ext cx="5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7" name="AutoShape 82"/>
                  <p:cNvSpPr>
                    <a:spLocks noChangeShapeType="1"/>
                  </p:cNvSpPr>
                  <p:nvPr/>
                </p:nvSpPr>
                <p:spPr bwMode="auto">
                  <a:xfrm>
                    <a:off x="3027" y="7655"/>
                    <a:ext cx="616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</p:grpSp>
            <p:sp>
              <p:nvSpPr>
                <p:cNvPr id="134198" name="Freeform 80"/>
                <p:cNvSpPr>
                  <a:spLocks/>
                </p:cNvSpPr>
                <p:nvPr/>
              </p:nvSpPr>
              <p:spPr bwMode="auto">
                <a:xfrm>
                  <a:off x="3826" y="1860"/>
                  <a:ext cx="3896" cy="1986"/>
                </a:xfrm>
                <a:custGeom>
                  <a:avLst/>
                  <a:gdLst>
                    <a:gd name="T0" fmla="*/ 0 w 7087"/>
                    <a:gd name="T1" fmla="*/ 3604 h 3612"/>
                    <a:gd name="T2" fmla="*/ 202 w 7087"/>
                    <a:gd name="T3" fmla="*/ 3611 h 3612"/>
                    <a:gd name="T4" fmla="*/ 442 w 7087"/>
                    <a:gd name="T5" fmla="*/ 3611 h 3612"/>
                    <a:gd name="T6" fmla="*/ 652 w 7087"/>
                    <a:gd name="T7" fmla="*/ 3604 h 3612"/>
                    <a:gd name="T8" fmla="*/ 825 w 7087"/>
                    <a:gd name="T9" fmla="*/ 3596 h 3612"/>
                    <a:gd name="T10" fmla="*/ 1027 w 7087"/>
                    <a:gd name="T11" fmla="*/ 3566 h 3612"/>
                    <a:gd name="T12" fmla="*/ 1207 w 7087"/>
                    <a:gd name="T13" fmla="*/ 3514 h 3612"/>
                    <a:gd name="T14" fmla="*/ 1342 w 7087"/>
                    <a:gd name="T15" fmla="*/ 3461 h 3612"/>
                    <a:gd name="T16" fmla="*/ 1477 w 7087"/>
                    <a:gd name="T17" fmla="*/ 3394 h 3612"/>
                    <a:gd name="T18" fmla="*/ 1582 w 7087"/>
                    <a:gd name="T19" fmla="*/ 3319 h 3612"/>
                    <a:gd name="T20" fmla="*/ 1702 w 7087"/>
                    <a:gd name="T21" fmla="*/ 3229 h 3612"/>
                    <a:gd name="T22" fmla="*/ 1777 w 7087"/>
                    <a:gd name="T23" fmla="*/ 3139 h 3612"/>
                    <a:gd name="T24" fmla="*/ 1875 w 7087"/>
                    <a:gd name="T25" fmla="*/ 3019 h 3612"/>
                    <a:gd name="T26" fmla="*/ 1935 w 7087"/>
                    <a:gd name="T27" fmla="*/ 2929 h 3612"/>
                    <a:gd name="T28" fmla="*/ 2032 w 7087"/>
                    <a:gd name="T29" fmla="*/ 2779 h 3612"/>
                    <a:gd name="T30" fmla="*/ 2152 w 7087"/>
                    <a:gd name="T31" fmla="*/ 2561 h 3612"/>
                    <a:gd name="T32" fmla="*/ 2227 w 7087"/>
                    <a:gd name="T33" fmla="*/ 2426 h 3612"/>
                    <a:gd name="T34" fmla="*/ 2340 w 7087"/>
                    <a:gd name="T35" fmla="*/ 2149 h 3612"/>
                    <a:gd name="T36" fmla="*/ 2437 w 7087"/>
                    <a:gd name="T37" fmla="*/ 1886 h 3612"/>
                    <a:gd name="T38" fmla="*/ 2557 w 7087"/>
                    <a:gd name="T39" fmla="*/ 1586 h 3612"/>
                    <a:gd name="T40" fmla="*/ 2647 w 7087"/>
                    <a:gd name="T41" fmla="*/ 1346 h 3612"/>
                    <a:gd name="T42" fmla="*/ 2760 w 7087"/>
                    <a:gd name="T43" fmla="*/ 1039 h 3612"/>
                    <a:gd name="T44" fmla="*/ 2857 w 7087"/>
                    <a:gd name="T45" fmla="*/ 814 h 3612"/>
                    <a:gd name="T46" fmla="*/ 2977 w 7087"/>
                    <a:gd name="T47" fmla="*/ 536 h 3612"/>
                    <a:gd name="T48" fmla="*/ 3082 w 7087"/>
                    <a:gd name="T49" fmla="*/ 326 h 3612"/>
                    <a:gd name="T50" fmla="*/ 3180 w 7087"/>
                    <a:gd name="T51" fmla="*/ 176 h 3612"/>
                    <a:gd name="T52" fmla="*/ 3270 w 7087"/>
                    <a:gd name="T53" fmla="*/ 94 h 3612"/>
                    <a:gd name="T54" fmla="*/ 3375 w 7087"/>
                    <a:gd name="T55" fmla="*/ 26 h 3612"/>
                    <a:gd name="T56" fmla="*/ 3480 w 7087"/>
                    <a:gd name="T57" fmla="*/ 4 h 3612"/>
                    <a:gd name="T58" fmla="*/ 3525 w 7087"/>
                    <a:gd name="T59" fmla="*/ 4 h 3612"/>
                    <a:gd name="T60" fmla="*/ 3622 w 7087"/>
                    <a:gd name="T61" fmla="*/ 26 h 3612"/>
                    <a:gd name="T62" fmla="*/ 3697 w 7087"/>
                    <a:gd name="T63" fmla="*/ 94 h 3612"/>
                    <a:gd name="T64" fmla="*/ 3810 w 7087"/>
                    <a:gd name="T65" fmla="*/ 236 h 3612"/>
                    <a:gd name="T66" fmla="*/ 3907 w 7087"/>
                    <a:gd name="T67" fmla="*/ 401 h 3612"/>
                    <a:gd name="T68" fmla="*/ 4035 w 7087"/>
                    <a:gd name="T69" fmla="*/ 664 h 3612"/>
                    <a:gd name="T70" fmla="*/ 4155 w 7087"/>
                    <a:gd name="T71" fmla="*/ 964 h 3612"/>
                    <a:gd name="T72" fmla="*/ 4305 w 7087"/>
                    <a:gd name="T73" fmla="*/ 1324 h 3612"/>
                    <a:gd name="T74" fmla="*/ 4455 w 7087"/>
                    <a:gd name="T75" fmla="*/ 1721 h 3612"/>
                    <a:gd name="T76" fmla="*/ 4590 w 7087"/>
                    <a:gd name="T77" fmla="*/ 2059 h 3612"/>
                    <a:gd name="T78" fmla="*/ 4717 w 7087"/>
                    <a:gd name="T79" fmla="*/ 2344 h 3612"/>
                    <a:gd name="T80" fmla="*/ 4815 w 7087"/>
                    <a:gd name="T81" fmla="*/ 2554 h 3612"/>
                    <a:gd name="T82" fmla="*/ 4920 w 7087"/>
                    <a:gd name="T83" fmla="*/ 2741 h 3612"/>
                    <a:gd name="T84" fmla="*/ 4972 w 7087"/>
                    <a:gd name="T85" fmla="*/ 2824 h 3612"/>
                    <a:gd name="T86" fmla="*/ 5070 w 7087"/>
                    <a:gd name="T87" fmla="*/ 2981 h 3612"/>
                    <a:gd name="T88" fmla="*/ 5182 w 7087"/>
                    <a:gd name="T89" fmla="*/ 3116 h 3612"/>
                    <a:gd name="T90" fmla="*/ 5325 w 7087"/>
                    <a:gd name="T91" fmla="*/ 3259 h 3612"/>
                    <a:gd name="T92" fmla="*/ 5535 w 7087"/>
                    <a:gd name="T93" fmla="*/ 3401 h 3612"/>
                    <a:gd name="T94" fmla="*/ 5700 w 7087"/>
                    <a:gd name="T95" fmla="*/ 3484 h 3612"/>
                    <a:gd name="T96" fmla="*/ 5880 w 7087"/>
                    <a:gd name="T97" fmla="*/ 3544 h 3612"/>
                    <a:gd name="T98" fmla="*/ 6120 w 7087"/>
                    <a:gd name="T99" fmla="*/ 3581 h 3612"/>
                    <a:gd name="T100" fmla="*/ 6292 w 7087"/>
                    <a:gd name="T101" fmla="*/ 3604 h 3612"/>
                    <a:gd name="T102" fmla="*/ 6675 w 7087"/>
                    <a:gd name="T103" fmla="*/ 3611 h 3612"/>
                    <a:gd name="T104" fmla="*/ 7087 w 7087"/>
                    <a:gd name="T105" fmla="*/ 3611 h 3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087" h="3612">
                      <a:moveTo>
                        <a:pt x="0" y="3604"/>
                      </a:moveTo>
                      <a:cubicBezTo>
                        <a:pt x="64" y="3607"/>
                        <a:pt x="128" y="3610"/>
                        <a:pt x="202" y="3611"/>
                      </a:cubicBezTo>
                      <a:cubicBezTo>
                        <a:pt x="276" y="3612"/>
                        <a:pt x="367" y="3612"/>
                        <a:pt x="442" y="3611"/>
                      </a:cubicBezTo>
                      <a:cubicBezTo>
                        <a:pt x="517" y="3610"/>
                        <a:pt x="588" y="3606"/>
                        <a:pt x="652" y="3604"/>
                      </a:cubicBezTo>
                      <a:cubicBezTo>
                        <a:pt x="716" y="3602"/>
                        <a:pt x="763" y="3602"/>
                        <a:pt x="825" y="3596"/>
                      </a:cubicBezTo>
                      <a:cubicBezTo>
                        <a:pt x="887" y="3590"/>
                        <a:pt x="963" y="3580"/>
                        <a:pt x="1027" y="3566"/>
                      </a:cubicBezTo>
                      <a:cubicBezTo>
                        <a:pt x="1091" y="3552"/>
                        <a:pt x="1155" y="3531"/>
                        <a:pt x="1207" y="3514"/>
                      </a:cubicBezTo>
                      <a:cubicBezTo>
                        <a:pt x="1259" y="3497"/>
                        <a:pt x="1297" y="3481"/>
                        <a:pt x="1342" y="3461"/>
                      </a:cubicBezTo>
                      <a:cubicBezTo>
                        <a:pt x="1387" y="3441"/>
                        <a:pt x="1437" y="3418"/>
                        <a:pt x="1477" y="3394"/>
                      </a:cubicBezTo>
                      <a:cubicBezTo>
                        <a:pt x="1517" y="3370"/>
                        <a:pt x="1544" y="3347"/>
                        <a:pt x="1582" y="3319"/>
                      </a:cubicBezTo>
                      <a:cubicBezTo>
                        <a:pt x="1620" y="3291"/>
                        <a:pt x="1670" y="3259"/>
                        <a:pt x="1702" y="3229"/>
                      </a:cubicBezTo>
                      <a:cubicBezTo>
                        <a:pt x="1734" y="3199"/>
                        <a:pt x="1748" y="3174"/>
                        <a:pt x="1777" y="3139"/>
                      </a:cubicBezTo>
                      <a:cubicBezTo>
                        <a:pt x="1806" y="3104"/>
                        <a:pt x="1849" y="3054"/>
                        <a:pt x="1875" y="3019"/>
                      </a:cubicBezTo>
                      <a:cubicBezTo>
                        <a:pt x="1901" y="2984"/>
                        <a:pt x="1909" y="2969"/>
                        <a:pt x="1935" y="2929"/>
                      </a:cubicBezTo>
                      <a:cubicBezTo>
                        <a:pt x="1961" y="2889"/>
                        <a:pt x="1996" y="2840"/>
                        <a:pt x="2032" y="2779"/>
                      </a:cubicBezTo>
                      <a:cubicBezTo>
                        <a:pt x="2068" y="2718"/>
                        <a:pt x="2119" y="2620"/>
                        <a:pt x="2152" y="2561"/>
                      </a:cubicBezTo>
                      <a:cubicBezTo>
                        <a:pt x="2185" y="2502"/>
                        <a:pt x="2196" y="2495"/>
                        <a:pt x="2227" y="2426"/>
                      </a:cubicBezTo>
                      <a:cubicBezTo>
                        <a:pt x="2258" y="2357"/>
                        <a:pt x="2305" y="2239"/>
                        <a:pt x="2340" y="2149"/>
                      </a:cubicBezTo>
                      <a:cubicBezTo>
                        <a:pt x="2375" y="2059"/>
                        <a:pt x="2401" y="1980"/>
                        <a:pt x="2437" y="1886"/>
                      </a:cubicBezTo>
                      <a:cubicBezTo>
                        <a:pt x="2473" y="1792"/>
                        <a:pt x="2522" y="1676"/>
                        <a:pt x="2557" y="1586"/>
                      </a:cubicBezTo>
                      <a:cubicBezTo>
                        <a:pt x="2592" y="1496"/>
                        <a:pt x="2613" y="1437"/>
                        <a:pt x="2647" y="1346"/>
                      </a:cubicBezTo>
                      <a:cubicBezTo>
                        <a:pt x="2681" y="1255"/>
                        <a:pt x="2725" y="1128"/>
                        <a:pt x="2760" y="1039"/>
                      </a:cubicBezTo>
                      <a:cubicBezTo>
                        <a:pt x="2795" y="950"/>
                        <a:pt x="2821" y="898"/>
                        <a:pt x="2857" y="814"/>
                      </a:cubicBezTo>
                      <a:cubicBezTo>
                        <a:pt x="2893" y="730"/>
                        <a:pt x="2939" y="617"/>
                        <a:pt x="2977" y="536"/>
                      </a:cubicBezTo>
                      <a:cubicBezTo>
                        <a:pt x="3015" y="455"/>
                        <a:pt x="3048" y="386"/>
                        <a:pt x="3082" y="326"/>
                      </a:cubicBezTo>
                      <a:cubicBezTo>
                        <a:pt x="3116" y="266"/>
                        <a:pt x="3149" y="215"/>
                        <a:pt x="3180" y="176"/>
                      </a:cubicBezTo>
                      <a:cubicBezTo>
                        <a:pt x="3211" y="137"/>
                        <a:pt x="3238" y="119"/>
                        <a:pt x="3270" y="94"/>
                      </a:cubicBezTo>
                      <a:cubicBezTo>
                        <a:pt x="3302" y="69"/>
                        <a:pt x="3340" y="41"/>
                        <a:pt x="3375" y="26"/>
                      </a:cubicBezTo>
                      <a:cubicBezTo>
                        <a:pt x="3410" y="11"/>
                        <a:pt x="3455" y="8"/>
                        <a:pt x="3480" y="4"/>
                      </a:cubicBezTo>
                      <a:cubicBezTo>
                        <a:pt x="3505" y="0"/>
                        <a:pt x="3501" y="0"/>
                        <a:pt x="3525" y="4"/>
                      </a:cubicBezTo>
                      <a:cubicBezTo>
                        <a:pt x="3549" y="8"/>
                        <a:pt x="3593" y="11"/>
                        <a:pt x="3622" y="26"/>
                      </a:cubicBezTo>
                      <a:cubicBezTo>
                        <a:pt x="3651" y="41"/>
                        <a:pt x="3666" y="59"/>
                        <a:pt x="3697" y="94"/>
                      </a:cubicBezTo>
                      <a:cubicBezTo>
                        <a:pt x="3728" y="129"/>
                        <a:pt x="3775" y="185"/>
                        <a:pt x="3810" y="236"/>
                      </a:cubicBezTo>
                      <a:cubicBezTo>
                        <a:pt x="3845" y="287"/>
                        <a:pt x="3870" y="330"/>
                        <a:pt x="3907" y="401"/>
                      </a:cubicBezTo>
                      <a:cubicBezTo>
                        <a:pt x="3944" y="472"/>
                        <a:pt x="3994" y="570"/>
                        <a:pt x="4035" y="664"/>
                      </a:cubicBezTo>
                      <a:cubicBezTo>
                        <a:pt x="4076" y="758"/>
                        <a:pt x="4110" y="854"/>
                        <a:pt x="4155" y="964"/>
                      </a:cubicBezTo>
                      <a:cubicBezTo>
                        <a:pt x="4200" y="1074"/>
                        <a:pt x="4255" y="1198"/>
                        <a:pt x="4305" y="1324"/>
                      </a:cubicBezTo>
                      <a:cubicBezTo>
                        <a:pt x="4355" y="1450"/>
                        <a:pt x="4408" y="1599"/>
                        <a:pt x="4455" y="1721"/>
                      </a:cubicBezTo>
                      <a:cubicBezTo>
                        <a:pt x="4502" y="1843"/>
                        <a:pt x="4546" y="1955"/>
                        <a:pt x="4590" y="2059"/>
                      </a:cubicBezTo>
                      <a:cubicBezTo>
                        <a:pt x="4634" y="2163"/>
                        <a:pt x="4680" y="2262"/>
                        <a:pt x="4717" y="2344"/>
                      </a:cubicBezTo>
                      <a:cubicBezTo>
                        <a:pt x="4754" y="2426"/>
                        <a:pt x="4781" y="2488"/>
                        <a:pt x="4815" y="2554"/>
                      </a:cubicBezTo>
                      <a:cubicBezTo>
                        <a:pt x="4849" y="2620"/>
                        <a:pt x="4894" y="2696"/>
                        <a:pt x="4920" y="2741"/>
                      </a:cubicBezTo>
                      <a:cubicBezTo>
                        <a:pt x="4946" y="2786"/>
                        <a:pt x="4947" y="2784"/>
                        <a:pt x="4972" y="2824"/>
                      </a:cubicBezTo>
                      <a:cubicBezTo>
                        <a:pt x="4997" y="2864"/>
                        <a:pt x="5035" y="2932"/>
                        <a:pt x="5070" y="2981"/>
                      </a:cubicBezTo>
                      <a:cubicBezTo>
                        <a:pt x="5105" y="3030"/>
                        <a:pt x="5139" y="3070"/>
                        <a:pt x="5182" y="3116"/>
                      </a:cubicBezTo>
                      <a:cubicBezTo>
                        <a:pt x="5225" y="3162"/>
                        <a:pt x="5266" y="3212"/>
                        <a:pt x="5325" y="3259"/>
                      </a:cubicBezTo>
                      <a:cubicBezTo>
                        <a:pt x="5384" y="3306"/>
                        <a:pt x="5473" y="3364"/>
                        <a:pt x="5535" y="3401"/>
                      </a:cubicBezTo>
                      <a:cubicBezTo>
                        <a:pt x="5597" y="3438"/>
                        <a:pt x="5643" y="3460"/>
                        <a:pt x="5700" y="3484"/>
                      </a:cubicBezTo>
                      <a:cubicBezTo>
                        <a:pt x="5757" y="3508"/>
                        <a:pt x="5810" y="3528"/>
                        <a:pt x="5880" y="3544"/>
                      </a:cubicBezTo>
                      <a:cubicBezTo>
                        <a:pt x="5950" y="3560"/>
                        <a:pt x="6051" y="3571"/>
                        <a:pt x="6120" y="3581"/>
                      </a:cubicBezTo>
                      <a:cubicBezTo>
                        <a:pt x="6189" y="3591"/>
                        <a:pt x="6199" y="3599"/>
                        <a:pt x="6292" y="3604"/>
                      </a:cubicBezTo>
                      <a:cubicBezTo>
                        <a:pt x="6385" y="3609"/>
                        <a:pt x="6543" y="3610"/>
                        <a:pt x="6675" y="3611"/>
                      </a:cubicBezTo>
                      <a:cubicBezTo>
                        <a:pt x="6807" y="3612"/>
                        <a:pt x="7017" y="3611"/>
                        <a:pt x="7087" y="3611"/>
                      </a:cubicBezTo>
                    </a:path>
                  </a:pathLst>
                </a:custGeom>
                <a:noFill/>
                <a:ln w="31750">
                  <a:solidFill>
                    <a:srgbClr val="4F81B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68686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134196" name="Rectangle 78"/>
              <p:cNvSpPr>
                <a:spLocks noChangeArrowheads="1"/>
              </p:cNvSpPr>
              <p:nvPr/>
            </p:nvSpPr>
            <p:spPr bwMode="auto">
              <a:xfrm>
                <a:off x="4526" y="3555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1" name="AutoShape 31"/>
            <p:cNvSpPr>
              <a:spLocks noChangeShapeType="1"/>
            </p:cNvSpPr>
            <p:nvPr/>
          </p:nvSpPr>
          <p:spPr bwMode="auto">
            <a:xfrm>
              <a:off x="5342583" y="3712716"/>
              <a:ext cx="348707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3" name="Text Box 29"/>
            <p:cNvSpPr txBox="1">
              <a:spLocks noChangeArrowheads="1"/>
            </p:cNvSpPr>
            <p:nvPr/>
          </p:nvSpPr>
          <p:spPr bwMode="auto">
            <a:xfrm>
              <a:off x="4012480" y="3119694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Parameter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7" name="AutoShape 19"/>
            <p:cNvSpPr>
              <a:spLocks noChangeShapeType="1"/>
            </p:cNvSpPr>
            <p:nvPr/>
          </p:nvSpPr>
          <p:spPr bwMode="auto">
            <a:xfrm>
              <a:off x="3183189" y="3712716"/>
              <a:ext cx="685278" cy="809"/>
            </a:xfrm>
            <a:prstGeom prst="straightConnector1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1310" y="1323638"/>
            <a:ext cx="1425572" cy="2389077"/>
            <a:chOff x="2801310" y="1323638"/>
            <a:chExt cx="1425572" cy="2389077"/>
          </a:xfrm>
        </p:grpSpPr>
        <p:grpSp>
          <p:nvGrpSpPr>
            <p:cNvPr id="58" name="Group 11"/>
            <p:cNvGrpSpPr>
              <a:grpSpLocks/>
            </p:cNvGrpSpPr>
            <p:nvPr/>
          </p:nvGrpSpPr>
          <p:grpSpPr bwMode="auto">
            <a:xfrm>
              <a:off x="2801310" y="1644016"/>
              <a:ext cx="1425572" cy="1179572"/>
              <a:chOff x="2421" y="1543"/>
              <a:chExt cx="1762" cy="1458"/>
            </a:xfrm>
          </p:grpSpPr>
          <p:sp>
            <p:nvSpPr>
              <p:cNvPr id="61" name="AutoShape 18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2" name="Rectangle 17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3" name="AutoShape 16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4" name="AutoShape 15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5" name="AutoShape 14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7" name="Oval 13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8" name="AutoShape 12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9" name="AutoShape 10"/>
            <p:cNvSpPr>
              <a:spLocks noChangeShapeType="1"/>
            </p:cNvSpPr>
            <p:nvPr/>
          </p:nvSpPr>
          <p:spPr bwMode="auto">
            <a:xfrm flipV="1">
              <a:off x="3183189" y="2847858"/>
              <a:ext cx="330908" cy="864857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60" name="Text Box 9"/>
            <p:cNvSpPr txBox="1">
              <a:spLocks noChangeArrowheads="1"/>
            </p:cNvSpPr>
            <p:nvPr/>
          </p:nvSpPr>
          <p:spPr bwMode="auto">
            <a:xfrm>
              <a:off x="2928334" y="1323638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PET</a:t>
              </a:r>
              <a:endParaRPr lang="en-GB" alt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65559" y="4622879"/>
            <a:ext cx="1438517" cy="1606742"/>
            <a:chOff x="4965559" y="4622879"/>
            <a:chExt cx="1438517" cy="1606742"/>
          </a:xfrm>
        </p:grpSpPr>
        <p:grpSp>
          <p:nvGrpSpPr>
            <p:cNvPr id="50" name="Group 32"/>
            <p:cNvGrpSpPr>
              <a:grpSpLocks/>
            </p:cNvGrpSpPr>
            <p:nvPr/>
          </p:nvGrpSpPr>
          <p:grpSpPr bwMode="auto">
            <a:xfrm>
              <a:off x="4978504" y="4622879"/>
              <a:ext cx="1425572" cy="1179572"/>
              <a:chOff x="7802" y="5227"/>
              <a:chExt cx="1762" cy="1458"/>
            </a:xfrm>
          </p:grpSpPr>
          <p:sp>
            <p:nvSpPr>
              <p:cNvPr id="134155" name="Rectangle 38"/>
              <p:cNvSpPr>
                <a:spLocks noChangeArrowheads="1"/>
              </p:cNvSpPr>
              <p:nvPr/>
            </p:nvSpPr>
            <p:spPr bwMode="auto">
              <a:xfrm>
                <a:off x="7802" y="5227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6" name="AutoShape 37"/>
              <p:cNvSpPr>
                <a:spLocks noChangeShapeType="1"/>
              </p:cNvSpPr>
              <p:nvPr/>
            </p:nvSpPr>
            <p:spPr bwMode="auto">
              <a:xfrm>
                <a:off x="8005" y="5410"/>
                <a:ext cx="1" cy="1099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7" name="AutoShape 36"/>
              <p:cNvSpPr>
                <a:spLocks noChangeShapeType="1"/>
              </p:cNvSpPr>
              <p:nvPr/>
            </p:nvSpPr>
            <p:spPr bwMode="auto">
              <a:xfrm>
                <a:off x="7994" y="6496"/>
                <a:ext cx="1350" cy="1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8" name="Freeform 35"/>
              <p:cNvSpPr>
                <a:spLocks/>
              </p:cNvSpPr>
              <p:nvPr/>
            </p:nvSpPr>
            <p:spPr bwMode="auto">
              <a:xfrm>
                <a:off x="8088" y="5548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22 w 1136"/>
                  <a:gd name="T3" fmla="*/ 345 h 623"/>
                  <a:gd name="T4" fmla="*/ 293 w 1136"/>
                  <a:gd name="T5" fmla="*/ 175 h 623"/>
                  <a:gd name="T6" fmla="*/ 518 w 1136"/>
                  <a:gd name="T7" fmla="*/ 87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20" y="577"/>
                      <a:pt x="73" y="420"/>
                      <a:pt x="122" y="345"/>
                    </a:cubicBezTo>
                    <a:cubicBezTo>
                      <a:pt x="171" y="270"/>
                      <a:pt x="227" y="218"/>
                      <a:pt x="293" y="175"/>
                    </a:cubicBezTo>
                    <a:cubicBezTo>
                      <a:pt x="359" y="132"/>
                      <a:pt x="378" y="116"/>
                      <a:pt x="518" y="87"/>
                    </a:cubicBezTo>
                    <a:cubicBezTo>
                      <a:pt x="658" y="58"/>
                      <a:pt x="1007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9" name="Freeform 34"/>
              <p:cNvSpPr>
                <a:spLocks/>
              </p:cNvSpPr>
              <p:nvPr/>
            </p:nvSpPr>
            <p:spPr bwMode="auto">
              <a:xfrm>
                <a:off x="8101" y="5753"/>
                <a:ext cx="1136" cy="580"/>
              </a:xfrm>
              <a:custGeom>
                <a:avLst/>
                <a:gdLst>
                  <a:gd name="T0" fmla="*/ 0 w 1136"/>
                  <a:gd name="T1" fmla="*/ 580 h 580"/>
                  <a:gd name="T2" fmla="*/ 127 w 1136"/>
                  <a:gd name="T3" fmla="*/ 353 h 580"/>
                  <a:gd name="T4" fmla="*/ 301 w 1136"/>
                  <a:gd name="T5" fmla="*/ 172 h 580"/>
                  <a:gd name="T6" fmla="*/ 522 w 1136"/>
                  <a:gd name="T7" fmla="*/ 86 h 580"/>
                  <a:gd name="T8" fmla="*/ 1136 w 1136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580">
                    <a:moveTo>
                      <a:pt x="0" y="580"/>
                    </a:moveTo>
                    <a:cubicBezTo>
                      <a:pt x="21" y="542"/>
                      <a:pt x="77" y="421"/>
                      <a:pt x="127" y="353"/>
                    </a:cubicBezTo>
                    <a:cubicBezTo>
                      <a:pt x="177" y="285"/>
                      <a:pt x="235" y="216"/>
                      <a:pt x="301" y="172"/>
                    </a:cubicBezTo>
                    <a:cubicBezTo>
                      <a:pt x="367" y="128"/>
                      <a:pt x="383" y="115"/>
                      <a:pt x="522" y="86"/>
                    </a:cubicBezTo>
                    <a:cubicBezTo>
                      <a:pt x="661" y="57"/>
                      <a:pt x="1008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0" name="Freeform 33"/>
              <p:cNvSpPr>
                <a:spLocks/>
              </p:cNvSpPr>
              <p:nvPr/>
            </p:nvSpPr>
            <p:spPr bwMode="auto">
              <a:xfrm>
                <a:off x="8088" y="5653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16 w 1136"/>
                  <a:gd name="T3" fmla="*/ 360 h 623"/>
                  <a:gd name="T4" fmla="*/ 286 w 1136"/>
                  <a:gd name="T5" fmla="*/ 190 h 623"/>
                  <a:gd name="T6" fmla="*/ 522 w 1136"/>
                  <a:gd name="T7" fmla="*/ 98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19" y="579"/>
                      <a:pt x="68" y="432"/>
                      <a:pt x="116" y="360"/>
                    </a:cubicBezTo>
                    <a:cubicBezTo>
                      <a:pt x="164" y="288"/>
                      <a:pt x="218" y="234"/>
                      <a:pt x="286" y="190"/>
                    </a:cubicBezTo>
                    <a:cubicBezTo>
                      <a:pt x="354" y="146"/>
                      <a:pt x="380" y="130"/>
                      <a:pt x="522" y="98"/>
                    </a:cubicBezTo>
                    <a:cubicBezTo>
                      <a:pt x="664" y="66"/>
                      <a:pt x="1008" y="20"/>
                      <a:pt x="1136" y="0"/>
                    </a:cubicBezTo>
                  </a:path>
                </a:pathLst>
              </a:custGeom>
              <a:noFill/>
              <a:ln w="38100">
                <a:solidFill>
                  <a:srgbClr val="4F81B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4965559" y="5812159"/>
              <a:ext cx="1438517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Recovery</a:t>
              </a:r>
              <a: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/>
              </a:r>
              <a:b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</a:b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Curve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751949" y="5801642"/>
            <a:ext cx="1165053" cy="4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altLang="en-US" sz="1200" b="1" dirty="0" smtClean="0">
                <a:solidFill>
                  <a:srgbClr val="4F81BD"/>
                </a:solidFill>
                <a:latin typeface="Siemens Sans" pitchFamily="2" charset="0"/>
                <a:ea typeface="Times New Roman" pitchFamily="18" charset="0"/>
                <a:cs typeface="Times New Roman" pitchFamily="18" charset="0"/>
              </a:rPr>
              <a:t>NEMA Reference</a:t>
            </a:r>
            <a:endParaRPr lang="en-GB" alt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798074" y="3712716"/>
            <a:ext cx="1425572" cy="2516905"/>
            <a:chOff x="2798074" y="3712716"/>
            <a:chExt cx="1425572" cy="2516905"/>
          </a:xfrm>
        </p:grpSpPr>
        <p:sp>
          <p:nvSpPr>
            <p:cNvPr id="42" name="AutoShape 103"/>
            <p:cNvSpPr>
              <a:spLocks noChangeShapeType="1"/>
            </p:cNvSpPr>
            <p:nvPr/>
          </p:nvSpPr>
          <p:spPr bwMode="auto">
            <a:xfrm>
              <a:off x="3183189" y="3712716"/>
              <a:ext cx="327671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798074" y="4622879"/>
              <a:ext cx="1425572" cy="1606742"/>
              <a:chOff x="2798074" y="4622879"/>
              <a:chExt cx="1425572" cy="1606742"/>
            </a:xfrm>
          </p:grpSpPr>
          <p:grpSp>
            <p:nvGrpSpPr>
              <p:cNvPr id="56" name="Group 20"/>
              <p:cNvGrpSpPr>
                <a:grpSpLocks/>
              </p:cNvGrpSpPr>
              <p:nvPr/>
            </p:nvGrpSpPr>
            <p:grpSpPr bwMode="auto">
              <a:xfrm>
                <a:off x="2798074" y="4622879"/>
                <a:ext cx="1425572" cy="1179572"/>
                <a:chOff x="4911" y="5227"/>
                <a:chExt cx="1762" cy="1458"/>
              </a:xfrm>
            </p:grpSpPr>
            <p:sp>
              <p:nvSpPr>
                <p:cNvPr id="134149" name="Rectangle 26"/>
                <p:cNvSpPr>
                  <a:spLocks noChangeArrowheads="1"/>
                </p:cNvSpPr>
                <p:nvPr/>
              </p:nvSpPr>
              <p:spPr bwMode="auto">
                <a:xfrm>
                  <a:off x="4911" y="5227"/>
                  <a:ext cx="1762" cy="1458"/>
                </a:xfrm>
                <a:prstGeom prst="rect">
                  <a:avLst/>
                </a:prstGeom>
                <a:noFill/>
                <a:ln w="38100">
                  <a:solidFill>
                    <a:srgbClr val="AFB4BE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0" name="AutoShape 25"/>
                <p:cNvSpPr>
                  <a:spLocks noChangeShapeType="1"/>
                </p:cNvSpPr>
                <p:nvPr/>
              </p:nvSpPr>
              <p:spPr bwMode="auto">
                <a:xfrm>
                  <a:off x="5114" y="5410"/>
                  <a:ext cx="1" cy="1099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1" name="AutoShape 24"/>
                <p:cNvSpPr>
                  <a:spLocks noChangeShapeType="1"/>
                </p:cNvSpPr>
                <p:nvPr/>
              </p:nvSpPr>
              <p:spPr bwMode="auto">
                <a:xfrm>
                  <a:off x="5103" y="6496"/>
                  <a:ext cx="1350" cy="1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2" name="Freeform 23"/>
                <p:cNvSpPr>
                  <a:spLocks/>
                </p:cNvSpPr>
                <p:nvPr/>
              </p:nvSpPr>
              <p:spPr bwMode="auto">
                <a:xfrm>
                  <a:off x="5197" y="5548"/>
                  <a:ext cx="1136" cy="623"/>
                </a:xfrm>
                <a:custGeom>
                  <a:avLst/>
                  <a:gdLst>
                    <a:gd name="T0" fmla="*/ 0 w 1136"/>
                    <a:gd name="T1" fmla="*/ 623 h 623"/>
                    <a:gd name="T2" fmla="*/ 122 w 1136"/>
                    <a:gd name="T3" fmla="*/ 345 h 623"/>
                    <a:gd name="T4" fmla="*/ 293 w 1136"/>
                    <a:gd name="T5" fmla="*/ 175 h 623"/>
                    <a:gd name="T6" fmla="*/ 518 w 1136"/>
                    <a:gd name="T7" fmla="*/ 87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20" y="577"/>
                        <a:pt x="73" y="420"/>
                        <a:pt x="122" y="345"/>
                      </a:cubicBezTo>
                      <a:cubicBezTo>
                        <a:pt x="171" y="270"/>
                        <a:pt x="227" y="218"/>
                        <a:pt x="293" y="175"/>
                      </a:cubicBezTo>
                      <a:cubicBezTo>
                        <a:pt x="359" y="132"/>
                        <a:pt x="378" y="116"/>
                        <a:pt x="518" y="87"/>
                      </a:cubicBezTo>
                      <a:cubicBezTo>
                        <a:pt x="658" y="58"/>
                        <a:pt x="1007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3" name="Freeform 22"/>
                <p:cNvSpPr>
                  <a:spLocks/>
                </p:cNvSpPr>
                <p:nvPr/>
              </p:nvSpPr>
              <p:spPr bwMode="auto">
                <a:xfrm>
                  <a:off x="5210" y="5753"/>
                  <a:ext cx="1136" cy="580"/>
                </a:xfrm>
                <a:custGeom>
                  <a:avLst/>
                  <a:gdLst>
                    <a:gd name="T0" fmla="*/ 0 w 1136"/>
                    <a:gd name="T1" fmla="*/ 580 h 580"/>
                    <a:gd name="T2" fmla="*/ 127 w 1136"/>
                    <a:gd name="T3" fmla="*/ 353 h 580"/>
                    <a:gd name="T4" fmla="*/ 301 w 1136"/>
                    <a:gd name="T5" fmla="*/ 172 h 580"/>
                    <a:gd name="T6" fmla="*/ 522 w 1136"/>
                    <a:gd name="T7" fmla="*/ 86 h 580"/>
                    <a:gd name="T8" fmla="*/ 1136 w 1136"/>
                    <a:gd name="T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580">
                      <a:moveTo>
                        <a:pt x="0" y="580"/>
                      </a:moveTo>
                      <a:cubicBezTo>
                        <a:pt x="21" y="542"/>
                        <a:pt x="77" y="421"/>
                        <a:pt x="127" y="353"/>
                      </a:cubicBezTo>
                      <a:cubicBezTo>
                        <a:pt x="177" y="285"/>
                        <a:pt x="235" y="216"/>
                        <a:pt x="301" y="172"/>
                      </a:cubicBezTo>
                      <a:cubicBezTo>
                        <a:pt x="367" y="128"/>
                        <a:pt x="383" y="115"/>
                        <a:pt x="522" y="86"/>
                      </a:cubicBezTo>
                      <a:cubicBezTo>
                        <a:pt x="661" y="57"/>
                        <a:pt x="1008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4" name="Freeform 21"/>
                <p:cNvSpPr>
                  <a:spLocks/>
                </p:cNvSpPr>
                <p:nvPr/>
              </p:nvSpPr>
              <p:spPr bwMode="auto">
                <a:xfrm>
                  <a:off x="5197" y="5359"/>
                  <a:ext cx="1136" cy="730"/>
                </a:xfrm>
                <a:custGeom>
                  <a:avLst/>
                  <a:gdLst>
                    <a:gd name="T0" fmla="*/ 0 w 1136"/>
                    <a:gd name="T1" fmla="*/ 623 h 623"/>
                    <a:gd name="T2" fmla="*/ 116 w 1136"/>
                    <a:gd name="T3" fmla="*/ 360 h 623"/>
                    <a:gd name="T4" fmla="*/ 286 w 1136"/>
                    <a:gd name="T5" fmla="*/ 190 h 623"/>
                    <a:gd name="T6" fmla="*/ 522 w 1136"/>
                    <a:gd name="T7" fmla="*/ 98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19" y="579"/>
                        <a:pt x="68" y="432"/>
                        <a:pt x="116" y="360"/>
                      </a:cubicBezTo>
                      <a:cubicBezTo>
                        <a:pt x="164" y="288"/>
                        <a:pt x="218" y="234"/>
                        <a:pt x="286" y="190"/>
                      </a:cubicBezTo>
                      <a:cubicBezTo>
                        <a:pt x="354" y="146"/>
                        <a:pt x="380" y="130"/>
                        <a:pt x="522" y="98"/>
                      </a:cubicBezTo>
                      <a:cubicBezTo>
                        <a:pt x="664" y="66"/>
                        <a:pt x="1008" y="20"/>
                        <a:pt x="1136" y="0"/>
                      </a:cubicBezTo>
                    </a:path>
                  </a:pathLst>
                </a:custGeom>
                <a:noFill/>
                <a:ln w="38100">
                  <a:solidFill>
                    <a:srgbClr val="4F81B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921861" y="5812159"/>
                <a:ext cx="1165053" cy="417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GB" altLang="en-US" sz="1200" b="1" dirty="0" smtClean="0">
                    <a:solidFill>
                      <a:srgbClr val="4F81BD"/>
                    </a:solidFill>
                    <a:latin typeface="Siemens Sans" pitchFamily="2" charset="0"/>
                    <a:ea typeface="Times New Roman" pitchFamily="18" charset="0"/>
                    <a:cs typeface="Times New Roman" pitchFamily="18" charset="0"/>
                  </a:rPr>
                  <a:t>PET Recovery Curve</a:t>
                </a:r>
                <a:endParaRPr lang="en-GB" altLang="en-US" dirty="0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18" name="Picture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569" y="4700655"/>
            <a:ext cx="1380902" cy="102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AutoShape 6"/>
          <p:cNvSpPr>
            <a:spLocks noChangeAspect="1" noChangeArrowheads="1" noTextEdit="1"/>
          </p:cNvSpPr>
          <p:nvPr/>
        </p:nvSpPr>
        <p:spPr bwMode="auto">
          <a:xfrm>
            <a:off x="2697632" y="4639334"/>
            <a:ext cx="1630044" cy="2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124" name="Picture 3" descr="plot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6263" y="4639334"/>
            <a:ext cx="1372390" cy="114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AutoShape 6"/>
          <p:cNvSpPr>
            <a:spLocks noChangeAspect="1" noChangeArrowheads="1" noTextEdit="1"/>
          </p:cNvSpPr>
          <p:nvPr/>
        </p:nvSpPr>
        <p:spPr bwMode="auto">
          <a:xfrm>
            <a:off x="4884885" y="3473390"/>
            <a:ext cx="1630044" cy="2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129" name="Picture 2" descr="plo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7438" y="4641099"/>
            <a:ext cx="1367292" cy="11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syngo - eqpet.png"/>
          <p:cNvPicPr>
            <a:picLocks noChangeAspect="1"/>
          </p:cNvPicPr>
          <p:nvPr/>
        </p:nvPicPr>
        <p:blipFill rotWithShape="1">
          <a:blip r:embed="rId7"/>
          <a:srcRect l="332" t="27807" r="90880" b="52916"/>
          <a:stretch/>
        </p:blipFill>
        <p:spPr>
          <a:xfrm>
            <a:off x="3904714" y="3138694"/>
            <a:ext cx="1397416" cy="114950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801310" y="1642398"/>
            <a:ext cx="1425572" cy="1179572"/>
            <a:chOff x="2801310" y="1642398"/>
            <a:chExt cx="1425572" cy="1179572"/>
          </a:xfrm>
        </p:grpSpPr>
        <p:sp>
          <p:nvSpPr>
            <p:cNvPr id="139" name="Rectangle 17"/>
            <p:cNvSpPr>
              <a:spLocks noChangeArrowheads="1"/>
            </p:cNvSpPr>
            <p:nvPr/>
          </p:nvSpPr>
          <p:spPr bwMode="auto">
            <a:xfrm>
              <a:off x="2801310" y="1642398"/>
              <a:ext cx="1425572" cy="11795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AFB4BE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pic>
          <p:nvPicPr>
            <p:cNvPr id="131" name="Picture 6" descr="\\oxfh5f6a.ww005.siemens.net\kellmax1$\My Documents\Reports\White Papers\ms------- (EQ.PET White Paper)\Caen2TP\2TPHDFusedAxialQuant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337" t="9862" r="4507" b="57231"/>
            <a:stretch/>
          </p:blipFill>
          <p:spPr bwMode="auto">
            <a:xfrm>
              <a:off x="2836822" y="1808830"/>
              <a:ext cx="1360266" cy="756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978504" y="1642398"/>
            <a:ext cx="1425572" cy="1179572"/>
            <a:chOff x="4978504" y="1642398"/>
            <a:chExt cx="1425572" cy="1179572"/>
          </a:xfrm>
        </p:grpSpPr>
        <p:sp>
          <p:nvSpPr>
            <p:cNvPr id="151" name="Rectangle 17"/>
            <p:cNvSpPr>
              <a:spLocks noChangeArrowheads="1"/>
            </p:cNvSpPr>
            <p:nvPr/>
          </p:nvSpPr>
          <p:spPr bwMode="auto">
            <a:xfrm>
              <a:off x="4978504" y="1642398"/>
              <a:ext cx="1425572" cy="11795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AFB4BE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pic>
          <p:nvPicPr>
            <p:cNvPr id="132" name="Picture 9" descr="\\oxfh5f6a.ww005.siemens.net\kellmax1$\My Documents\Reports\White Papers\ms------- (EQ.PET White Paper)\Caen2TP\2TPHDFusedAxialQuantEQOnly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882" t="9676" r="5834" b="58292"/>
            <a:stretch/>
          </p:blipFill>
          <p:spPr bwMode="auto">
            <a:xfrm>
              <a:off x="5011147" y="1825130"/>
              <a:ext cx="1360266" cy="73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751949" y="1653134"/>
            <a:ext cx="1165053" cy="1155904"/>
            <a:chOff x="751949" y="1653134"/>
            <a:chExt cx="1165053" cy="1155904"/>
          </a:xfrm>
        </p:grpSpPr>
        <p:sp>
          <p:nvSpPr>
            <p:cNvPr id="8" name="Rectangle 7"/>
            <p:cNvSpPr/>
            <p:nvPr/>
          </p:nvSpPr>
          <p:spPr bwMode="auto">
            <a:xfrm>
              <a:off x="751949" y="1710896"/>
              <a:ext cx="1165053" cy="1052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33" name="Picture 132" descr="man_with_whit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70" y="1653134"/>
              <a:ext cx="722488" cy="115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2" name="TextBox 151"/>
          <p:cNvSpPr txBox="1"/>
          <p:nvPr/>
        </p:nvSpPr>
        <p:spPr>
          <a:xfrm>
            <a:off x="624926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1.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798074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</a:rPr>
              <a:t>2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965559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3.</a:t>
            </a:r>
          </a:p>
        </p:txBody>
      </p:sp>
      <p:grpSp>
        <p:nvGrpSpPr>
          <p:cNvPr id="155" name="Group 154"/>
          <p:cNvGrpSpPr/>
          <p:nvPr/>
        </p:nvGrpSpPr>
        <p:grpSpPr>
          <a:xfrm>
            <a:off x="1790952" y="3170044"/>
            <a:ext cx="1311844" cy="1097661"/>
            <a:chOff x="10633" y="4102542"/>
            <a:chExt cx="2465308" cy="2062800"/>
          </a:xfrm>
        </p:grpSpPr>
        <p:pic>
          <p:nvPicPr>
            <p:cNvPr id="156" name="Picture 5" descr="GE_drawing"/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22054"/>
            <a:stretch/>
          </p:blipFill>
          <p:spPr bwMode="auto">
            <a:xfrm>
              <a:off x="10633" y="4102542"/>
              <a:ext cx="2465308" cy="2062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7" name="Oval 156"/>
            <p:cNvSpPr/>
            <p:nvPr/>
          </p:nvSpPr>
          <p:spPr bwMode="auto">
            <a:xfrm>
              <a:off x="884749" y="4683649"/>
              <a:ext cx="708488" cy="70848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</p:grpSp>
      <p:pic>
        <p:nvPicPr>
          <p:cNvPr id="13314" name="Picture 2" descr="H:\50_Promotion\70_eMedia\Images\mCT Front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17920" t="14832" r="18908" b="45716"/>
          <a:stretch/>
        </p:blipFill>
        <p:spPr bwMode="auto">
          <a:xfrm>
            <a:off x="1758648" y="3149580"/>
            <a:ext cx="1376438" cy="1144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5" name="Rectangle 134"/>
          <p:cNvSpPr/>
          <p:nvPr/>
        </p:nvSpPr>
        <p:spPr bwMode="auto">
          <a:xfrm>
            <a:off x="7971409" y="2867487"/>
            <a:ext cx="3729255" cy="1976821"/>
          </a:xfrm>
          <a:prstGeom prst="rect">
            <a:avLst/>
          </a:prstGeom>
          <a:solidFill>
            <a:srgbClr val="ADBECB"/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fr-FR" b="1" smtClean="0">
                <a:solidFill>
                  <a:srgbClr val="000000"/>
                </a:solidFill>
              </a:rPr>
              <a:t>Analyser les </a:t>
            </a:r>
            <a:r>
              <a:rPr lang="fr-FR" b="1" smtClean="0">
                <a:solidFill>
                  <a:srgbClr val="FFFFFF"/>
                </a:solidFill>
              </a:rPr>
              <a:t>courbes.</a:t>
            </a:r>
            <a:endParaRPr lang="fr-FR" b="1">
              <a:solidFill>
                <a:srgbClr val="FFFFFF"/>
              </a:solidFill>
            </a:endParaRPr>
          </a:p>
        </p:txBody>
      </p:sp>
      <p:sp>
        <p:nvSpPr>
          <p:cNvPr id="136" name="Rectangle 135"/>
          <p:cNvSpPr/>
          <p:nvPr/>
        </p:nvSpPr>
        <p:spPr bwMode="auto">
          <a:xfrm>
            <a:off x="7971409" y="4884685"/>
            <a:ext cx="3729256" cy="1281165"/>
          </a:xfrm>
          <a:prstGeom prst="rect">
            <a:avLst/>
          </a:prstGeom>
          <a:solidFill>
            <a:srgbClr val="ADBECB"/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 startAt="3"/>
            </a:pPr>
            <a:r>
              <a:rPr lang="fr-FR" b="1" smtClean="0">
                <a:solidFill>
                  <a:srgbClr val="000000"/>
                </a:solidFill>
              </a:rPr>
              <a:t>Indiquer les </a:t>
            </a:r>
            <a:r>
              <a:rPr lang="fr-FR" b="1" smtClean="0">
                <a:solidFill>
                  <a:srgbClr val="FFFFFF"/>
                </a:solidFill>
              </a:rPr>
              <a:t>Paramètres EQ </a:t>
            </a:r>
            <a:r>
              <a:rPr lang="fr-FR" b="1" smtClean="0">
                <a:solidFill>
                  <a:srgbClr val="000000"/>
                </a:solidFill>
              </a:rPr>
              <a:t>dans </a:t>
            </a:r>
            <a:r>
              <a:rPr lang="fr-FR" b="1" i="1" smtClean="0">
                <a:solidFill>
                  <a:srgbClr val="000000"/>
                </a:solidFill>
              </a:rPr>
              <a:t>syngo</a:t>
            </a:r>
            <a:r>
              <a:rPr lang="fr-FR" b="1" smtClean="0">
                <a:solidFill>
                  <a:srgbClr val="000000"/>
                </a:solidFill>
              </a:rPr>
              <a:t>.via pour correspondre à la référence NEMA.</a:t>
            </a:r>
            <a:endParaRPr lang="fr-FR" b="1">
              <a:solidFill>
                <a:srgbClr val="000000"/>
              </a:solidFill>
            </a:endParaRPr>
          </a:p>
        </p:txBody>
      </p:sp>
      <p:sp>
        <p:nvSpPr>
          <p:cNvPr id="137" name="Rectangle 136"/>
          <p:cNvSpPr/>
          <p:nvPr/>
        </p:nvSpPr>
        <p:spPr bwMode="auto">
          <a:xfrm>
            <a:off x="7970532" y="2105693"/>
            <a:ext cx="3745218" cy="729671"/>
          </a:xfrm>
          <a:prstGeom prst="rect">
            <a:avLst/>
          </a:prstGeom>
          <a:solidFill>
            <a:srgbClr val="ADBECB"/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fr-FR" b="1" smtClean="0">
                <a:solidFill>
                  <a:srgbClr val="000000"/>
                </a:solidFill>
              </a:rPr>
              <a:t>Créer une </a:t>
            </a:r>
            <a:r>
              <a:rPr lang="fr-FR" b="1" smtClean="0">
                <a:solidFill>
                  <a:srgbClr val="FFFFFF"/>
                </a:solidFill>
              </a:rPr>
              <a:t>référence NEMA</a:t>
            </a:r>
            <a:r>
              <a:rPr lang="fr-FR" b="1" smtClean="0">
                <a:solidFill>
                  <a:srgbClr val="000000"/>
                </a:solidFill>
              </a:rPr>
              <a:t>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815655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altLang="en-US" i="1" noProof="0" smtClean="0"/>
              <a:t>syngo.</a:t>
            </a:r>
            <a:r>
              <a:rPr lang="fr-FR" altLang="en-US" noProof="0" smtClean="0"/>
              <a:t>via</a:t>
            </a:r>
            <a:br>
              <a:rPr lang="fr-FR" altLang="en-US" noProof="0" smtClean="0"/>
            </a:br>
            <a:r>
              <a:rPr lang="fr-FR" altLang="en-US" b="0" noProof="0" smtClean="0"/>
              <a:t>Transformer de nombreuses données en résultats brillants</a:t>
            </a:r>
            <a:endParaRPr lang="fr-FR" b="0" noProof="0"/>
          </a:p>
        </p:txBody>
      </p:sp>
      <p:grpSp>
        <p:nvGrpSpPr>
          <p:cNvPr id="5" name="Groupe 22"/>
          <p:cNvGrpSpPr/>
          <p:nvPr/>
        </p:nvGrpSpPr>
        <p:grpSpPr>
          <a:xfrm>
            <a:off x="1634617" y="1412875"/>
            <a:ext cx="3600450" cy="4752975"/>
            <a:chOff x="627063" y="1412875"/>
            <a:chExt cx="3600450" cy="4752975"/>
          </a:xfrm>
        </p:grpSpPr>
        <p:sp>
          <p:nvSpPr>
            <p:cNvPr id="45" name="Rectangle 44"/>
            <p:cNvSpPr/>
            <p:nvPr/>
          </p:nvSpPr>
          <p:spPr bwMode="auto">
            <a:xfrm>
              <a:off x="627063" y="1412875"/>
              <a:ext cx="3600450" cy="4752975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1"/>
              </a:solidFill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0" name="Picture 9" descr="P166_34_LowRes_WB_VRT_v3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r="4020" b="38762"/>
            <a:stretch/>
          </p:blipFill>
          <p:spPr bwMode="auto">
            <a:xfrm>
              <a:off x="2313015" y="2276856"/>
              <a:ext cx="1914498" cy="388899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Rectangle 32"/>
            <p:cNvSpPr>
              <a:spLocks noChangeArrowheads="1"/>
            </p:cNvSpPr>
            <p:nvPr/>
          </p:nvSpPr>
          <p:spPr bwMode="auto">
            <a:xfrm>
              <a:off x="894645" y="3716338"/>
              <a:ext cx="3332868" cy="2449512"/>
            </a:xfrm>
            <a:prstGeom prst="rect">
              <a:avLst/>
            </a:prstGeom>
            <a:solidFill>
              <a:srgbClr val="233746">
                <a:alpha val="65000"/>
              </a:srgbClr>
            </a:solidFill>
            <a:ln>
              <a:noFill/>
            </a:ln>
            <a:effectLst/>
          </p:spPr>
          <p:txBody>
            <a:bodyPr lIns="252000" tIns="108000" rIns="396000" bIns="144000">
              <a:noAutofit/>
            </a:bodyPr>
            <a:lstStyle/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r>
                <a:rPr lang="fr-FR" altLang="en-US" sz="3400" b="1" smtClean="0">
                  <a:solidFill>
                    <a:srgbClr val="FFFFFF"/>
                  </a:solidFill>
                  <a:latin typeface="Arial" charset="0"/>
                </a:rPr>
                <a:t>Lecture </a:t>
              </a:r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r>
                <a:rPr lang="fr-FR" altLang="en-US" sz="3400" b="1" smtClean="0">
                  <a:solidFill>
                    <a:srgbClr val="FFFFFF"/>
                  </a:solidFill>
                  <a:latin typeface="Arial" charset="0"/>
                </a:rPr>
                <a:t>Par organe*</a:t>
              </a:r>
            </a:p>
            <a:p>
              <a:pPr>
                <a:lnSpc>
                  <a:spcPct val="85000"/>
                </a:lnSpc>
                <a:spcBef>
                  <a:spcPct val="20000"/>
                </a:spcBef>
                <a:buClr>
                  <a:srgbClr val="879BAA"/>
                </a:buClr>
              </a:pPr>
              <a:endParaRPr lang="fr-FR" altLang="en-US" sz="3400" b="1">
                <a:solidFill>
                  <a:srgbClr val="FFFFFF"/>
                </a:solidFill>
                <a:latin typeface="Arial" charset="0"/>
              </a:endParaRPr>
            </a:p>
          </p:txBody>
        </p:sp>
        <p:pic>
          <p:nvPicPr>
            <p:cNvPr id="24" name="Picture 2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31047" y="2301508"/>
              <a:ext cx="1561657" cy="1460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8118543" y="6237478"/>
            <a:ext cx="3456992" cy="482400"/>
          </a:xfrm>
        </p:spPr>
        <p:txBody>
          <a:bodyPr/>
          <a:lstStyle/>
          <a:p>
            <a:pPr algn="l"/>
            <a:r>
              <a:rPr lang="fr-FR" noProof="0" smtClean="0"/>
              <a:t>*Basé sur les mises en pages MI SMART.</a:t>
            </a:r>
          </a:p>
          <a:p>
            <a:pPr algn="l"/>
            <a:r>
              <a:rPr lang="fr-FR" noProof="0" smtClean="0"/>
              <a:t>**Basé sur MI EQ•PET et les outils quantitatifs focntionnels.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29826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13588111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EQ•PET: Tous les utilisateurs peuvent implémenter eux-mêmes suivant un processus décrit</a:t>
            </a:r>
          </a:p>
        </p:txBody>
      </p:sp>
      <p:sp>
        <p:nvSpPr>
          <p:cNvPr id="5" name="Rectangle 105"/>
          <p:cNvSpPr>
            <a:spLocks noChangeArrowheads="1"/>
          </p:cNvSpPr>
          <p:nvPr/>
        </p:nvSpPr>
        <p:spPr bwMode="auto">
          <a:xfrm>
            <a:off x="152400" y="15240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4" name="AutoShape 104"/>
          <p:cNvSpPr>
            <a:spLocks noChangeAspect="1" noChangeArrowheads="1" noTextEdit="1"/>
          </p:cNvSpPr>
          <p:nvPr/>
        </p:nvSpPr>
        <p:spPr bwMode="auto">
          <a:xfrm>
            <a:off x="167804" y="1313121"/>
            <a:ext cx="6726565" cy="49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6" name="Group 62"/>
          <p:cNvGrpSpPr>
            <a:grpSpLocks/>
          </p:cNvGrpSpPr>
          <p:nvPr/>
        </p:nvGrpSpPr>
        <p:grpSpPr bwMode="auto">
          <a:xfrm>
            <a:off x="624926" y="4622879"/>
            <a:ext cx="1425572" cy="1355941"/>
            <a:chOff x="7168" y="3888"/>
            <a:chExt cx="1762" cy="1676"/>
          </a:xfrm>
        </p:grpSpPr>
        <p:grpSp>
          <p:nvGrpSpPr>
            <p:cNvPr id="134181" name="Group 64"/>
            <p:cNvGrpSpPr>
              <a:grpSpLocks/>
            </p:cNvGrpSpPr>
            <p:nvPr/>
          </p:nvGrpSpPr>
          <p:grpSpPr bwMode="auto">
            <a:xfrm>
              <a:off x="7255" y="4011"/>
              <a:ext cx="1609" cy="1553"/>
              <a:chOff x="5880" y="2413"/>
              <a:chExt cx="3093" cy="2984"/>
            </a:xfrm>
          </p:grpSpPr>
          <p:sp>
            <p:nvSpPr>
              <p:cNvPr id="134183" name="Oval 76"/>
              <p:cNvSpPr>
                <a:spLocks noChangeArrowheads="1"/>
              </p:cNvSpPr>
              <p:nvPr/>
            </p:nvSpPr>
            <p:spPr bwMode="auto">
              <a:xfrm>
                <a:off x="5946" y="2413"/>
                <a:ext cx="2950" cy="2950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4" name="Rectangle 75"/>
              <p:cNvSpPr>
                <a:spLocks noChangeArrowheads="1"/>
              </p:cNvSpPr>
              <p:nvPr/>
            </p:nvSpPr>
            <p:spPr bwMode="auto">
              <a:xfrm>
                <a:off x="5880" y="3968"/>
                <a:ext cx="3093" cy="142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5" name="Oval 74"/>
              <p:cNvSpPr>
                <a:spLocks noChangeArrowheads="1"/>
              </p:cNvSpPr>
              <p:nvPr/>
            </p:nvSpPr>
            <p:spPr bwMode="auto">
              <a:xfrm>
                <a:off x="726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6" name="Oval 73"/>
              <p:cNvSpPr>
                <a:spLocks noChangeArrowheads="1"/>
              </p:cNvSpPr>
              <p:nvPr/>
            </p:nvSpPr>
            <p:spPr bwMode="auto">
              <a:xfrm>
                <a:off x="594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7" name="Rectangle 72"/>
              <p:cNvSpPr>
                <a:spLocks noChangeArrowheads="1"/>
              </p:cNvSpPr>
              <p:nvPr/>
            </p:nvSpPr>
            <p:spPr bwMode="auto">
              <a:xfrm>
                <a:off x="6727" y="3779"/>
                <a:ext cx="1371" cy="919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8" name="Oval 71"/>
              <p:cNvSpPr>
                <a:spLocks noChangeArrowheads="1"/>
              </p:cNvSpPr>
              <p:nvPr/>
            </p:nvSpPr>
            <p:spPr bwMode="auto">
              <a:xfrm>
                <a:off x="6778" y="3727"/>
                <a:ext cx="230" cy="2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9" name="Oval 70"/>
              <p:cNvSpPr>
                <a:spLocks noChangeArrowheads="1"/>
              </p:cNvSpPr>
              <p:nvPr/>
            </p:nvSpPr>
            <p:spPr bwMode="auto">
              <a:xfrm>
                <a:off x="6806" y="3180"/>
                <a:ext cx="173" cy="17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0" name="Oval 69"/>
              <p:cNvSpPr>
                <a:spLocks noChangeArrowheads="1"/>
              </p:cNvSpPr>
              <p:nvPr/>
            </p:nvSpPr>
            <p:spPr bwMode="auto">
              <a:xfrm>
                <a:off x="7328" y="2912"/>
                <a:ext cx="136" cy="13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1" name="Oval 68"/>
              <p:cNvSpPr>
                <a:spLocks noChangeArrowheads="1"/>
              </p:cNvSpPr>
              <p:nvPr/>
            </p:nvSpPr>
            <p:spPr bwMode="auto">
              <a:xfrm>
                <a:off x="7851" y="3211"/>
                <a:ext cx="95" cy="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2" name="Oval 67"/>
              <p:cNvSpPr>
                <a:spLocks noChangeArrowheads="1"/>
              </p:cNvSpPr>
              <p:nvPr/>
            </p:nvSpPr>
            <p:spPr bwMode="auto">
              <a:xfrm>
                <a:off x="7260" y="3995"/>
                <a:ext cx="267" cy="26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3" name="Oval 66"/>
              <p:cNvSpPr>
                <a:spLocks noChangeArrowheads="1"/>
              </p:cNvSpPr>
              <p:nvPr/>
            </p:nvSpPr>
            <p:spPr bwMode="auto">
              <a:xfrm>
                <a:off x="7714" y="3653"/>
                <a:ext cx="361" cy="36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4" name="Oval 65"/>
              <p:cNvSpPr>
                <a:spLocks noChangeArrowheads="1"/>
              </p:cNvSpPr>
              <p:nvPr/>
            </p:nvSpPr>
            <p:spPr bwMode="auto">
              <a:xfrm>
                <a:off x="7220" y="3372"/>
                <a:ext cx="361" cy="36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134182" name="Rectangle 63"/>
            <p:cNvSpPr>
              <a:spLocks noChangeArrowheads="1"/>
            </p:cNvSpPr>
            <p:nvPr/>
          </p:nvSpPr>
          <p:spPr bwMode="auto">
            <a:xfrm>
              <a:off x="7168" y="3888"/>
              <a:ext cx="1762" cy="1458"/>
            </a:xfrm>
            <a:prstGeom prst="rect">
              <a:avLst/>
            </a:prstGeom>
            <a:noFill/>
            <a:ln w="38100">
              <a:solidFill>
                <a:srgbClr val="AFB4B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37711" y="3122914"/>
            <a:ext cx="1821215" cy="1475695"/>
            <a:chOff x="1337711" y="3122914"/>
            <a:chExt cx="1821215" cy="1475695"/>
          </a:xfrm>
        </p:grpSpPr>
        <p:sp>
          <p:nvSpPr>
            <p:cNvPr id="43" name="AutoShape 102"/>
            <p:cNvSpPr>
              <a:spLocks noChangeShapeType="1"/>
            </p:cNvSpPr>
            <p:nvPr/>
          </p:nvSpPr>
          <p:spPr bwMode="auto">
            <a:xfrm rot="16200000">
              <a:off x="1080446" y="3969982"/>
              <a:ext cx="885892" cy="371361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7" name="Group 55"/>
            <p:cNvGrpSpPr>
              <a:grpSpLocks/>
            </p:cNvGrpSpPr>
            <p:nvPr/>
          </p:nvGrpSpPr>
          <p:grpSpPr bwMode="auto">
            <a:xfrm>
              <a:off x="1733350" y="3122914"/>
              <a:ext cx="1425576" cy="1179565"/>
              <a:chOff x="2421" y="3373"/>
              <a:chExt cx="1762" cy="1458"/>
            </a:xfrm>
          </p:grpSpPr>
          <p:sp>
            <p:nvSpPr>
              <p:cNvPr id="134175" name="Rectangle 61"/>
              <p:cNvSpPr>
                <a:spLocks noChangeArrowheads="1"/>
              </p:cNvSpPr>
              <p:nvPr/>
            </p:nvSpPr>
            <p:spPr bwMode="auto">
              <a:xfrm>
                <a:off x="2421" y="3373"/>
                <a:ext cx="1762" cy="1458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6" name="Rectangle 60"/>
              <p:cNvSpPr>
                <a:spLocks noChangeArrowheads="1"/>
              </p:cNvSpPr>
              <p:nvPr/>
            </p:nvSpPr>
            <p:spPr bwMode="auto">
              <a:xfrm>
                <a:off x="3659" y="3660"/>
                <a:ext cx="359" cy="1024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7" name="Rectangle 59"/>
              <p:cNvSpPr>
                <a:spLocks noChangeArrowheads="1"/>
              </p:cNvSpPr>
              <p:nvPr/>
            </p:nvSpPr>
            <p:spPr bwMode="auto">
              <a:xfrm>
                <a:off x="2609" y="3894"/>
                <a:ext cx="1199" cy="790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8" name="Oval 58"/>
              <p:cNvSpPr>
                <a:spLocks noChangeArrowheads="1"/>
              </p:cNvSpPr>
              <p:nvPr/>
            </p:nvSpPr>
            <p:spPr bwMode="auto">
              <a:xfrm>
                <a:off x="2724" y="3496"/>
                <a:ext cx="1147" cy="1147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9" name="Oval 57"/>
              <p:cNvSpPr>
                <a:spLocks noChangeArrowheads="1"/>
              </p:cNvSpPr>
              <p:nvPr/>
            </p:nvSpPr>
            <p:spPr bwMode="auto">
              <a:xfrm>
                <a:off x="3037" y="3806"/>
                <a:ext cx="525" cy="5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0" name="Rectangle 56"/>
              <p:cNvSpPr>
                <a:spLocks noChangeArrowheads="1"/>
              </p:cNvSpPr>
              <p:nvPr/>
            </p:nvSpPr>
            <p:spPr bwMode="auto">
              <a:xfrm>
                <a:off x="3242" y="3614"/>
                <a:ext cx="119" cy="102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978504" y="1313121"/>
            <a:ext cx="1425572" cy="2399594"/>
            <a:chOff x="4978504" y="1313121"/>
            <a:chExt cx="1425572" cy="2399594"/>
          </a:xfrm>
        </p:grpSpPr>
        <p:grpSp>
          <p:nvGrpSpPr>
            <p:cNvPr id="49" name="Group 39"/>
            <p:cNvGrpSpPr>
              <a:grpSpLocks/>
            </p:cNvGrpSpPr>
            <p:nvPr/>
          </p:nvGrpSpPr>
          <p:grpSpPr bwMode="auto">
            <a:xfrm>
              <a:off x="4978504" y="1642398"/>
              <a:ext cx="1425572" cy="1179572"/>
              <a:chOff x="2421" y="1543"/>
              <a:chExt cx="1762" cy="1458"/>
            </a:xfrm>
          </p:grpSpPr>
          <p:sp>
            <p:nvSpPr>
              <p:cNvPr id="134161" name="AutoShape 46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2" name="Rectangle 45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3" name="AutoShape 44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4" name="AutoShape 43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5" name="AutoShape 42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6" name="Oval 41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7" name="AutoShape 40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2" name="AutoShape 30"/>
            <p:cNvSpPr>
              <a:spLocks noChangeShapeType="1"/>
            </p:cNvSpPr>
            <p:nvPr/>
          </p:nvSpPr>
          <p:spPr bwMode="auto">
            <a:xfrm flipV="1">
              <a:off x="5342583" y="2846240"/>
              <a:ext cx="348707" cy="866475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4" name="Text Box 28"/>
            <p:cNvSpPr txBox="1">
              <a:spLocks noChangeArrowheads="1"/>
            </p:cNvSpPr>
            <p:nvPr/>
          </p:nvSpPr>
          <p:spPr bwMode="auto">
            <a:xfrm>
              <a:off x="5095009" y="1313121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44" name="AutoShape 101"/>
          <p:cNvSpPr>
            <a:spLocks noChangeShapeType="1"/>
          </p:cNvSpPr>
          <p:nvPr/>
        </p:nvSpPr>
        <p:spPr bwMode="auto">
          <a:xfrm rot="16200000" flipH="1">
            <a:off x="1090155" y="3093798"/>
            <a:ext cx="866475" cy="371361"/>
          </a:xfrm>
          <a:prstGeom prst="curvedConnector2">
            <a:avLst/>
          </a:prstGeom>
          <a:noFill/>
          <a:ln w="76200">
            <a:solidFill>
              <a:srgbClr val="4F81B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24926" y="1642398"/>
            <a:ext cx="1425572" cy="1179572"/>
            <a:chOff x="2421" y="1543"/>
            <a:chExt cx="1762" cy="1458"/>
          </a:xfrm>
        </p:grpSpPr>
        <p:sp>
          <p:nvSpPr>
            <p:cNvPr id="134168" name="AutoShape 54"/>
            <p:cNvSpPr>
              <a:spLocks noChangeArrowheads="1"/>
            </p:cNvSpPr>
            <p:nvPr/>
          </p:nvSpPr>
          <p:spPr bwMode="auto">
            <a:xfrm>
              <a:off x="3130" y="1918"/>
              <a:ext cx="326" cy="503"/>
            </a:xfrm>
            <a:custGeom>
              <a:avLst/>
              <a:gdLst>
                <a:gd name="G0" fmla="+- 3222 0 0"/>
                <a:gd name="G1" fmla="+- 21600 0 3222"/>
                <a:gd name="G2" fmla="*/ 3222 1 2"/>
                <a:gd name="G3" fmla="+- 21600 0 G2"/>
                <a:gd name="G4" fmla="+/ 3222 21600 2"/>
                <a:gd name="G5" fmla="+/ G1 0 2"/>
                <a:gd name="G6" fmla="*/ 21600 21600 3222"/>
                <a:gd name="G7" fmla="*/ G6 1 2"/>
                <a:gd name="G8" fmla="+- 21600 0 G7"/>
                <a:gd name="G9" fmla="*/ 21600 1 2"/>
                <a:gd name="G10" fmla="+- 3222 0 G9"/>
                <a:gd name="G11" fmla="?: G10 G8 0"/>
                <a:gd name="G12" fmla="?: G10 G7 21600"/>
                <a:gd name="T0" fmla="*/ 19989 w 21600"/>
                <a:gd name="T1" fmla="*/ 10800 h 21600"/>
                <a:gd name="T2" fmla="*/ 10800 w 21600"/>
                <a:gd name="T3" fmla="*/ 21600 h 21600"/>
                <a:gd name="T4" fmla="*/ 1611 w 21600"/>
                <a:gd name="T5" fmla="*/ 10800 h 21600"/>
                <a:gd name="T6" fmla="*/ 10800 w 21600"/>
                <a:gd name="T7" fmla="*/ 0 h 21600"/>
                <a:gd name="T8" fmla="*/ 3411 w 21600"/>
                <a:gd name="T9" fmla="*/ 3411 h 21600"/>
                <a:gd name="T10" fmla="*/ 18189 w 21600"/>
                <a:gd name="T11" fmla="*/ 181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222" y="21600"/>
                  </a:lnTo>
                  <a:lnTo>
                    <a:pt x="1837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69" name="Rectangle 53"/>
            <p:cNvSpPr>
              <a:spLocks noChangeArrowheads="1"/>
            </p:cNvSpPr>
            <p:nvPr/>
          </p:nvSpPr>
          <p:spPr bwMode="auto">
            <a:xfrm>
              <a:off x="2421" y="1543"/>
              <a:ext cx="1762" cy="1458"/>
            </a:xfrm>
            <a:prstGeom prst="rect">
              <a:avLst/>
            </a:prstGeom>
            <a:noFill/>
            <a:ln w="38100">
              <a:solidFill>
                <a:srgbClr val="AFB4B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0" name="AutoShape 52"/>
            <p:cNvSpPr>
              <a:spLocks noChangeArrowheads="1"/>
            </p:cNvSpPr>
            <p:nvPr/>
          </p:nvSpPr>
          <p:spPr bwMode="auto">
            <a:xfrm>
              <a:off x="3118" y="2421"/>
              <a:ext cx="185" cy="432"/>
            </a:xfrm>
            <a:prstGeom prst="parallelogram">
              <a:avLst>
                <a:gd name="adj" fmla="val 33602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1" name="AutoShape 51"/>
            <p:cNvSpPr>
              <a:spLocks noChangeArrowheads="1"/>
            </p:cNvSpPr>
            <p:nvPr/>
          </p:nvSpPr>
          <p:spPr bwMode="auto">
            <a:xfrm>
              <a:off x="3371" y="1700"/>
              <a:ext cx="125" cy="432"/>
            </a:xfrm>
            <a:prstGeom prst="parallelogram">
              <a:avLst>
                <a:gd name="adj" fmla="val 53060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2" name="AutoShape 50"/>
            <p:cNvSpPr>
              <a:spLocks noChangeArrowheads="1"/>
            </p:cNvSpPr>
            <p:nvPr/>
          </p:nvSpPr>
          <p:spPr bwMode="auto">
            <a:xfrm flipH="1">
              <a:off x="3094" y="1700"/>
              <a:ext cx="125" cy="432"/>
            </a:xfrm>
            <a:prstGeom prst="parallelogram">
              <a:avLst>
                <a:gd name="adj" fmla="val 53060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3" name="Oval 49"/>
            <p:cNvSpPr>
              <a:spLocks noChangeArrowheads="1"/>
            </p:cNvSpPr>
            <p:nvPr/>
          </p:nvSpPr>
          <p:spPr bwMode="auto">
            <a:xfrm flipH="1" flipV="1">
              <a:off x="3199" y="1763"/>
              <a:ext cx="180" cy="191"/>
            </a:xfrm>
            <a:prstGeom prst="ellipse">
              <a:avLst/>
            </a:prstGeom>
            <a:solidFill>
              <a:srgbClr val="AFB4BE"/>
            </a:solidFill>
            <a:ln w="9525">
              <a:solidFill>
                <a:srgbClr val="F2F2F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4" name="AutoShape 48"/>
            <p:cNvSpPr>
              <a:spLocks noChangeArrowheads="1"/>
            </p:cNvSpPr>
            <p:nvPr/>
          </p:nvSpPr>
          <p:spPr bwMode="auto">
            <a:xfrm flipH="1">
              <a:off x="3283" y="2421"/>
              <a:ext cx="185" cy="432"/>
            </a:xfrm>
            <a:prstGeom prst="parallelogram">
              <a:avLst>
                <a:gd name="adj" fmla="val 33602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sp>
        <p:nvSpPr>
          <p:cNvPr id="55" name="Text Box 27"/>
          <p:cNvSpPr txBox="1">
            <a:spLocks noChangeArrowheads="1"/>
          </p:cNvSpPr>
          <p:nvPr/>
        </p:nvSpPr>
        <p:spPr bwMode="auto">
          <a:xfrm>
            <a:off x="751949" y="1322020"/>
            <a:ext cx="1165053" cy="4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altLang="en-US" sz="1200" b="1" dirty="0" smtClean="0">
                <a:solidFill>
                  <a:srgbClr val="4F81BD"/>
                </a:solidFill>
                <a:latin typeface="Siemens Sans" pitchFamily="2" charset="0"/>
                <a:ea typeface="Times New Roman" pitchFamily="18" charset="0"/>
                <a:cs typeface="Times New Roman" pitchFamily="18" charset="0"/>
              </a:rPr>
              <a:t>Patient</a:t>
            </a:r>
            <a:endParaRPr lang="en-GB" alt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83189" y="3119694"/>
            <a:ext cx="2508101" cy="1478914"/>
            <a:chOff x="3183189" y="3119694"/>
            <a:chExt cx="2508101" cy="1478914"/>
          </a:xfrm>
        </p:grpSpPr>
        <p:grpSp>
          <p:nvGrpSpPr>
            <p:cNvPr id="45" name="Group 77"/>
            <p:cNvGrpSpPr>
              <a:grpSpLocks/>
            </p:cNvGrpSpPr>
            <p:nvPr/>
          </p:nvGrpSpPr>
          <p:grpSpPr bwMode="auto">
            <a:xfrm>
              <a:off x="3892739" y="3122930"/>
              <a:ext cx="1425572" cy="1179572"/>
              <a:chOff x="4526" y="3555"/>
              <a:chExt cx="1762" cy="1458"/>
            </a:xfrm>
          </p:grpSpPr>
          <p:grpSp>
            <p:nvGrpSpPr>
              <p:cNvPr id="134195" name="Group 79"/>
              <p:cNvGrpSpPr>
                <a:grpSpLocks/>
              </p:cNvGrpSpPr>
              <p:nvPr/>
            </p:nvGrpSpPr>
            <p:grpSpPr bwMode="auto">
              <a:xfrm>
                <a:off x="4539" y="4219"/>
                <a:ext cx="1729" cy="585"/>
                <a:chOff x="2360" y="1860"/>
                <a:chExt cx="6738" cy="2278"/>
              </a:xfrm>
            </p:grpSpPr>
            <p:grpSp>
              <p:nvGrpSpPr>
                <p:cNvPr id="134197" name="Group 81"/>
                <p:cNvGrpSpPr>
                  <a:grpSpLocks/>
                </p:cNvGrpSpPr>
                <p:nvPr/>
              </p:nvGrpSpPr>
              <p:grpSpPr bwMode="auto">
                <a:xfrm>
                  <a:off x="2360" y="2698"/>
                  <a:ext cx="6738" cy="1440"/>
                  <a:chOff x="2741" y="6451"/>
                  <a:chExt cx="6738" cy="1440"/>
                </a:xfrm>
              </p:grpSpPr>
              <p:sp>
                <p:nvSpPr>
                  <p:cNvPr id="134199" name="AutoShape 100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2741" y="6451"/>
                    <a:ext cx="6738" cy="1440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A5A5A5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0" name="AutoShape 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84" y="6451"/>
                    <a:ext cx="132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1" name="AutoShape 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32" y="6451"/>
                    <a:ext cx="94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2" name="AutoShap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80" y="6451"/>
                    <a:ext cx="564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3" name="AutoShape 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41" y="6451"/>
                    <a:ext cx="172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4" name="AutoShape 95"/>
                  <p:cNvSpPr>
                    <a:spLocks noChangeShapeType="1"/>
                  </p:cNvSpPr>
                  <p:nvPr/>
                </p:nvSpPr>
                <p:spPr bwMode="auto">
                  <a:xfrm>
                    <a:off x="6288" y="6451"/>
                    <a:ext cx="201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5" name="AutoShape 94"/>
                  <p:cNvSpPr>
                    <a:spLocks noChangeShapeType="1"/>
                  </p:cNvSpPr>
                  <p:nvPr/>
                </p:nvSpPr>
                <p:spPr bwMode="auto">
                  <a:xfrm>
                    <a:off x="6656" y="6451"/>
                    <a:ext cx="599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6" name="AutoShape 93"/>
                  <p:cNvSpPr>
                    <a:spLocks noChangeShapeType="1"/>
                  </p:cNvSpPr>
                  <p:nvPr/>
                </p:nvSpPr>
                <p:spPr bwMode="auto">
                  <a:xfrm>
                    <a:off x="7025" y="6451"/>
                    <a:ext cx="97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7" name="AutoShape 92"/>
                  <p:cNvSpPr>
                    <a:spLocks noChangeShapeType="1"/>
                  </p:cNvSpPr>
                  <p:nvPr/>
                </p:nvSpPr>
                <p:spPr bwMode="auto">
                  <a:xfrm>
                    <a:off x="7394" y="6451"/>
                    <a:ext cx="136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8" name="AutoShape 91"/>
                  <p:cNvSpPr>
                    <a:spLocks noChangeShapeType="1"/>
                  </p:cNvSpPr>
                  <p:nvPr/>
                </p:nvSpPr>
                <p:spPr bwMode="auto">
                  <a:xfrm>
                    <a:off x="3230" y="7466"/>
                    <a:ext cx="573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9" name="AutoShape 90"/>
                  <p:cNvSpPr>
                    <a:spLocks noChangeShapeType="1"/>
                  </p:cNvSpPr>
                  <p:nvPr/>
                </p:nvSpPr>
                <p:spPr bwMode="auto">
                  <a:xfrm>
                    <a:off x="3612" y="7132"/>
                    <a:ext cx="4987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0" name="AutoShape 89"/>
                  <p:cNvSpPr>
                    <a:spLocks noChangeShapeType="1"/>
                  </p:cNvSpPr>
                  <p:nvPr/>
                </p:nvSpPr>
                <p:spPr bwMode="auto">
                  <a:xfrm>
                    <a:off x="3788" y="6981"/>
                    <a:ext cx="463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1" name="AutoShape 88"/>
                  <p:cNvSpPr>
                    <a:spLocks noChangeShapeType="1"/>
                  </p:cNvSpPr>
                  <p:nvPr/>
                </p:nvSpPr>
                <p:spPr bwMode="auto">
                  <a:xfrm>
                    <a:off x="3968" y="6852"/>
                    <a:ext cx="4298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2" name="AutoShape 87"/>
                  <p:cNvSpPr>
                    <a:spLocks noChangeShapeType="1"/>
                  </p:cNvSpPr>
                  <p:nvPr/>
                </p:nvSpPr>
                <p:spPr bwMode="auto">
                  <a:xfrm>
                    <a:off x="4096" y="6737"/>
                    <a:ext cx="401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3" name="AutoShape 86"/>
                  <p:cNvSpPr>
                    <a:spLocks noChangeShapeType="1"/>
                  </p:cNvSpPr>
                  <p:nvPr/>
                </p:nvSpPr>
                <p:spPr bwMode="auto">
                  <a:xfrm>
                    <a:off x="4286" y="6564"/>
                    <a:ext cx="364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4" name="AutoShape 85"/>
                  <p:cNvSpPr>
                    <a:spLocks noChangeShapeType="1"/>
                  </p:cNvSpPr>
                  <p:nvPr/>
                </p:nvSpPr>
                <p:spPr bwMode="auto">
                  <a:xfrm>
                    <a:off x="4382" y="6499"/>
                    <a:ext cx="347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5" name="AutoShape 84"/>
                  <p:cNvSpPr>
                    <a:spLocks noChangeShapeType="1"/>
                  </p:cNvSpPr>
                  <p:nvPr/>
                </p:nvSpPr>
                <p:spPr bwMode="auto">
                  <a:xfrm>
                    <a:off x="4207" y="6642"/>
                    <a:ext cx="379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6" name="AutoShape 83"/>
                  <p:cNvSpPr>
                    <a:spLocks noChangeShapeType="1"/>
                  </p:cNvSpPr>
                  <p:nvPr/>
                </p:nvSpPr>
                <p:spPr bwMode="auto">
                  <a:xfrm>
                    <a:off x="3446" y="7289"/>
                    <a:ext cx="5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7" name="AutoShape 82"/>
                  <p:cNvSpPr>
                    <a:spLocks noChangeShapeType="1"/>
                  </p:cNvSpPr>
                  <p:nvPr/>
                </p:nvSpPr>
                <p:spPr bwMode="auto">
                  <a:xfrm>
                    <a:off x="3027" y="7655"/>
                    <a:ext cx="616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</p:grpSp>
            <p:sp>
              <p:nvSpPr>
                <p:cNvPr id="134198" name="Freeform 80"/>
                <p:cNvSpPr>
                  <a:spLocks/>
                </p:cNvSpPr>
                <p:nvPr/>
              </p:nvSpPr>
              <p:spPr bwMode="auto">
                <a:xfrm>
                  <a:off x="3826" y="1860"/>
                  <a:ext cx="3896" cy="1986"/>
                </a:xfrm>
                <a:custGeom>
                  <a:avLst/>
                  <a:gdLst>
                    <a:gd name="T0" fmla="*/ 0 w 7087"/>
                    <a:gd name="T1" fmla="*/ 3604 h 3612"/>
                    <a:gd name="T2" fmla="*/ 202 w 7087"/>
                    <a:gd name="T3" fmla="*/ 3611 h 3612"/>
                    <a:gd name="T4" fmla="*/ 442 w 7087"/>
                    <a:gd name="T5" fmla="*/ 3611 h 3612"/>
                    <a:gd name="T6" fmla="*/ 652 w 7087"/>
                    <a:gd name="T7" fmla="*/ 3604 h 3612"/>
                    <a:gd name="T8" fmla="*/ 825 w 7087"/>
                    <a:gd name="T9" fmla="*/ 3596 h 3612"/>
                    <a:gd name="T10" fmla="*/ 1027 w 7087"/>
                    <a:gd name="T11" fmla="*/ 3566 h 3612"/>
                    <a:gd name="T12" fmla="*/ 1207 w 7087"/>
                    <a:gd name="T13" fmla="*/ 3514 h 3612"/>
                    <a:gd name="T14" fmla="*/ 1342 w 7087"/>
                    <a:gd name="T15" fmla="*/ 3461 h 3612"/>
                    <a:gd name="T16" fmla="*/ 1477 w 7087"/>
                    <a:gd name="T17" fmla="*/ 3394 h 3612"/>
                    <a:gd name="T18" fmla="*/ 1582 w 7087"/>
                    <a:gd name="T19" fmla="*/ 3319 h 3612"/>
                    <a:gd name="T20" fmla="*/ 1702 w 7087"/>
                    <a:gd name="T21" fmla="*/ 3229 h 3612"/>
                    <a:gd name="T22" fmla="*/ 1777 w 7087"/>
                    <a:gd name="T23" fmla="*/ 3139 h 3612"/>
                    <a:gd name="T24" fmla="*/ 1875 w 7087"/>
                    <a:gd name="T25" fmla="*/ 3019 h 3612"/>
                    <a:gd name="T26" fmla="*/ 1935 w 7087"/>
                    <a:gd name="T27" fmla="*/ 2929 h 3612"/>
                    <a:gd name="T28" fmla="*/ 2032 w 7087"/>
                    <a:gd name="T29" fmla="*/ 2779 h 3612"/>
                    <a:gd name="T30" fmla="*/ 2152 w 7087"/>
                    <a:gd name="T31" fmla="*/ 2561 h 3612"/>
                    <a:gd name="T32" fmla="*/ 2227 w 7087"/>
                    <a:gd name="T33" fmla="*/ 2426 h 3612"/>
                    <a:gd name="T34" fmla="*/ 2340 w 7087"/>
                    <a:gd name="T35" fmla="*/ 2149 h 3612"/>
                    <a:gd name="T36" fmla="*/ 2437 w 7087"/>
                    <a:gd name="T37" fmla="*/ 1886 h 3612"/>
                    <a:gd name="T38" fmla="*/ 2557 w 7087"/>
                    <a:gd name="T39" fmla="*/ 1586 h 3612"/>
                    <a:gd name="T40" fmla="*/ 2647 w 7087"/>
                    <a:gd name="T41" fmla="*/ 1346 h 3612"/>
                    <a:gd name="T42" fmla="*/ 2760 w 7087"/>
                    <a:gd name="T43" fmla="*/ 1039 h 3612"/>
                    <a:gd name="T44" fmla="*/ 2857 w 7087"/>
                    <a:gd name="T45" fmla="*/ 814 h 3612"/>
                    <a:gd name="T46" fmla="*/ 2977 w 7087"/>
                    <a:gd name="T47" fmla="*/ 536 h 3612"/>
                    <a:gd name="T48" fmla="*/ 3082 w 7087"/>
                    <a:gd name="T49" fmla="*/ 326 h 3612"/>
                    <a:gd name="T50" fmla="*/ 3180 w 7087"/>
                    <a:gd name="T51" fmla="*/ 176 h 3612"/>
                    <a:gd name="T52" fmla="*/ 3270 w 7087"/>
                    <a:gd name="T53" fmla="*/ 94 h 3612"/>
                    <a:gd name="T54" fmla="*/ 3375 w 7087"/>
                    <a:gd name="T55" fmla="*/ 26 h 3612"/>
                    <a:gd name="T56" fmla="*/ 3480 w 7087"/>
                    <a:gd name="T57" fmla="*/ 4 h 3612"/>
                    <a:gd name="T58" fmla="*/ 3525 w 7087"/>
                    <a:gd name="T59" fmla="*/ 4 h 3612"/>
                    <a:gd name="T60" fmla="*/ 3622 w 7087"/>
                    <a:gd name="T61" fmla="*/ 26 h 3612"/>
                    <a:gd name="T62" fmla="*/ 3697 w 7087"/>
                    <a:gd name="T63" fmla="*/ 94 h 3612"/>
                    <a:gd name="T64" fmla="*/ 3810 w 7087"/>
                    <a:gd name="T65" fmla="*/ 236 h 3612"/>
                    <a:gd name="T66" fmla="*/ 3907 w 7087"/>
                    <a:gd name="T67" fmla="*/ 401 h 3612"/>
                    <a:gd name="T68" fmla="*/ 4035 w 7087"/>
                    <a:gd name="T69" fmla="*/ 664 h 3612"/>
                    <a:gd name="T70" fmla="*/ 4155 w 7087"/>
                    <a:gd name="T71" fmla="*/ 964 h 3612"/>
                    <a:gd name="T72" fmla="*/ 4305 w 7087"/>
                    <a:gd name="T73" fmla="*/ 1324 h 3612"/>
                    <a:gd name="T74" fmla="*/ 4455 w 7087"/>
                    <a:gd name="T75" fmla="*/ 1721 h 3612"/>
                    <a:gd name="T76" fmla="*/ 4590 w 7087"/>
                    <a:gd name="T77" fmla="*/ 2059 h 3612"/>
                    <a:gd name="T78" fmla="*/ 4717 w 7087"/>
                    <a:gd name="T79" fmla="*/ 2344 h 3612"/>
                    <a:gd name="T80" fmla="*/ 4815 w 7087"/>
                    <a:gd name="T81" fmla="*/ 2554 h 3612"/>
                    <a:gd name="T82" fmla="*/ 4920 w 7087"/>
                    <a:gd name="T83" fmla="*/ 2741 h 3612"/>
                    <a:gd name="T84" fmla="*/ 4972 w 7087"/>
                    <a:gd name="T85" fmla="*/ 2824 h 3612"/>
                    <a:gd name="T86" fmla="*/ 5070 w 7087"/>
                    <a:gd name="T87" fmla="*/ 2981 h 3612"/>
                    <a:gd name="T88" fmla="*/ 5182 w 7087"/>
                    <a:gd name="T89" fmla="*/ 3116 h 3612"/>
                    <a:gd name="T90" fmla="*/ 5325 w 7087"/>
                    <a:gd name="T91" fmla="*/ 3259 h 3612"/>
                    <a:gd name="T92" fmla="*/ 5535 w 7087"/>
                    <a:gd name="T93" fmla="*/ 3401 h 3612"/>
                    <a:gd name="T94" fmla="*/ 5700 w 7087"/>
                    <a:gd name="T95" fmla="*/ 3484 h 3612"/>
                    <a:gd name="T96" fmla="*/ 5880 w 7087"/>
                    <a:gd name="T97" fmla="*/ 3544 h 3612"/>
                    <a:gd name="T98" fmla="*/ 6120 w 7087"/>
                    <a:gd name="T99" fmla="*/ 3581 h 3612"/>
                    <a:gd name="T100" fmla="*/ 6292 w 7087"/>
                    <a:gd name="T101" fmla="*/ 3604 h 3612"/>
                    <a:gd name="T102" fmla="*/ 6675 w 7087"/>
                    <a:gd name="T103" fmla="*/ 3611 h 3612"/>
                    <a:gd name="T104" fmla="*/ 7087 w 7087"/>
                    <a:gd name="T105" fmla="*/ 3611 h 3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087" h="3612">
                      <a:moveTo>
                        <a:pt x="0" y="3604"/>
                      </a:moveTo>
                      <a:cubicBezTo>
                        <a:pt x="64" y="3607"/>
                        <a:pt x="128" y="3610"/>
                        <a:pt x="202" y="3611"/>
                      </a:cubicBezTo>
                      <a:cubicBezTo>
                        <a:pt x="276" y="3612"/>
                        <a:pt x="367" y="3612"/>
                        <a:pt x="442" y="3611"/>
                      </a:cubicBezTo>
                      <a:cubicBezTo>
                        <a:pt x="517" y="3610"/>
                        <a:pt x="588" y="3606"/>
                        <a:pt x="652" y="3604"/>
                      </a:cubicBezTo>
                      <a:cubicBezTo>
                        <a:pt x="716" y="3602"/>
                        <a:pt x="763" y="3602"/>
                        <a:pt x="825" y="3596"/>
                      </a:cubicBezTo>
                      <a:cubicBezTo>
                        <a:pt x="887" y="3590"/>
                        <a:pt x="963" y="3580"/>
                        <a:pt x="1027" y="3566"/>
                      </a:cubicBezTo>
                      <a:cubicBezTo>
                        <a:pt x="1091" y="3552"/>
                        <a:pt x="1155" y="3531"/>
                        <a:pt x="1207" y="3514"/>
                      </a:cubicBezTo>
                      <a:cubicBezTo>
                        <a:pt x="1259" y="3497"/>
                        <a:pt x="1297" y="3481"/>
                        <a:pt x="1342" y="3461"/>
                      </a:cubicBezTo>
                      <a:cubicBezTo>
                        <a:pt x="1387" y="3441"/>
                        <a:pt x="1437" y="3418"/>
                        <a:pt x="1477" y="3394"/>
                      </a:cubicBezTo>
                      <a:cubicBezTo>
                        <a:pt x="1517" y="3370"/>
                        <a:pt x="1544" y="3347"/>
                        <a:pt x="1582" y="3319"/>
                      </a:cubicBezTo>
                      <a:cubicBezTo>
                        <a:pt x="1620" y="3291"/>
                        <a:pt x="1670" y="3259"/>
                        <a:pt x="1702" y="3229"/>
                      </a:cubicBezTo>
                      <a:cubicBezTo>
                        <a:pt x="1734" y="3199"/>
                        <a:pt x="1748" y="3174"/>
                        <a:pt x="1777" y="3139"/>
                      </a:cubicBezTo>
                      <a:cubicBezTo>
                        <a:pt x="1806" y="3104"/>
                        <a:pt x="1849" y="3054"/>
                        <a:pt x="1875" y="3019"/>
                      </a:cubicBezTo>
                      <a:cubicBezTo>
                        <a:pt x="1901" y="2984"/>
                        <a:pt x="1909" y="2969"/>
                        <a:pt x="1935" y="2929"/>
                      </a:cubicBezTo>
                      <a:cubicBezTo>
                        <a:pt x="1961" y="2889"/>
                        <a:pt x="1996" y="2840"/>
                        <a:pt x="2032" y="2779"/>
                      </a:cubicBezTo>
                      <a:cubicBezTo>
                        <a:pt x="2068" y="2718"/>
                        <a:pt x="2119" y="2620"/>
                        <a:pt x="2152" y="2561"/>
                      </a:cubicBezTo>
                      <a:cubicBezTo>
                        <a:pt x="2185" y="2502"/>
                        <a:pt x="2196" y="2495"/>
                        <a:pt x="2227" y="2426"/>
                      </a:cubicBezTo>
                      <a:cubicBezTo>
                        <a:pt x="2258" y="2357"/>
                        <a:pt x="2305" y="2239"/>
                        <a:pt x="2340" y="2149"/>
                      </a:cubicBezTo>
                      <a:cubicBezTo>
                        <a:pt x="2375" y="2059"/>
                        <a:pt x="2401" y="1980"/>
                        <a:pt x="2437" y="1886"/>
                      </a:cubicBezTo>
                      <a:cubicBezTo>
                        <a:pt x="2473" y="1792"/>
                        <a:pt x="2522" y="1676"/>
                        <a:pt x="2557" y="1586"/>
                      </a:cubicBezTo>
                      <a:cubicBezTo>
                        <a:pt x="2592" y="1496"/>
                        <a:pt x="2613" y="1437"/>
                        <a:pt x="2647" y="1346"/>
                      </a:cubicBezTo>
                      <a:cubicBezTo>
                        <a:pt x="2681" y="1255"/>
                        <a:pt x="2725" y="1128"/>
                        <a:pt x="2760" y="1039"/>
                      </a:cubicBezTo>
                      <a:cubicBezTo>
                        <a:pt x="2795" y="950"/>
                        <a:pt x="2821" y="898"/>
                        <a:pt x="2857" y="814"/>
                      </a:cubicBezTo>
                      <a:cubicBezTo>
                        <a:pt x="2893" y="730"/>
                        <a:pt x="2939" y="617"/>
                        <a:pt x="2977" y="536"/>
                      </a:cubicBezTo>
                      <a:cubicBezTo>
                        <a:pt x="3015" y="455"/>
                        <a:pt x="3048" y="386"/>
                        <a:pt x="3082" y="326"/>
                      </a:cubicBezTo>
                      <a:cubicBezTo>
                        <a:pt x="3116" y="266"/>
                        <a:pt x="3149" y="215"/>
                        <a:pt x="3180" y="176"/>
                      </a:cubicBezTo>
                      <a:cubicBezTo>
                        <a:pt x="3211" y="137"/>
                        <a:pt x="3238" y="119"/>
                        <a:pt x="3270" y="94"/>
                      </a:cubicBezTo>
                      <a:cubicBezTo>
                        <a:pt x="3302" y="69"/>
                        <a:pt x="3340" y="41"/>
                        <a:pt x="3375" y="26"/>
                      </a:cubicBezTo>
                      <a:cubicBezTo>
                        <a:pt x="3410" y="11"/>
                        <a:pt x="3455" y="8"/>
                        <a:pt x="3480" y="4"/>
                      </a:cubicBezTo>
                      <a:cubicBezTo>
                        <a:pt x="3505" y="0"/>
                        <a:pt x="3501" y="0"/>
                        <a:pt x="3525" y="4"/>
                      </a:cubicBezTo>
                      <a:cubicBezTo>
                        <a:pt x="3549" y="8"/>
                        <a:pt x="3593" y="11"/>
                        <a:pt x="3622" y="26"/>
                      </a:cubicBezTo>
                      <a:cubicBezTo>
                        <a:pt x="3651" y="41"/>
                        <a:pt x="3666" y="59"/>
                        <a:pt x="3697" y="94"/>
                      </a:cubicBezTo>
                      <a:cubicBezTo>
                        <a:pt x="3728" y="129"/>
                        <a:pt x="3775" y="185"/>
                        <a:pt x="3810" y="236"/>
                      </a:cubicBezTo>
                      <a:cubicBezTo>
                        <a:pt x="3845" y="287"/>
                        <a:pt x="3870" y="330"/>
                        <a:pt x="3907" y="401"/>
                      </a:cubicBezTo>
                      <a:cubicBezTo>
                        <a:pt x="3944" y="472"/>
                        <a:pt x="3994" y="570"/>
                        <a:pt x="4035" y="664"/>
                      </a:cubicBezTo>
                      <a:cubicBezTo>
                        <a:pt x="4076" y="758"/>
                        <a:pt x="4110" y="854"/>
                        <a:pt x="4155" y="964"/>
                      </a:cubicBezTo>
                      <a:cubicBezTo>
                        <a:pt x="4200" y="1074"/>
                        <a:pt x="4255" y="1198"/>
                        <a:pt x="4305" y="1324"/>
                      </a:cubicBezTo>
                      <a:cubicBezTo>
                        <a:pt x="4355" y="1450"/>
                        <a:pt x="4408" y="1599"/>
                        <a:pt x="4455" y="1721"/>
                      </a:cubicBezTo>
                      <a:cubicBezTo>
                        <a:pt x="4502" y="1843"/>
                        <a:pt x="4546" y="1955"/>
                        <a:pt x="4590" y="2059"/>
                      </a:cubicBezTo>
                      <a:cubicBezTo>
                        <a:pt x="4634" y="2163"/>
                        <a:pt x="4680" y="2262"/>
                        <a:pt x="4717" y="2344"/>
                      </a:cubicBezTo>
                      <a:cubicBezTo>
                        <a:pt x="4754" y="2426"/>
                        <a:pt x="4781" y="2488"/>
                        <a:pt x="4815" y="2554"/>
                      </a:cubicBezTo>
                      <a:cubicBezTo>
                        <a:pt x="4849" y="2620"/>
                        <a:pt x="4894" y="2696"/>
                        <a:pt x="4920" y="2741"/>
                      </a:cubicBezTo>
                      <a:cubicBezTo>
                        <a:pt x="4946" y="2786"/>
                        <a:pt x="4947" y="2784"/>
                        <a:pt x="4972" y="2824"/>
                      </a:cubicBezTo>
                      <a:cubicBezTo>
                        <a:pt x="4997" y="2864"/>
                        <a:pt x="5035" y="2932"/>
                        <a:pt x="5070" y="2981"/>
                      </a:cubicBezTo>
                      <a:cubicBezTo>
                        <a:pt x="5105" y="3030"/>
                        <a:pt x="5139" y="3070"/>
                        <a:pt x="5182" y="3116"/>
                      </a:cubicBezTo>
                      <a:cubicBezTo>
                        <a:pt x="5225" y="3162"/>
                        <a:pt x="5266" y="3212"/>
                        <a:pt x="5325" y="3259"/>
                      </a:cubicBezTo>
                      <a:cubicBezTo>
                        <a:pt x="5384" y="3306"/>
                        <a:pt x="5473" y="3364"/>
                        <a:pt x="5535" y="3401"/>
                      </a:cubicBezTo>
                      <a:cubicBezTo>
                        <a:pt x="5597" y="3438"/>
                        <a:pt x="5643" y="3460"/>
                        <a:pt x="5700" y="3484"/>
                      </a:cubicBezTo>
                      <a:cubicBezTo>
                        <a:pt x="5757" y="3508"/>
                        <a:pt x="5810" y="3528"/>
                        <a:pt x="5880" y="3544"/>
                      </a:cubicBezTo>
                      <a:cubicBezTo>
                        <a:pt x="5950" y="3560"/>
                        <a:pt x="6051" y="3571"/>
                        <a:pt x="6120" y="3581"/>
                      </a:cubicBezTo>
                      <a:cubicBezTo>
                        <a:pt x="6189" y="3591"/>
                        <a:pt x="6199" y="3599"/>
                        <a:pt x="6292" y="3604"/>
                      </a:cubicBezTo>
                      <a:cubicBezTo>
                        <a:pt x="6385" y="3609"/>
                        <a:pt x="6543" y="3610"/>
                        <a:pt x="6675" y="3611"/>
                      </a:cubicBezTo>
                      <a:cubicBezTo>
                        <a:pt x="6807" y="3612"/>
                        <a:pt x="7017" y="3611"/>
                        <a:pt x="7087" y="3611"/>
                      </a:cubicBezTo>
                    </a:path>
                  </a:pathLst>
                </a:custGeom>
                <a:noFill/>
                <a:ln w="31750">
                  <a:solidFill>
                    <a:srgbClr val="4F81B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68686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134196" name="Rectangle 78"/>
              <p:cNvSpPr>
                <a:spLocks noChangeArrowheads="1"/>
              </p:cNvSpPr>
              <p:nvPr/>
            </p:nvSpPr>
            <p:spPr bwMode="auto">
              <a:xfrm>
                <a:off x="4526" y="3555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1" name="AutoShape 31"/>
            <p:cNvSpPr>
              <a:spLocks noChangeShapeType="1"/>
            </p:cNvSpPr>
            <p:nvPr/>
          </p:nvSpPr>
          <p:spPr bwMode="auto">
            <a:xfrm>
              <a:off x="5342583" y="3712716"/>
              <a:ext cx="348707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3" name="Text Box 29"/>
            <p:cNvSpPr txBox="1">
              <a:spLocks noChangeArrowheads="1"/>
            </p:cNvSpPr>
            <p:nvPr/>
          </p:nvSpPr>
          <p:spPr bwMode="auto">
            <a:xfrm>
              <a:off x="4012480" y="3119694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Parameter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7" name="AutoShape 19"/>
            <p:cNvSpPr>
              <a:spLocks noChangeShapeType="1"/>
            </p:cNvSpPr>
            <p:nvPr/>
          </p:nvSpPr>
          <p:spPr bwMode="auto">
            <a:xfrm>
              <a:off x="3183189" y="3712716"/>
              <a:ext cx="685278" cy="809"/>
            </a:xfrm>
            <a:prstGeom prst="straightConnector1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1310" y="1323638"/>
            <a:ext cx="1425572" cy="2389077"/>
            <a:chOff x="2801310" y="1323638"/>
            <a:chExt cx="1425572" cy="2389077"/>
          </a:xfrm>
        </p:grpSpPr>
        <p:grpSp>
          <p:nvGrpSpPr>
            <p:cNvPr id="58" name="Group 11"/>
            <p:cNvGrpSpPr>
              <a:grpSpLocks/>
            </p:cNvGrpSpPr>
            <p:nvPr/>
          </p:nvGrpSpPr>
          <p:grpSpPr bwMode="auto">
            <a:xfrm>
              <a:off x="2801310" y="1644016"/>
              <a:ext cx="1425572" cy="1179572"/>
              <a:chOff x="2421" y="1543"/>
              <a:chExt cx="1762" cy="1458"/>
            </a:xfrm>
          </p:grpSpPr>
          <p:sp>
            <p:nvSpPr>
              <p:cNvPr id="61" name="AutoShape 18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2" name="Rectangle 17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3" name="AutoShape 16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4" name="AutoShape 15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5" name="AutoShape 14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7" name="Oval 13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8" name="AutoShape 12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9" name="AutoShape 10"/>
            <p:cNvSpPr>
              <a:spLocks noChangeShapeType="1"/>
            </p:cNvSpPr>
            <p:nvPr/>
          </p:nvSpPr>
          <p:spPr bwMode="auto">
            <a:xfrm flipV="1">
              <a:off x="3183189" y="2847858"/>
              <a:ext cx="330908" cy="864857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60" name="Text Box 9"/>
            <p:cNvSpPr txBox="1">
              <a:spLocks noChangeArrowheads="1"/>
            </p:cNvSpPr>
            <p:nvPr/>
          </p:nvSpPr>
          <p:spPr bwMode="auto">
            <a:xfrm>
              <a:off x="2928334" y="1323638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PET</a:t>
              </a:r>
              <a:endParaRPr lang="en-GB" alt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65559" y="4622879"/>
            <a:ext cx="1438517" cy="1606742"/>
            <a:chOff x="4965559" y="4622879"/>
            <a:chExt cx="1438517" cy="1606742"/>
          </a:xfrm>
        </p:grpSpPr>
        <p:grpSp>
          <p:nvGrpSpPr>
            <p:cNvPr id="50" name="Group 32"/>
            <p:cNvGrpSpPr>
              <a:grpSpLocks/>
            </p:cNvGrpSpPr>
            <p:nvPr/>
          </p:nvGrpSpPr>
          <p:grpSpPr bwMode="auto">
            <a:xfrm>
              <a:off x="4978504" y="4622879"/>
              <a:ext cx="1425572" cy="1179572"/>
              <a:chOff x="7802" y="5227"/>
              <a:chExt cx="1762" cy="1458"/>
            </a:xfrm>
          </p:grpSpPr>
          <p:sp>
            <p:nvSpPr>
              <p:cNvPr id="134155" name="Rectangle 38"/>
              <p:cNvSpPr>
                <a:spLocks noChangeArrowheads="1"/>
              </p:cNvSpPr>
              <p:nvPr/>
            </p:nvSpPr>
            <p:spPr bwMode="auto">
              <a:xfrm>
                <a:off x="7802" y="5227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6" name="AutoShape 37"/>
              <p:cNvSpPr>
                <a:spLocks noChangeShapeType="1"/>
              </p:cNvSpPr>
              <p:nvPr/>
            </p:nvSpPr>
            <p:spPr bwMode="auto">
              <a:xfrm>
                <a:off x="8005" y="5410"/>
                <a:ext cx="1" cy="1099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7" name="AutoShape 36"/>
              <p:cNvSpPr>
                <a:spLocks noChangeShapeType="1"/>
              </p:cNvSpPr>
              <p:nvPr/>
            </p:nvSpPr>
            <p:spPr bwMode="auto">
              <a:xfrm>
                <a:off x="7994" y="6496"/>
                <a:ext cx="1350" cy="1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8" name="Freeform 35"/>
              <p:cNvSpPr>
                <a:spLocks/>
              </p:cNvSpPr>
              <p:nvPr/>
            </p:nvSpPr>
            <p:spPr bwMode="auto">
              <a:xfrm>
                <a:off x="8088" y="5548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22 w 1136"/>
                  <a:gd name="T3" fmla="*/ 345 h 623"/>
                  <a:gd name="T4" fmla="*/ 293 w 1136"/>
                  <a:gd name="T5" fmla="*/ 175 h 623"/>
                  <a:gd name="T6" fmla="*/ 518 w 1136"/>
                  <a:gd name="T7" fmla="*/ 87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20" y="577"/>
                      <a:pt x="73" y="420"/>
                      <a:pt x="122" y="345"/>
                    </a:cubicBezTo>
                    <a:cubicBezTo>
                      <a:pt x="171" y="270"/>
                      <a:pt x="227" y="218"/>
                      <a:pt x="293" y="175"/>
                    </a:cubicBezTo>
                    <a:cubicBezTo>
                      <a:pt x="359" y="132"/>
                      <a:pt x="378" y="116"/>
                      <a:pt x="518" y="87"/>
                    </a:cubicBezTo>
                    <a:cubicBezTo>
                      <a:pt x="658" y="58"/>
                      <a:pt x="1007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9" name="Freeform 34"/>
              <p:cNvSpPr>
                <a:spLocks/>
              </p:cNvSpPr>
              <p:nvPr/>
            </p:nvSpPr>
            <p:spPr bwMode="auto">
              <a:xfrm>
                <a:off x="8101" y="5753"/>
                <a:ext cx="1136" cy="580"/>
              </a:xfrm>
              <a:custGeom>
                <a:avLst/>
                <a:gdLst>
                  <a:gd name="T0" fmla="*/ 0 w 1136"/>
                  <a:gd name="T1" fmla="*/ 580 h 580"/>
                  <a:gd name="T2" fmla="*/ 127 w 1136"/>
                  <a:gd name="T3" fmla="*/ 353 h 580"/>
                  <a:gd name="T4" fmla="*/ 301 w 1136"/>
                  <a:gd name="T5" fmla="*/ 172 h 580"/>
                  <a:gd name="T6" fmla="*/ 522 w 1136"/>
                  <a:gd name="T7" fmla="*/ 86 h 580"/>
                  <a:gd name="T8" fmla="*/ 1136 w 1136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580">
                    <a:moveTo>
                      <a:pt x="0" y="580"/>
                    </a:moveTo>
                    <a:cubicBezTo>
                      <a:pt x="21" y="542"/>
                      <a:pt x="77" y="421"/>
                      <a:pt x="127" y="353"/>
                    </a:cubicBezTo>
                    <a:cubicBezTo>
                      <a:pt x="177" y="285"/>
                      <a:pt x="235" y="216"/>
                      <a:pt x="301" y="172"/>
                    </a:cubicBezTo>
                    <a:cubicBezTo>
                      <a:pt x="367" y="128"/>
                      <a:pt x="383" y="115"/>
                      <a:pt x="522" y="86"/>
                    </a:cubicBezTo>
                    <a:cubicBezTo>
                      <a:pt x="661" y="57"/>
                      <a:pt x="1008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0" name="Freeform 33"/>
              <p:cNvSpPr>
                <a:spLocks/>
              </p:cNvSpPr>
              <p:nvPr/>
            </p:nvSpPr>
            <p:spPr bwMode="auto">
              <a:xfrm>
                <a:off x="8088" y="5653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16 w 1136"/>
                  <a:gd name="T3" fmla="*/ 360 h 623"/>
                  <a:gd name="T4" fmla="*/ 286 w 1136"/>
                  <a:gd name="T5" fmla="*/ 190 h 623"/>
                  <a:gd name="T6" fmla="*/ 522 w 1136"/>
                  <a:gd name="T7" fmla="*/ 98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19" y="579"/>
                      <a:pt x="68" y="432"/>
                      <a:pt x="116" y="360"/>
                    </a:cubicBezTo>
                    <a:cubicBezTo>
                      <a:pt x="164" y="288"/>
                      <a:pt x="218" y="234"/>
                      <a:pt x="286" y="190"/>
                    </a:cubicBezTo>
                    <a:cubicBezTo>
                      <a:pt x="354" y="146"/>
                      <a:pt x="380" y="130"/>
                      <a:pt x="522" y="98"/>
                    </a:cubicBezTo>
                    <a:cubicBezTo>
                      <a:pt x="664" y="66"/>
                      <a:pt x="1008" y="20"/>
                      <a:pt x="1136" y="0"/>
                    </a:cubicBezTo>
                  </a:path>
                </a:pathLst>
              </a:custGeom>
              <a:noFill/>
              <a:ln w="38100">
                <a:solidFill>
                  <a:srgbClr val="4F81B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4965559" y="5812159"/>
              <a:ext cx="1438517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Recovery</a:t>
              </a:r>
              <a: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/>
              </a:r>
              <a:b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</a:b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Curve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751949" y="5801642"/>
            <a:ext cx="1165053" cy="4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altLang="en-US" sz="1200" b="1" dirty="0" smtClean="0">
                <a:solidFill>
                  <a:srgbClr val="4F81BD"/>
                </a:solidFill>
                <a:latin typeface="Siemens Sans" pitchFamily="2" charset="0"/>
                <a:ea typeface="Times New Roman" pitchFamily="18" charset="0"/>
                <a:cs typeface="Times New Roman" pitchFamily="18" charset="0"/>
              </a:rPr>
              <a:t>NEMA Reference</a:t>
            </a:r>
            <a:endParaRPr lang="en-GB" alt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798074" y="3712716"/>
            <a:ext cx="1425572" cy="2516905"/>
            <a:chOff x="2798074" y="3712716"/>
            <a:chExt cx="1425572" cy="2516905"/>
          </a:xfrm>
        </p:grpSpPr>
        <p:sp>
          <p:nvSpPr>
            <p:cNvPr id="42" name="AutoShape 103"/>
            <p:cNvSpPr>
              <a:spLocks noChangeShapeType="1"/>
            </p:cNvSpPr>
            <p:nvPr/>
          </p:nvSpPr>
          <p:spPr bwMode="auto">
            <a:xfrm>
              <a:off x="3183189" y="3712716"/>
              <a:ext cx="327671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798074" y="4622879"/>
              <a:ext cx="1425572" cy="1606742"/>
              <a:chOff x="2798074" y="4622879"/>
              <a:chExt cx="1425572" cy="1606742"/>
            </a:xfrm>
          </p:grpSpPr>
          <p:grpSp>
            <p:nvGrpSpPr>
              <p:cNvPr id="56" name="Group 20"/>
              <p:cNvGrpSpPr>
                <a:grpSpLocks/>
              </p:cNvGrpSpPr>
              <p:nvPr/>
            </p:nvGrpSpPr>
            <p:grpSpPr bwMode="auto">
              <a:xfrm>
                <a:off x="2798074" y="4622879"/>
                <a:ext cx="1425572" cy="1179572"/>
                <a:chOff x="4911" y="5227"/>
                <a:chExt cx="1762" cy="1458"/>
              </a:xfrm>
            </p:grpSpPr>
            <p:sp>
              <p:nvSpPr>
                <p:cNvPr id="134149" name="Rectangle 26"/>
                <p:cNvSpPr>
                  <a:spLocks noChangeArrowheads="1"/>
                </p:cNvSpPr>
                <p:nvPr/>
              </p:nvSpPr>
              <p:spPr bwMode="auto">
                <a:xfrm>
                  <a:off x="4911" y="5227"/>
                  <a:ext cx="1762" cy="1458"/>
                </a:xfrm>
                <a:prstGeom prst="rect">
                  <a:avLst/>
                </a:prstGeom>
                <a:noFill/>
                <a:ln w="38100">
                  <a:solidFill>
                    <a:srgbClr val="AFB4BE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0" name="AutoShape 25"/>
                <p:cNvSpPr>
                  <a:spLocks noChangeShapeType="1"/>
                </p:cNvSpPr>
                <p:nvPr/>
              </p:nvSpPr>
              <p:spPr bwMode="auto">
                <a:xfrm>
                  <a:off x="5114" y="5410"/>
                  <a:ext cx="1" cy="1099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1" name="AutoShape 24"/>
                <p:cNvSpPr>
                  <a:spLocks noChangeShapeType="1"/>
                </p:cNvSpPr>
                <p:nvPr/>
              </p:nvSpPr>
              <p:spPr bwMode="auto">
                <a:xfrm>
                  <a:off x="5103" y="6496"/>
                  <a:ext cx="1350" cy="1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2" name="Freeform 23"/>
                <p:cNvSpPr>
                  <a:spLocks/>
                </p:cNvSpPr>
                <p:nvPr/>
              </p:nvSpPr>
              <p:spPr bwMode="auto">
                <a:xfrm>
                  <a:off x="5197" y="5548"/>
                  <a:ext cx="1136" cy="623"/>
                </a:xfrm>
                <a:custGeom>
                  <a:avLst/>
                  <a:gdLst>
                    <a:gd name="T0" fmla="*/ 0 w 1136"/>
                    <a:gd name="T1" fmla="*/ 623 h 623"/>
                    <a:gd name="T2" fmla="*/ 122 w 1136"/>
                    <a:gd name="T3" fmla="*/ 345 h 623"/>
                    <a:gd name="T4" fmla="*/ 293 w 1136"/>
                    <a:gd name="T5" fmla="*/ 175 h 623"/>
                    <a:gd name="T6" fmla="*/ 518 w 1136"/>
                    <a:gd name="T7" fmla="*/ 87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20" y="577"/>
                        <a:pt x="73" y="420"/>
                        <a:pt x="122" y="345"/>
                      </a:cubicBezTo>
                      <a:cubicBezTo>
                        <a:pt x="171" y="270"/>
                        <a:pt x="227" y="218"/>
                        <a:pt x="293" y="175"/>
                      </a:cubicBezTo>
                      <a:cubicBezTo>
                        <a:pt x="359" y="132"/>
                        <a:pt x="378" y="116"/>
                        <a:pt x="518" y="87"/>
                      </a:cubicBezTo>
                      <a:cubicBezTo>
                        <a:pt x="658" y="58"/>
                        <a:pt x="1007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3" name="Freeform 22"/>
                <p:cNvSpPr>
                  <a:spLocks/>
                </p:cNvSpPr>
                <p:nvPr/>
              </p:nvSpPr>
              <p:spPr bwMode="auto">
                <a:xfrm>
                  <a:off x="5210" y="5753"/>
                  <a:ext cx="1136" cy="580"/>
                </a:xfrm>
                <a:custGeom>
                  <a:avLst/>
                  <a:gdLst>
                    <a:gd name="T0" fmla="*/ 0 w 1136"/>
                    <a:gd name="T1" fmla="*/ 580 h 580"/>
                    <a:gd name="T2" fmla="*/ 127 w 1136"/>
                    <a:gd name="T3" fmla="*/ 353 h 580"/>
                    <a:gd name="T4" fmla="*/ 301 w 1136"/>
                    <a:gd name="T5" fmla="*/ 172 h 580"/>
                    <a:gd name="T6" fmla="*/ 522 w 1136"/>
                    <a:gd name="T7" fmla="*/ 86 h 580"/>
                    <a:gd name="T8" fmla="*/ 1136 w 1136"/>
                    <a:gd name="T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580">
                      <a:moveTo>
                        <a:pt x="0" y="580"/>
                      </a:moveTo>
                      <a:cubicBezTo>
                        <a:pt x="21" y="542"/>
                        <a:pt x="77" y="421"/>
                        <a:pt x="127" y="353"/>
                      </a:cubicBezTo>
                      <a:cubicBezTo>
                        <a:pt x="177" y="285"/>
                        <a:pt x="235" y="216"/>
                        <a:pt x="301" y="172"/>
                      </a:cubicBezTo>
                      <a:cubicBezTo>
                        <a:pt x="367" y="128"/>
                        <a:pt x="383" y="115"/>
                        <a:pt x="522" y="86"/>
                      </a:cubicBezTo>
                      <a:cubicBezTo>
                        <a:pt x="661" y="57"/>
                        <a:pt x="1008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4" name="Freeform 21"/>
                <p:cNvSpPr>
                  <a:spLocks/>
                </p:cNvSpPr>
                <p:nvPr/>
              </p:nvSpPr>
              <p:spPr bwMode="auto">
                <a:xfrm>
                  <a:off x="5197" y="5359"/>
                  <a:ext cx="1136" cy="730"/>
                </a:xfrm>
                <a:custGeom>
                  <a:avLst/>
                  <a:gdLst>
                    <a:gd name="T0" fmla="*/ 0 w 1136"/>
                    <a:gd name="T1" fmla="*/ 623 h 623"/>
                    <a:gd name="T2" fmla="*/ 116 w 1136"/>
                    <a:gd name="T3" fmla="*/ 360 h 623"/>
                    <a:gd name="T4" fmla="*/ 286 w 1136"/>
                    <a:gd name="T5" fmla="*/ 190 h 623"/>
                    <a:gd name="T6" fmla="*/ 522 w 1136"/>
                    <a:gd name="T7" fmla="*/ 98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19" y="579"/>
                        <a:pt x="68" y="432"/>
                        <a:pt x="116" y="360"/>
                      </a:cubicBezTo>
                      <a:cubicBezTo>
                        <a:pt x="164" y="288"/>
                        <a:pt x="218" y="234"/>
                        <a:pt x="286" y="190"/>
                      </a:cubicBezTo>
                      <a:cubicBezTo>
                        <a:pt x="354" y="146"/>
                        <a:pt x="380" y="130"/>
                        <a:pt x="522" y="98"/>
                      </a:cubicBezTo>
                      <a:cubicBezTo>
                        <a:pt x="664" y="66"/>
                        <a:pt x="1008" y="20"/>
                        <a:pt x="1136" y="0"/>
                      </a:cubicBezTo>
                    </a:path>
                  </a:pathLst>
                </a:custGeom>
                <a:noFill/>
                <a:ln w="38100">
                  <a:solidFill>
                    <a:srgbClr val="4F81B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921861" y="5812159"/>
                <a:ext cx="1165053" cy="417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GB" altLang="en-US" sz="1200" b="1" dirty="0" smtClean="0">
                    <a:solidFill>
                      <a:srgbClr val="4F81BD"/>
                    </a:solidFill>
                    <a:latin typeface="Siemens Sans" pitchFamily="2" charset="0"/>
                    <a:ea typeface="Times New Roman" pitchFamily="18" charset="0"/>
                    <a:cs typeface="Times New Roman" pitchFamily="18" charset="0"/>
                  </a:rPr>
                  <a:t>PET Recovery Curve</a:t>
                </a:r>
                <a:endParaRPr lang="en-GB" altLang="en-US" dirty="0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18" name="Picture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569" y="4700655"/>
            <a:ext cx="1380902" cy="102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AutoShape 6"/>
          <p:cNvSpPr>
            <a:spLocks noChangeAspect="1" noChangeArrowheads="1" noTextEdit="1"/>
          </p:cNvSpPr>
          <p:nvPr/>
        </p:nvSpPr>
        <p:spPr bwMode="auto">
          <a:xfrm>
            <a:off x="2697632" y="4639334"/>
            <a:ext cx="1630044" cy="2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124" name="Picture 3" descr="plot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6263" y="4639334"/>
            <a:ext cx="1372390" cy="114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AutoShape 6"/>
          <p:cNvSpPr>
            <a:spLocks noChangeAspect="1" noChangeArrowheads="1" noTextEdit="1"/>
          </p:cNvSpPr>
          <p:nvPr/>
        </p:nvSpPr>
        <p:spPr bwMode="auto">
          <a:xfrm>
            <a:off x="4884885" y="3473390"/>
            <a:ext cx="1630044" cy="2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129" name="Picture 2" descr="plo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7438" y="4641099"/>
            <a:ext cx="1367292" cy="11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syngo - eqpet.png"/>
          <p:cNvPicPr>
            <a:picLocks noChangeAspect="1"/>
          </p:cNvPicPr>
          <p:nvPr/>
        </p:nvPicPr>
        <p:blipFill rotWithShape="1">
          <a:blip r:embed="rId7"/>
          <a:srcRect l="332" t="27807" r="90880" b="52916"/>
          <a:stretch/>
        </p:blipFill>
        <p:spPr>
          <a:xfrm>
            <a:off x="3904714" y="3138694"/>
            <a:ext cx="1397416" cy="114950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801310" y="1642398"/>
            <a:ext cx="1425572" cy="1179572"/>
            <a:chOff x="2801310" y="1642398"/>
            <a:chExt cx="1425572" cy="1179572"/>
          </a:xfrm>
        </p:grpSpPr>
        <p:sp>
          <p:nvSpPr>
            <p:cNvPr id="139" name="Rectangle 17"/>
            <p:cNvSpPr>
              <a:spLocks noChangeArrowheads="1"/>
            </p:cNvSpPr>
            <p:nvPr/>
          </p:nvSpPr>
          <p:spPr bwMode="auto">
            <a:xfrm>
              <a:off x="2801310" y="1642398"/>
              <a:ext cx="1425572" cy="11795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AFB4BE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pic>
          <p:nvPicPr>
            <p:cNvPr id="131" name="Picture 6" descr="\\oxfh5f6a.ww005.siemens.net\kellmax1$\My Documents\Reports\White Papers\ms------- (EQ.PET White Paper)\Caen2TP\2TPHDFusedAxialQuant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337" t="9862" r="4507" b="57231"/>
            <a:stretch/>
          </p:blipFill>
          <p:spPr bwMode="auto">
            <a:xfrm>
              <a:off x="2836822" y="1808830"/>
              <a:ext cx="1360266" cy="756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978504" y="1642398"/>
            <a:ext cx="1425572" cy="1179572"/>
            <a:chOff x="4978504" y="1642398"/>
            <a:chExt cx="1425572" cy="1179572"/>
          </a:xfrm>
        </p:grpSpPr>
        <p:sp>
          <p:nvSpPr>
            <p:cNvPr id="151" name="Rectangle 17"/>
            <p:cNvSpPr>
              <a:spLocks noChangeArrowheads="1"/>
            </p:cNvSpPr>
            <p:nvPr/>
          </p:nvSpPr>
          <p:spPr bwMode="auto">
            <a:xfrm>
              <a:off x="4978504" y="1642398"/>
              <a:ext cx="1425572" cy="11795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AFB4BE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pic>
          <p:nvPicPr>
            <p:cNvPr id="132" name="Picture 9" descr="\\oxfh5f6a.ww005.siemens.net\kellmax1$\My Documents\Reports\White Papers\ms------- (EQ.PET White Paper)\Caen2TP\2TPHDFusedAxialQuantEQOnly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882" t="9676" r="5834" b="58292"/>
            <a:stretch/>
          </p:blipFill>
          <p:spPr bwMode="auto">
            <a:xfrm>
              <a:off x="5011147" y="1825130"/>
              <a:ext cx="1360266" cy="73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751949" y="1653134"/>
            <a:ext cx="1165053" cy="1155904"/>
            <a:chOff x="751949" y="1653134"/>
            <a:chExt cx="1165053" cy="1155904"/>
          </a:xfrm>
        </p:grpSpPr>
        <p:sp>
          <p:nvSpPr>
            <p:cNvPr id="8" name="Rectangle 7"/>
            <p:cNvSpPr/>
            <p:nvPr/>
          </p:nvSpPr>
          <p:spPr bwMode="auto">
            <a:xfrm>
              <a:off x="751949" y="1710896"/>
              <a:ext cx="1165053" cy="1052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33" name="Picture 132" descr="man_with_whit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70" y="1653134"/>
              <a:ext cx="722488" cy="115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2" name="TextBox 151"/>
          <p:cNvSpPr txBox="1"/>
          <p:nvPr/>
        </p:nvSpPr>
        <p:spPr>
          <a:xfrm>
            <a:off x="624926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1.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798074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</a:rPr>
              <a:t>2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965559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3.</a:t>
            </a:r>
          </a:p>
        </p:txBody>
      </p:sp>
      <p:pic>
        <p:nvPicPr>
          <p:cNvPr id="135" name="Picture 2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50000"/>
          <a:stretch/>
        </p:blipFill>
        <p:spPr bwMode="auto">
          <a:xfrm>
            <a:off x="8176334" y="1317210"/>
            <a:ext cx="3666249" cy="4922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" name="Rectangle 139"/>
          <p:cNvSpPr/>
          <p:nvPr/>
        </p:nvSpPr>
        <p:spPr bwMode="auto">
          <a:xfrm>
            <a:off x="7971410" y="2867487"/>
            <a:ext cx="371147" cy="1976821"/>
          </a:xfrm>
          <a:prstGeom prst="rect">
            <a:avLst/>
          </a:prstGeom>
          <a:solidFill>
            <a:srgbClr val="ADBECB">
              <a:alpha val="52000"/>
            </a:srgbClr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 startAt="2"/>
            </a:pPr>
            <a:r>
              <a:rPr lang="en-US" b="1" dirty="0" smtClean="0">
                <a:solidFill>
                  <a:srgbClr val="000000"/>
                </a:solidFill>
              </a:rPr>
              <a:t>  </a:t>
            </a: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4" name="Rectangle 143"/>
          <p:cNvSpPr/>
          <p:nvPr/>
        </p:nvSpPr>
        <p:spPr bwMode="auto">
          <a:xfrm>
            <a:off x="7971409" y="4884685"/>
            <a:ext cx="371147" cy="1281165"/>
          </a:xfrm>
          <a:prstGeom prst="rect">
            <a:avLst/>
          </a:prstGeom>
          <a:solidFill>
            <a:srgbClr val="ADBECB">
              <a:alpha val="52000"/>
            </a:srgbClr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 startAt="3"/>
            </a:pPr>
            <a:r>
              <a:rPr lang="en-US" b="1" dirty="0" smtClean="0">
                <a:solidFill>
                  <a:srgbClr val="000000"/>
                </a:solidFill>
              </a:rPr>
              <a:t>  </a:t>
            </a:r>
            <a:endParaRPr lang="en-US" b="1" dirty="0">
              <a:solidFill>
                <a:srgbClr val="000000"/>
              </a:solidFill>
            </a:endParaRPr>
          </a:p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 startAt="3"/>
            </a:pPr>
            <a:endParaRPr lang="en-US" b="1" dirty="0">
              <a:solidFill>
                <a:srgbClr val="000000"/>
              </a:solidFill>
            </a:endParaRPr>
          </a:p>
        </p:txBody>
      </p:sp>
      <p:sp>
        <p:nvSpPr>
          <p:cNvPr id="145" name="Rectangle 144"/>
          <p:cNvSpPr/>
          <p:nvPr/>
        </p:nvSpPr>
        <p:spPr bwMode="auto">
          <a:xfrm>
            <a:off x="7971410" y="2105693"/>
            <a:ext cx="372736" cy="729671"/>
          </a:xfrm>
          <a:prstGeom prst="rect">
            <a:avLst/>
          </a:prstGeom>
          <a:solidFill>
            <a:srgbClr val="ADBECB">
              <a:alpha val="52000"/>
            </a:srgbClr>
          </a:solidFill>
          <a:ln>
            <a:noFill/>
          </a:ln>
          <a:effectLst/>
          <a:extLst/>
        </p:spPr>
        <p:txBody>
          <a:bodyPr wrap="square" lIns="91440" tIns="91440" rIns="91440" bIns="91440" numCol="1" spcCol="72000" rtlCol="0" anchor="ctr">
            <a:noAutofit/>
          </a:bodyPr>
          <a:lstStyle/>
          <a:p>
            <a:pPr marL="342900" indent="-342900">
              <a:lnSpc>
                <a:spcPct val="110000"/>
              </a:lnSpc>
              <a:spcBef>
                <a:spcPct val="0"/>
              </a:spcBef>
              <a:buFont typeface="+mj-lt"/>
              <a:buAutoNum type="arabicPeriod"/>
            </a:pPr>
            <a:r>
              <a:rPr lang="en-US" b="1" dirty="0" smtClean="0">
                <a:solidFill>
                  <a:srgbClr val="000000"/>
                </a:solidFill>
              </a:rPr>
              <a:t/>
            </a:r>
            <a:br>
              <a:rPr lang="en-US" b="1" dirty="0" smtClean="0">
                <a:solidFill>
                  <a:srgbClr val="000000"/>
                </a:solidFill>
              </a:rPr>
            </a:b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1709074" y="3125661"/>
            <a:ext cx="1425572" cy="1167447"/>
            <a:chOff x="1709074" y="3112144"/>
            <a:chExt cx="1425572" cy="1167447"/>
          </a:xfrm>
        </p:grpSpPr>
        <p:sp>
          <p:nvSpPr>
            <p:cNvPr id="137" name="Rectangle 136"/>
            <p:cNvSpPr/>
            <p:nvPr/>
          </p:nvSpPr>
          <p:spPr bwMode="auto">
            <a:xfrm>
              <a:off x="1808252" y="3222425"/>
              <a:ext cx="1294544" cy="10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38" name="Picture 2" descr="H:\50_Promotion\70_eMedia\Images\MCTflow_cut_out_small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1169" t="481" r="-3" b="49713"/>
            <a:stretch/>
          </p:blipFill>
          <p:spPr bwMode="auto">
            <a:xfrm>
              <a:off x="1709074" y="3112144"/>
              <a:ext cx="1425572" cy="1167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128651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cdtRectangle 2 Id134146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12198350" cy="1268413"/>
          </a:xfrm>
        </p:spPr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EQ•PET: Toutes les informations sont disponibles dans le whitepaper</a:t>
            </a:r>
          </a:p>
        </p:txBody>
      </p:sp>
      <p:sp>
        <p:nvSpPr>
          <p:cNvPr id="5" name="Rectangle 105"/>
          <p:cNvSpPr>
            <a:spLocks noChangeArrowheads="1"/>
          </p:cNvSpPr>
          <p:nvPr/>
        </p:nvSpPr>
        <p:spPr bwMode="auto">
          <a:xfrm>
            <a:off x="152400" y="152400"/>
            <a:ext cx="1219835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34" name="AutoShape 104"/>
          <p:cNvSpPr>
            <a:spLocks noChangeAspect="1" noChangeArrowheads="1" noTextEdit="1"/>
          </p:cNvSpPr>
          <p:nvPr/>
        </p:nvSpPr>
        <p:spPr bwMode="auto">
          <a:xfrm>
            <a:off x="167804" y="1313121"/>
            <a:ext cx="6726565" cy="491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6" name="Group 62"/>
          <p:cNvGrpSpPr>
            <a:grpSpLocks/>
          </p:cNvGrpSpPr>
          <p:nvPr/>
        </p:nvGrpSpPr>
        <p:grpSpPr bwMode="auto">
          <a:xfrm>
            <a:off x="624926" y="4622879"/>
            <a:ext cx="1425572" cy="1355941"/>
            <a:chOff x="7168" y="3888"/>
            <a:chExt cx="1762" cy="1676"/>
          </a:xfrm>
        </p:grpSpPr>
        <p:grpSp>
          <p:nvGrpSpPr>
            <p:cNvPr id="134181" name="Group 64"/>
            <p:cNvGrpSpPr>
              <a:grpSpLocks/>
            </p:cNvGrpSpPr>
            <p:nvPr/>
          </p:nvGrpSpPr>
          <p:grpSpPr bwMode="auto">
            <a:xfrm>
              <a:off x="7255" y="4011"/>
              <a:ext cx="1609" cy="1553"/>
              <a:chOff x="5880" y="2413"/>
              <a:chExt cx="3093" cy="2984"/>
            </a:xfrm>
          </p:grpSpPr>
          <p:sp>
            <p:nvSpPr>
              <p:cNvPr id="134183" name="Oval 76"/>
              <p:cNvSpPr>
                <a:spLocks noChangeArrowheads="1"/>
              </p:cNvSpPr>
              <p:nvPr/>
            </p:nvSpPr>
            <p:spPr bwMode="auto">
              <a:xfrm>
                <a:off x="5946" y="2413"/>
                <a:ext cx="2950" cy="2950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4" name="Rectangle 75"/>
              <p:cNvSpPr>
                <a:spLocks noChangeArrowheads="1"/>
              </p:cNvSpPr>
              <p:nvPr/>
            </p:nvSpPr>
            <p:spPr bwMode="auto">
              <a:xfrm>
                <a:off x="5880" y="3968"/>
                <a:ext cx="3093" cy="1429"/>
              </a:xfrm>
              <a:prstGeom prst="rect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5" name="Oval 74"/>
              <p:cNvSpPr>
                <a:spLocks noChangeArrowheads="1"/>
              </p:cNvSpPr>
              <p:nvPr/>
            </p:nvSpPr>
            <p:spPr bwMode="auto">
              <a:xfrm>
                <a:off x="726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6" name="Oval 73"/>
              <p:cNvSpPr>
                <a:spLocks noChangeArrowheads="1"/>
              </p:cNvSpPr>
              <p:nvPr/>
            </p:nvSpPr>
            <p:spPr bwMode="auto">
              <a:xfrm>
                <a:off x="5941" y="3064"/>
                <a:ext cx="1634" cy="1634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7" name="Rectangle 72"/>
              <p:cNvSpPr>
                <a:spLocks noChangeArrowheads="1"/>
              </p:cNvSpPr>
              <p:nvPr/>
            </p:nvSpPr>
            <p:spPr bwMode="auto">
              <a:xfrm>
                <a:off x="6727" y="3779"/>
                <a:ext cx="1371" cy="919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8" name="Oval 71"/>
              <p:cNvSpPr>
                <a:spLocks noChangeArrowheads="1"/>
              </p:cNvSpPr>
              <p:nvPr/>
            </p:nvSpPr>
            <p:spPr bwMode="auto">
              <a:xfrm>
                <a:off x="6778" y="3727"/>
                <a:ext cx="230" cy="230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9" name="Oval 70"/>
              <p:cNvSpPr>
                <a:spLocks noChangeArrowheads="1"/>
              </p:cNvSpPr>
              <p:nvPr/>
            </p:nvSpPr>
            <p:spPr bwMode="auto">
              <a:xfrm>
                <a:off x="6806" y="3180"/>
                <a:ext cx="173" cy="173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0" name="Oval 69"/>
              <p:cNvSpPr>
                <a:spLocks noChangeArrowheads="1"/>
              </p:cNvSpPr>
              <p:nvPr/>
            </p:nvSpPr>
            <p:spPr bwMode="auto">
              <a:xfrm>
                <a:off x="7328" y="2912"/>
                <a:ext cx="136" cy="136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1" name="Oval 68"/>
              <p:cNvSpPr>
                <a:spLocks noChangeArrowheads="1"/>
              </p:cNvSpPr>
              <p:nvPr/>
            </p:nvSpPr>
            <p:spPr bwMode="auto">
              <a:xfrm>
                <a:off x="7851" y="3211"/>
                <a:ext cx="95" cy="9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2" name="Oval 67"/>
              <p:cNvSpPr>
                <a:spLocks noChangeArrowheads="1"/>
              </p:cNvSpPr>
              <p:nvPr/>
            </p:nvSpPr>
            <p:spPr bwMode="auto">
              <a:xfrm>
                <a:off x="7260" y="3995"/>
                <a:ext cx="267" cy="267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3" name="Oval 66"/>
              <p:cNvSpPr>
                <a:spLocks noChangeArrowheads="1"/>
              </p:cNvSpPr>
              <p:nvPr/>
            </p:nvSpPr>
            <p:spPr bwMode="auto">
              <a:xfrm>
                <a:off x="7714" y="3653"/>
                <a:ext cx="361" cy="361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94" name="Oval 65"/>
              <p:cNvSpPr>
                <a:spLocks noChangeArrowheads="1"/>
              </p:cNvSpPr>
              <p:nvPr/>
            </p:nvSpPr>
            <p:spPr bwMode="auto">
              <a:xfrm>
                <a:off x="7220" y="3372"/>
                <a:ext cx="361" cy="361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134182" name="Rectangle 63"/>
            <p:cNvSpPr>
              <a:spLocks noChangeArrowheads="1"/>
            </p:cNvSpPr>
            <p:nvPr/>
          </p:nvSpPr>
          <p:spPr bwMode="auto">
            <a:xfrm>
              <a:off x="7168" y="3888"/>
              <a:ext cx="1762" cy="1458"/>
            </a:xfrm>
            <a:prstGeom prst="rect">
              <a:avLst/>
            </a:prstGeom>
            <a:noFill/>
            <a:ln w="38100">
              <a:solidFill>
                <a:srgbClr val="AFB4B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337711" y="3122914"/>
            <a:ext cx="1821215" cy="1475695"/>
            <a:chOff x="1337711" y="3122914"/>
            <a:chExt cx="1821215" cy="1475695"/>
          </a:xfrm>
        </p:grpSpPr>
        <p:sp>
          <p:nvSpPr>
            <p:cNvPr id="43" name="AutoShape 102"/>
            <p:cNvSpPr>
              <a:spLocks noChangeShapeType="1"/>
            </p:cNvSpPr>
            <p:nvPr/>
          </p:nvSpPr>
          <p:spPr bwMode="auto">
            <a:xfrm rot="16200000">
              <a:off x="1080446" y="3969982"/>
              <a:ext cx="885892" cy="371361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7" name="Group 55"/>
            <p:cNvGrpSpPr>
              <a:grpSpLocks/>
            </p:cNvGrpSpPr>
            <p:nvPr/>
          </p:nvGrpSpPr>
          <p:grpSpPr bwMode="auto">
            <a:xfrm>
              <a:off x="1733350" y="3122914"/>
              <a:ext cx="1425576" cy="1179565"/>
              <a:chOff x="2421" y="3373"/>
              <a:chExt cx="1762" cy="1458"/>
            </a:xfrm>
          </p:grpSpPr>
          <p:sp>
            <p:nvSpPr>
              <p:cNvPr id="134175" name="Rectangle 61"/>
              <p:cNvSpPr>
                <a:spLocks noChangeArrowheads="1"/>
              </p:cNvSpPr>
              <p:nvPr/>
            </p:nvSpPr>
            <p:spPr bwMode="auto">
              <a:xfrm>
                <a:off x="2421" y="3373"/>
                <a:ext cx="1762" cy="1458"/>
              </a:xfrm>
              <a:prstGeom prst="rect">
                <a:avLst/>
              </a:prstGeom>
              <a:solidFill>
                <a:srgbClr val="FFFFFF"/>
              </a:solidFill>
              <a:ln w="38100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6" name="Rectangle 60"/>
              <p:cNvSpPr>
                <a:spLocks noChangeArrowheads="1"/>
              </p:cNvSpPr>
              <p:nvPr/>
            </p:nvSpPr>
            <p:spPr bwMode="auto">
              <a:xfrm>
                <a:off x="3659" y="3660"/>
                <a:ext cx="359" cy="1024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7" name="Rectangle 59"/>
              <p:cNvSpPr>
                <a:spLocks noChangeArrowheads="1"/>
              </p:cNvSpPr>
              <p:nvPr/>
            </p:nvSpPr>
            <p:spPr bwMode="auto">
              <a:xfrm>
                <a:off x="2609" y="3894"/>
                <a:ext cx="1199" cy="790"/>
              </a:xfrm>
              <a:prstGeom prst="rect">
                <a:avLst/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8" name="Oval 58"/>
              <p:cNvSpPr>
                <a:spLocks noChangeArrowheads="1"/>
              </p:cNvSpPr>
              <p:nvPr/>
            </p:nvSpPr>
            <p:spPr bwMode="auto">
              <a:xfrm>
                <a:off x="2724" y="3496"/>
                <a:ext cx="1147" cy="1147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79" name="Oval 57"/>
              <p:cNvSpPr>
                <a:spLocks noChangeArrowheads="1"/>
              </p:cNvSpPr>
              <p:nvPr/>
            </p:nvSpPr>
            <p:spPr bwMode="auto">
              <a:xfrm>
                <a:off x="3037" y="3806"/>
                <a:ext cx="525" cy="525"/>
              </a:xfrm>
              <a:prstGeom prst="ellipse">
                <a:avLst/>
              </a:prstGeom>
              <a:solidFill>
                <a:srgbClr val="FFFFFF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80" name="Rectangle 56"/>
              <p:cNvSpPr>
                <a:spLocks noChangeArrowheads="1"/>
              </p:cNvSpPr>
              <p:nvPr/>
            </p:nvSpPr>
            <p:spPr bwMode="auto">
              <a:xfrm>
                <a:off x="3242" y="3614"/>
                <a:ext cx="119" cy="102"/>
              </a:xfrm>
              <a:prstGeom prst="rect">
                <a:avLst/>
              </a:prstGeom>
              <a:solidFill>
                <a:srgbClr val="000000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</p:grpSp>
      <p:grpSp>
        <p:nvGrpSpPr>
          <p:cNvPr id="11" name="Group 10"/>
          <p:cNvGrpSpPr/>
          <p:nvPr/>
        </p:nvGrpSpPr>
        <p:grpSpPr>
          <a:xfrm>
            <a:off x="4978504" y="1313121"/>
            <a:ext cx="1425572" cy="2399594"/>
            <a:chOff x="4978504" y="1313121"/>
            <a:chExt cx="1425572" cy="2399594"/>
          </a:xfrm>
        </p:grpSpPr>
        <p:grpSp>
          <p:nvGrpSpPr>
            <p:cNvPr id="49" name="Group 39"/>
            <p:cNvGrpSpPr>
              <a:grpSpLocks/>
            </p:cNvGrpSpPr>
            <p:nvPr/>
          </p:nvGrpSpPr>
          <p:grpSpPr bwMode="auto">
            <a:xfrm>
              <a:off x="4978504" y="1642398"/>
              <a:ext cx="1425572" cy="1179572"/>
              <a:chOff x="2421" y="1543"/>
              <a:chExt cx="1762" cy="1458"/>
            </a:xfrm>
          </p:grpSpPr>
          <p:sp>
            <p:nvSpPr>
              <p:cNvPr id="134161" name="AutoShape 46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2" name="Rectangle 45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3" name="AutoShape 44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4" name="AutoShape 43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5" name="AutoShape 42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6" name="Oval 41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7" name="AutoShape 40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2" name="AutoShape 30"/>
            <p:cNvSpPr>
              <a:spLocks noChangeShapeType="1"/>
            </p:cNvSpPr>
            <p:nvPr/>
          </p:nvSpPr>
          <p:spPr bwMode="auto">
            <a:xfrm flipV="1">
              <a:off x="5342583" y="2846240"/>
              <a:ext cx="348707" cy="866475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4" name="Text Box 28"/>
            <p:cNvSpPr txBox="1">
              <a:spLocks noChangeArrowheads="1"/>
            </p:cNvSpPr>
            <p:nvPr/>
          </p:nvSpPr>
          <p:spPr bwMode="auto">
            <a:xfrm>
              <a:off x="5095009" y="1313121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44" name="AutoShape 101"/>
          <p:cNvSpPr>
            <a:spLocks noChangeShapeType="1"/>
          </p:cNvSpPr>
          <p:nvPr/>
        </p:nvSpPr>
        <p:spPr bwMode="auto">
          <a:xfrm rot="16200000" flipH="1">
            <a:off x="1090155" y="3093798"/>
            <a:ext cx="866475" cy="371361"/>
          </a:xfrm>
          <a:prstGeom prst="curvedConnector2">
            <a:avLst/>
          </a:prstGeom>
          <a:noFill/>
          <a:ln w="76200">
            <a:solidFill>
              <a:srgbClr val="4F81BD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grpSp>
        <p:nvGrpSpPr>
          <p:cNvPr id="48" name="Group 47"/>
          <p:cNvGrpSpPr>
            <a:grpSpLocks/>
          </p:cNvGrpSpPr>
          <p:nvPr/>
        </p:nvGrpSpPr>
        <p:grpSpPr bwMode="auto">
          <a:xfrm>
            <a:off x="624926" y="1642398"/>
            <a:ext cx="1425572" cy="1179572"/>
            <a:chOff x="2421" y="1543"/>
            <a:chExt cx="1762" cy="1458"/>
          </a:xfrm>
        </p:grpSpPr>
        <p:sp>
          <p:nvSpPr>
            <p:cNvPr id="134168" name="AutoShape 54"/>
            <p:cNvSpPr>
              <a:spLocks noChangeArrowheads="1"/>
            </p:cNvSpPr>
            <p:nvPr/>
          </p:nvSpPr>
          <p:spPr bwMode="auto">
            <a:xfrm>
              <a:off x="3130" y="1918"/>
              <a:ext cx="326" cy="503"/>
            </a:xfrm>
            <a:custGeom>
              <a:avLst/>
              <a:gdLst>
                <a:gd name="G0" fmla="+- 3222 0 0"/>
                <a:gd name="G1" fmla="+- 21600 0 3222"/>
                <a:gd name="G2" fmla="*/ 3222 1 2"/>
                <a:gd name="G3" fmla="+- 21600 0 G2"/>
                <a:gd name="G4" fmla="+/ 3222 21600 2"/>
                <a:gd name="G5" fmla="+/ G1 0 2"/>
                <a:gd name="G6" fmla="*/ 21600 21600 3222"/>
                <a:gd name="G7" fmla="*/ G6 1 2"/>
                <a:gd name="G8" fmla="+- 21600 0 G7"/>
                <a:gd name="G9" fmla="*/ 21600 1 2"/>
                <a:gd name="G10" fmla="+- 3222 0 G9"/>
                <a:gd name="G11" fmla="?: G10 G8 0"/>
                <a:gd name="G12" fmla="?: G10 G7 21600"/>
                <a:gd name="T0" fmla="*/ 19989 w 21600"/>
                <a:gd name="T1" fmla="*/ 10800 h 21600"/>
                <a:gd name="T2" fmla="*/ 10800 w 21600"/>
                <a:gd name="T3" fmla="*/ 21600 h 21600"/>
                <a:gd name="T4" fmla="*/ 1611 w 21600"/>
                <a:gd name="T5" fmla="*/ 10800 h 21600"/>
                <a:gd name="T6" fmla="*/ 10800 w 21600"/>
                <a:gd name="T7" fmla="*/ 0 h 21600"/>
                <a:gd name="T8" fmla="*/ 3411 w 21600"/>
                <a:gd name="T9" fmla="*/ 3411 h 21600"/>
                <a:gd name="T10" fmla="*/ 18189 w 21600"/>
                <a:gd name="T11" fmla="*/ 18189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T8" t="T9" r="T10" b="T11"/>
              <a:pathLst>
                <a:path w="21600" h="21600">
                  <a:moveTo>
                    <a:pt x="0" y="0"/>
                  </a:moveTo>
                  <a:lnTo>
                    <a:pt x="3222" y="21600"/>
                  </a:lnTo>
                  <a:lnTo>
                    <a:pt x="18378" y="21600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69" name="Rectangle 53"/>
            <p:cNvSpPr>
              <a:spLocks noChangeArrowheads="1"/>
            </p:cNvSpPr>
            <p:nvPr/>
          </p:nvSpPr>
          <p:spPr bwMode="auto">
            <a:xfrm>
              <a:off x="2421" y="1543"/>
              <a:ext cx="1762" cy="1458"/>
            </a:xfrm>
            <a:prstGeom prst="rect">
              <a:avLst/>
            </a:prstGeom>
            <a:noFill/>
            <a:ln w="38100">
              <a:solidFill>
                <a:srgbClr val="AFB4BE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0" name="AutoShape 52"/>
            <p:cNvSpPr>
              <a:spLocks noChangeArrowheads="1"/>
            </p:cNvSpPr>
            <p:nvPr/>
          </p:nvSpPr>
          <p:spPr bwMode="auto">
            <a:xfrm>
              <a:off x="3118" y="2421"/>
              <a:ext cx="185" cy="432"/>
            </a:xfrm>
            <a:prstGeom prst="parallelogram">
              <a:avLst>
                <a:gd name="adj" fmla="val 33602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1" name="AutoShape 51"/>
            <p:cNvSpPr>
              <a:spLocks noChangeArrowheads="1"/>
            </p:cNvSpPr>
            <p:nvPr/>
          </p:nvSpPr>
          <p:spPr bwMode="auto">
            <a:xfrm>
              <a:off x="3371" y="1700"/>
              <a:ext cx="125" cy="432"/>
            </a:xfrm>
            <a:prstGeom prst="parallelogram">
              <a:avLst>
                <a:gd name="adj" fmla="val 53060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2" name="AutoShape 50"/>
            <p:cNvSpPr>
              <a:spLocks noChangeArrowheads="1"/>
            </p:cNvSpPr>
            <p:nvPr/>
          </p:nvSpPr>
          <p:spPr bwMode="auto">
            <a:xfrm flipH="1">
              <a:off x="3094" y="1700"/>
              <a:ext cx="125" cy="432"/>
            </a:xfrm>
            <a:prstGeom prst="parallelogram">
              <a:avLst>
                <a:gd name="adj" fmla="val 53060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3" name="Oval 49"/>
            <p:cNvSpPr>
              <a:spLocks noChangeArrowheads="1"/>
            </p:cNvSpPr>
            <p:nvPr/>
          </p:nvSpPr>
          <p:spPr bwMode="auto">
            <a:xfrm flipH="1" flipV="1">
              <a:off x="3199" y="1763"/>
              <a:ext cx="180" cy="191"/>
            </a:xfrm>
            <a:prstGeom prst="ellipse">
              <a:avLst/>
            </a:prstGeom>
            <a:solidFill>
              <a:srgbClr val="AFB4BE"/>
            </a:solidFill>
            <a:ln w="9525">
              <a:solidFill>
                <a:srgbClr val="F2F2F2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34174" name="AutoShape 48"/>
            <p:cNvSpPr>
              <a:spLocks noChangeArrowheads="1"/>
            </p:cNvSpPr>
            <p:nvPr/>
          </p:nvSpPr>
          <p:spPr bwMode="auto">
            <a:xfrm flipH="1">
              <a:off x="3283" y="2421"/>
              <a:ext cx="185" cy="432"/>
            </a:xfrm>
            <a:prstGeom prst="parallelogram">
              <a:avLst>
                <a:gd name="adj" fmla="val 33602"/>
              </a:avLst>
            </a:prstGeom>
            <a:solidFill>
              <a:srgbClr val="AFB4BE"/>
            </a:solidFill>
            <a:ln w="9525">
              <a:solidFill>
                <a:srgbClr val="AFB4BE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sp>
        <p:nvSpPr>
          <p:cNvPr id="55" name="Text Box 27"/>
          <p:cNvSpPr txBox="1">
            <a:spLocks noChangeArrowheads="1"/>
          </p:cNvSpPr>
          <p:nvPr/>
        </p:nvSpPr>
        <p:spPr bwMode="auto">
          <a:xfrm>
            <a:off x="751949" y="1322020"/>
            <a:ext cx="1165053" cy="4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altLang="en-US" sz="1200" b="1" dirty="0" smtClean="0">
                <a:solidFill>
                  <a:srgbClr val="4F81BD"/>
                </a:solidFill>
                <a:latin typeface="Siemens Sans" pitchFamily="2" charset="0"/>
                <a:ea typeface="Times New Roman" pitchFamily="18" charset="0"/>
                <a:cs typeface="Times New Roman" pitchFamily="18" charset="0"/>
              </a:rPr>
              <a:t>Patient</a:t>
            </a:r>
            <a:endParaRPr lang="en-GB" alt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183189" y="3119694"/>
            <a:ext cx="2508101" cy="1478914"/>
            <a:chOff x="3183189" y="3119694"/>
            <a:chExt cx="2508101" cy="1478914"/>
          </a:xfrm>
        </p:grpSpPr>
        <p:grpSp>
          <p:nvGrpSpPr>
            <p:cNvPr id="45" name="Group 77"/>
            <p:cNvGrpSpPr>
              <a:grpSpLocks/>
            </p:cNvGrpSpPr>
            <p:nvPr/>
          </p:nvGrpSpPr>
          <p:grpSpPr bwMode="auto">
            <a:xfrm>
              <a:off x="3892739" y="3122930"/>
              <a:ext cx="1425572" cy="1179572"/>
              <a:chOff x="4526" y="3555"/>
              <a:chExt cx="1762" cy="1458"/>
            </a:xfrm>
          </p:grpSpPr>
          <p:grpSp>
            <p:nvGrpSpPr>
              <p:cNvPr id="134195" name="Group 79"/>
              <p:cNvGrpSpPr>
                <a:grpSpLocks/>
              </p:cNvGrpSpPr>
              <p:nvPr/>
            </p:nvGrpSpPr>
            <p:grpSpPr bwMode="auto">
              <a:xfrm>
                <a:off x="4539" y="4219"/>
                <a:ext cx="1729" cy="585"/>
                <a:chOff x="2360" y="1860"/>
                <a:chExt cx="6738" cy="2278"/>
              </a:xfrm>
            </p:grpSpPr>
            <p:grpSp>
              <p:nvGrpSpPr>
                <p:cNvPr id="134197" name="Group 81"/>
                <p:cNvGrpSpPr>
                  <a:grpSpLocks/>
                </p:cNvGrpSpPr>
                <p:nvPr/>
              </p:nvGrpSpPr>
              <p:grpSpPr bwMode="auto">
                <a:xfrm>
                  <a:off x="2360" y="2698"/>
                  <a:ext cx="6738" cy="1440"/>
                  <a:chOff x="2741" y="6451"/>
                  <a:chExt cx="6738" cy="1440"/>
                </a:xfrm>
              </p:grpSpPr>
              <p:sp>
                <p:nvSpPr>
                  <p:cNvPr id="134199" name="AutoShape 100"/>
                  <p:cNvSpPr>
                    <a:spLocks noChangeArrowheads="1"/>
                  </p:cNvSpPr>
                  <p:nvPr/>
                </p:nvSpPr>
                <p:spPr bwMode="auto">
                  <a:xfrm rot="10800000">
                    <a:off x="2741" y="6451"/>
                    <a:ext cx="6738" cy="1440"/>
                  </a:xfrm>
                  <a:custGeom>
                    <a:avLst/>
                    <a:gdLst>
                      <a:gd name="G0" fmla="+- 5400 0 0"/>
                      <a:gd name="G1" fmla="+- 21600 0 5400"/>
                      <a:gd name="G2" fmla="*/ 5400 1 2"/>
                      <a:gd name="G3" fmla="+- 21600 0 G2"/>
                      <a:gd name="G4" fmla="+/ 5400 21600 2"/>
                      <a:gd name="G5" fmla="+/ G1 0 2"/>
                      <a:gd name="G6" fmla="*/ 21600 21600 5400"/>
                      <a:gd name="G7" fmla="*/ G6 1 2"/>
                      <a:gd name="G8" fmla="+- 21600 0 G7"/>
                      <a:gd name="G9" fmla="*/ 21600 1 2"/>
                      <a:gd name="G10" fmla="+- 5400 0 G9"/>
                      <a:gd name="G11" fmla="?: G10 G8 0"/>
                      <a:gd name="G12" fmla="?: G10 G7 21600"/>
                      <a:gd name="T0" fmla="*/ 18900 w 21600"/>
                      <a:gd name="T1" fmla="*/ 10800 h 21600"/>
                      <a:gd name="T2" fmla="*/ 10800 w 21600"/>
                      <a:gd name="T3" fmla="*/ 21600 h 21600"/>
                      <a:gd name="T4" fmla="*/ 2700 w 21600"/>
                      <a:gd name="T5" fmla="*/ 10800 h 21600"/>
                      <a:gd name="T6" fmla="*/ 10800 w 21600"/>
                      <a:gd name="T7" fmla="*/ 0 h 21600"/>
                      <a:gd name="T8" fmla="*/ 4500 w 21600"/>
                      <a:gd name="T9" fmla="*/ 4500 h 21600"/>
                      <a:gd name="T10" fmla="*/ 17100 w 21600"/>
                      <a:gd name="T11" fmla="*/ 171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T8" t="T9" r="T10" b="T11"/>
                    <a:pathLst>
                      <a:path w="21600" h="21600">
                        <a:moveTo>
                          <a:pt x="0" y="0"/>
                        </a:moveTo>
                        <a:lnTo>
                          <a:pt x="5400" y="21600"/>
                        </a:lnTo>
                        <a:lnTo>
                          <a:pt x="16200" y="21600"/>
                        </a:lnTo>
                        <a:lnTo>
                          <a:pt x="2160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A5A5A5"/>
                    </a:solidFill>
                    <a:miter lim="800000"/>
                    <a:headEnd/>
                    <a:tailEnd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0" name="AutoShape 99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3484" y="6451"/>
                    <a:ext cx="132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1" name="AutoShape 98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232" y="6451"/>
                    <a:ext cx="943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2" name="AutoShape 97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4980" y="6451"/>
                    <a:ext cx="564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3" name="AutoShape 96"/>
                  <p:cNvSpPr>
                    <a:spLocks noChangeShapeType="1"/>
                  </p:cNvSpPr>
                  <p:nvPr/>
                </p:nvSpPr>
                <p:spPr bwMode="auto">
                  <a:xfrm flipH="1">
                    <a:off x="5741" y="6451"/>
                    <a:ext cx="172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4" name="AutoShape 95"/>
                  <p:cNvSpPr>
                    <a:spLocks noChangeShapeType="1"/>
                  </p:cNvSpPr>
                  <p:nvPr/>
                </p:nvSpPr>
                <p:spPr bwMode="auto">
                  <a:xfrm>
                    <a:off x="6288" y="6451"/>
                    <a:ext cx="201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5" name="AutoShape 94"/>
                  <p:cNvSpPr>
                    <a:spLocks noChangeShapeType="1"/>
                  </p:cNvSpPr>
                  <p:nvPr/>
                </p:nvSpPr>
                <p:spPr bwMode="auto">
                  <a:xfrm>
                    <a:off x="6656" y="6451"/>
                    <a:ext cx="599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6" name="AutoShape 93"/>
                  <p:cNvSpPr>
                    <a:spLocks noChangeShapeType="1"/>
                  </p:cNvSpPr>
                  <p:nvPr/>
                </p:nvSpPr>
                <p:spPr bwMode="auto">
                  <a:xfrm>
                    <a:off x="7025" y="6451"/>
                    <a:ext cx="97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7" name="AutoShape 92"/>
                  <p:cNvSpPr>
                    <a:spLocks noChangeShapeType="1"/>
                  </p:cNvSpPr>
                  <p:nvPr/>
                </p:nvSpPr>
                <p:spPr bwMode="auto">
                  <a:xfrm>
                    <a:off x="7394" y="6451"/>
                    <a:ext cx="1368" cy="144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8" name="AutoShape 91"/>
                  <p:cNvSpPr>
                    <a:spLocks noChangeShapeType="1"/>
                  </p:cNvSpPr>
                  <p:nvPr/>
                </p:nvSpPr>
                <p:spPr bwMode="auto">
                  <a:xfrm>
                    <a:off x="3230" y="7466"/>
                    <a:ext cx="573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09" name="AutoShape 90"/>
                  <p:cNvSpPr>
                    <a:spLocks noChangeShapeType="1"/>
                  </p:cNvSpPr>
                  <p:nvPr/>
                </p:nvSpPr>
                <p:spPr bwMode="auto">
                  <a:xfrm>
                    <a:off x="3612" y="7132"/>
                    <a:ext cx="4987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0" name="AutoShape 89"/>
                  <p:cNvSpPr>
                    <a:spLocks noChangeShapeType="1"/>
                  </p:cNvSpPr>
                  <p:nvPr/>
                </p:nvSpPr>
                <p:spPr bwMode="auto">
                  <a:xfrm>
                    <a:off x="3788" y="6981"/>
                    <a:ext cx="463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1" name="AutoShape 88"/>
                  <p:cNvSpPr>
                    <a:spLocks noChangeShapeType="1"/>
                  </p:cNvSpPr>
                  <p:nvPr/>
                </p:nvSpPr>
                <p:spPr bwMode="auto">
                  <a:xfrm>
                    <a:off x="3968" y="6852"/>
                    <a:ext cx="4298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2" name="AutoShape 87"/>
                  <p:cNvSpPr>
                    <a:spLocks noChangeShapeType="1"/>
                  </p:cNvSpPr>
                  <p:nvPr/>
                </p:nvSpPr>
                <p:spPr bwMode="auto">
                  <a:xfrm>
                    <a:off x="4096" y="6737"/>
                    <a:ext cx="4015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3" name="AutoShape 86"/>
                  <p:cNvSpPr>
                    <a:spLocks noChangeShapeType="1"/>
                  </p:cNvSpPr>
                  <p:nvPr/>
                </p:nvSpPr>
                <p:spPr bwMode="auto">
                  <a:xfrm>
                    <a:off x="4286" y="6564"/>
                    <a:ext cx="3646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4" name="AutoShape 85"/>
                  <p:cNvSpPr>
                    <a:spLocks noChangeShapeType="1"/>
                  </p:cNvSpPr>
                  <p:nvPr/>
                </p:nvSpPr>
                <p:spPr bwMode="auto">
                  <a:xfrm>
                    <a:off x="4382" y="6499"/>
                    <a:ext cx="347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5" name="AutoShape 84"/>
                  <p:cNvSpPr>
                    <a:spLocks noChangeShapeType="1"/>
                  </p:cNvSpPr>
                  <p:nvPr/>
                </p:nvSpPr>
                <p:spPr bwMode="auto">
                  <a:xfrm>
                    <a:off x="4207" y="6642"/>
                    <a:ext cx="3796" cy="1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6" name="AutoShape 83"/>
                  <p:cNvSpPr>
                    <a:spLocks noChangeShapeType="1"/>
                  </p:cNvSpPr>
                  <p:nvPr/>
                </p:nvSpPr>
                <p:spPr bwMode="auto">
                  <a:xfrm>
                    <a:off x="3446" y="7289"/>
                    <a:ext cx="5324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  <p:sp>
                <p:nvSpPr>
                  <p:cNvPr id="134217" name="AutoShape 82"/>
                  <p:cNvSpPr>
                    <a:spLocks noChangeShapeType="1"/>
                  </p:cNvSpPr>
                  <p:nvPr/>
                </p:nvSpPr>
                <p:spPr bwMode="auto">
                  <a:xfrm>
                    <a:off x="3027" y="7655"/>
                    <a:ext cx="6168" cy="0"/>
                  </a:xfrm>
                  <a:prstGeom prst="straightConnector1">
                    <a:avLst/>
                  </a:prstGeom>
                  <a:noFill/>
                  <a:ln w="9525">
                    <a:solidFill>
                      <a:srgbClr val="A5A5A5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rgbClr val="879BAA"/>
                      </a:solidFill>
                    </a:endParaRPr>
                  </a:p>
                </p:txBody>
              </p:sp>
            </p:grpSp>
            <p:sp>
              <p:nvSpPr>
                <p:cNvPr id="134198" name="Freeform 80"/>
                <p:cNvSpPr>
                  <a:spLocks/>
                </p:cNvSpPr>
                <p:nvPr/>
              </p:nvSpPr>
              <p:spPr bwMode="auto">
                <a:xfrm>
                  <a:off x="3826" y="1860"/>
                  <a:ext cx="3896" cy="1986"/>
                </a:xfrm>
                <a:custGeom>
                  <a:avLst/>
                  <a:gdLst>
                    <a:gd name="T0" fmla="*/ 0 w 7087"/>
                    <a:gd name="T1" fmla="*/ 3604 h 3612"/>
                    <a:gd name="T2" fmla="*/ 202 w 7087"/>
                    <a:gd name="T3" fmla="*/ 3611 h 3612"/>
                    <a:gd name="T4" fmla="*/ 442 w 7087"/>
                    <a:gd name="T5" fmla="*/ 3611 h 3612"/>
                    <a:gd name="T6" fmla="*/ 652 w 7087"/>
                    <a:gd name="T7" fmla="*/ 3604 h 3612"/>
                    <a:gd name="T8" fmla="*/ 825 w 7087"/>
                    <a:gd name="T9" fmla="*/ 3596 h 3612"/>
                    <a:gd name="T10" fmla="*/ 1027 w 7087"/>
                    <a:gd name="T11" fmla="*/ 3566 h 3612"/>
                    <a:gd name="T12" fmla="*/ 1207 w 7087"/>
                    <a:gd name="T13" fmla="*/ 3514 h 3612"/>
                    <a:gd name="T14" fmla="*/ 1342 w 7087"/>
                    <a:gd name="T15" fmla="*/ 3461 h 3612"/>
                    <a:gd name="T16" fmla="*/ 1477 w 7087"/>
                    <a:gd name="T17" fmla="*/ 3394 h 3612"/>
                    <a:gd name="T18" fmla="*/ 1582 w 7087"/>
                    <a:gd name="T19" fmla="*/ 3319 h 3612"/>
                    <a:gd name="T20" fmla="*/ 1702 w 7087"/>
                    <a:gd name="T21" fmla="*/ 3229 h 3612"/>
                    <a:gd name="T22" fmla="*/ 1777 w 7087"/>
                    <a:gd name="T23" fmla="*/ 3139 h 3612"/>
                    <a:gd name="T24" fmla="*/ 1875 w 7087"/>
                    <a:gd name="T25" fmla="*/ 3019 h 3612"/>
                    <a:gd name="T26" fmla="*/ 1935 w 7087"/>
                    <a:gd name="T27" fmla="*/ 2929 h 3612"/>
                    <a:gd name="T28" fmla="*/ 2032 w 7087"/>
                    <a:gd name="T29" fmla="*/ 2779 h 3612"/>
                    <a:gd name="T30" fmla="*/ 2152 w 7087"/>
                    <a:gd name="T31" fmla="*/ 2561 h 3612"/>
                    <a:gd name="T32" fmla="*/ 2227 w 7087"/>
                    <a:gd name="T33" fmla="*/ 2426 h 3612"/>
                    <a:gd name="T34" fmla="*/ 2340 w 7087"/>
                    <a:gd name="T35" fmla="*/ 2149 h 3612"/>
                    <a:gd name="T36" fmla="*/ 2437 w 7087"/>
                    <a:gd name="T37" fmla="*/ 1886 h 3612"/>
                    <a:gd name="T38" fmla="*/ 2557 w 7087"/>
                    <a:gd name="T39" fmla="*/ 1586 h 3612"/>
                    <a:gd name="T40" fmla="*/ 2647 w 7087"/>
                    <a:gd name="T41" fmla="*/ 1346 h 3612"/>
                    <a:gd name="T42" fmla="*/ 2760 w 7087"/>
                    <a:gd name="T43" fmla="*/ 1039 h 3612"/>
                    <a:gd name="T44" fmla="*/ 2857 w 7087"/>
                    <a:gd name="T45" fmla="*/ 814 h 3612"/>
                    <a:gd name="T46" fmla="*/ 2977 w 7087"/>
                    <a:gd name="T47" fmla="*/ 536 h 3612"/>
                    <a:gd name="T48" fmla="*/ 3082 w 7087"/>
                    <a:gd name="T49" fmla="*/ 326 h 3612"/>
                    <a:gd name="T50" fmla="*/ 3180 w 7087"/>
                    <a:gd name="T51" fmla="*/ 176 h 3612"/>
                    <a:gd name="T52" fmla="*/ 3270 w 7087"/>
                    <a:gd name="T53" fmla="*/ 94 h 3612"/>
                    <a:gd name="T54" fmla="*/ 3375 w 7087"/>
                    <a:gd name="T55" fmla="*/ 26 h 3612"/>
                    <a:gd name="T56" fmla="*/ 3480 w 7087"/>
                    <a:gd name="T57" fmla="*/ 4 h 3612"/>
                    <a:gd name="T58" fmla="*/ 3525 w 7087"/>
                    <a:gd name="T59" fmla="*/ 4 h 3612"/>
                    <a:gd name="T60" fmla="*/ 3622 w 7087"/>
                    <a:gd name="T61" fmla="*/ 26 h 3612"/>
                    <a:gd name="T62" fmla="*/ 3697 w 7087"/>
                    <a:gd name="T63" fmla="*/ 94 h 3612"/>
                    <a:gd name="T64" fmla="*/ 3810 w 7087"/>
                    <a:gd name="T65" fmla="*/ 236 h 3612"/>
                    <a:gd name="T66" fmla="*/ 3907 w 7087"/>
                    <a:gd name="T67" fmla="*/ 401 h 3612"/>
                    <a:gd name="T68" fmla="*/ 4035 w 7087"/>
                    <a:gd name="T69" fmla="*/ 664 h 3612"/>
                    <a:gd name="T70" fmla="*/ 4155 w 7087"/>
                    <a:gd name="T71" fmla="*/ 964 h 3612"/>
                    <a:gd name="T72" fmla="*/ 4305 w 7087"/>
                    <a:gd name="T73" fmla="*/ 1324 h 3612"/>
                    <a:gd name="T74" fmla="*/ 4455 w 7087"/>
                    <a:gd name="T75" fmla="*/ 1721 h 3612"/>
                    <a:gd name="T76" fmla="*/ 4590 w 7087"/>
                    <a:gd name="T77" fmla="*/ 2059 h 3612"/>
                    <a:gd name="T78" fmla="*/ 4717 w 7087"/>
                    <a:gd name="T79" fmla="*/ 2344 h 3612"/>
                    <a:gd name="T80" fmla="*/ 4815 w 7087"/>
                    <a:gd name="T81" fmla="*/ 2554 h 3612"/>
                    <a:gd name="T82" fmla="*/ 4920 w 7087"/>
                    <a:gd name="T83" fmla="*/ 2741 h 3612"/>
                    <a:gd name="T84" fmla="*/ 4972 w 7087"/>
                    <a:gd name="T85" fmla="*/ 2824 h 3612"/>
                    <a:gd name="T86" fmla="*/ 5070 w 7087"/>
                    <a:gd name="T87" fmla="*/ 2981 h 3612"/>
                    <a:gd name="T88" fmla="*/ 5182 w 7087"/>
                    <a:gd name="T89" fmla="*/ 3116 h 3612"/>
                    <a:gd name="T90" fmla="*/ 5325 w 7087"/>
                    <a:gd name="T91" fmla="*/ 3259 h 3612"/>
                    <a:gd name="T92" fmla="*/ 5535 w 7087"/>
                    <a:gd name="T93" fmla="*/ 3401 h 3612"/>
                    <a:gd name="T94" fmla="*/ 5700 w 7087"/>
                    <a:gd name="T95" fmla="*/ 3484 h 3612"/>
                    <a:gd name="T96" fmla="*/ 5880 w 7087"/>
                    <a:gd name="T97" fmla="*/ 3544 h 3612"/>
                    <a:gd name="T98" fmla="*/ 6120 w 7087"/>
                    <a:gd name="T99" fmla="*/ 3581 h 3612"/>
                    <a:gd name="T100" fmla="*/ 6292 w 7087"/>
                    <a:gd name="T101" fmla="*/ 3604 h 3612"/>
                    <a:gd name="T102" fmla="*/ 6675 w 7087"/>
                    <a:gd name="T103" fmla="*/ 3611 h 3612"/>
                    <a:gd name="T104" fmla="*/ 7087 w 7087"/>
                    <a:gd name="T105" fmla="*/ 3611 h 36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</a:cxnLst>
                  <a:rect l="0" t="0" r="r" b="b"/>
                  <a:pathLst>
                    <a:path w="7087" h="3612">
                      <a:moveTo>
                        <a:pt x="0" y="3604"/>
                      </a:moveTo>
                      <a:cubicBezTo>
                        <a:pt x="64" y="3607"/>
                        <a:pt x="128" y="3610"/>
                        <a:pt x="202" y="3611"/>
                      </a:cubicBezTo>
                      <a:cubicBezTo>
                        <a:pt x="276" y="3612"/>
                        <a:pt x="367" y="3612"/>
                        <a:pt x="442" y="3611"/>
                      </a:cubicBezTo>
                      <a:cubicBezTo>
                        <a:pt x="517" y="3610"/>
                        <a:pt x="588" y="3606"/>
                        <a:pt x="652" y="3604"/>
                      </a:cubicBezTo>
                      <a:cubicBezTo>
                        <a:pt x="716" y="3602"/>
                        <a:pt x="763" y="3602"/>
                        <a:pt x="825" y="3596"/>
                      </a:cubicBezTo>
                      <a:cubicBezTo>
                        <a:pt x="887" y="3590"/>
                        <a:pt x="963" y="3580"/>
                        <a:pt x="1027" y="3566"/>
                      </a:cubicBezTo>
                      <a:cubicBezTo>
                        <a:pt x="1091" y="3552"/>
                        <a:pt x="1155" y="3531"/>
                        <a:pt x="1207" y="3514"/>
                      </a:cubicBezTo>
                      <a:cubicBezTo>
                        <a:pt x="1259" y="3497"/>
                        <a:pt x="1297" y="3481"/>
                        <a:pt x="1342" y="3461"/>
                      </a:cubicBezTo>
                      <a:cubicBezTo>
                        <a:pt x="1387" y="3441"/>
                        <a:pt x="1437" y="3418"/>
                        <a:pt x="1477" y="3394"/>
                      </a:cubicBezTo>
                      <a:cubicBezTo>
                        <a:pt x="1517" y="3370"/>
                        <a:pt x="1544" y="3347"/>
                        <a:pt x="1582" y="3319"/>
                      </a:cubicBezTo>
                      <a:cubicBezTo>
                        <a:pt x="1620" y="3291"/>
                        <a:pt x="1670" y="3259"/>
                        <a:pt x="1702" y="3229"/>
                      </a:cubicBezTo>
                      <a:cubicBezTo>
                        <a:pt x="1734" y="3199"/>
                        <a:pt x="1748" y="3174"/>
                        <a:pt x="1777" y="3139"/>
                      </a:cubicBezTo>
                      <a:cubicBezTo>
                        <a:pt x="1806" y="3104"/>
                        <a:pt x="1849" y="3054"/>
                        <a:pt x="1875" y="3019"/>
                      </a:cubicBezTo>
                      <a:cubicBezTo>
                        <a:pt x="1901" y="2984"/>
                        <a:pt x="1909" y="2969"/>
                        <a:pt x="1935" y="2929"/>
                      </a:cubicBezTo>
                      <a:cubicBezTo>
                        <a:pt x="1961" y="2889"/>
                        <a:pt x="1996" y="2840"/>
                        <a:pt x="2032" y="2779"/>
                      </a:cubicBezTo>
                      <a:cubicBezTo>
                        <a:pt x="2068" y="2718"/>
                        <a:pt x="2119" y="2620"/>
                        <a:pt x="2152" y="2561"/>
                      </a:cubicBezTo>
                      <a:cubicBezTo>
                        <a:pt x="2185" y="2502"/>
                        <a:pt x="2196" y="2495"/>
                        <a:pt x="2227" y="2426"/>
                      </a:cubicBezTo>
                      <a:cubicBezTo>
                        <a:pt x="2258" y="2357"/>
                        <a:pt x="2305" y="2239"/>
                        <a:pt x="2340" y="2149"/>
                      </a:cubicBezTo>
                      <a:cubicBezTo>
                        <a:pt x="2375" y="2059"/>
                        <a:pt x="2401" y="1980"/>
                        <a:pt x="2437" y="1886"/>
                      </a:cubicBezTo>
                      <a:cubicBezTo>
                        <a:pt x="2473" y="1792"/>
                        <a:pt x="2522" y="1676"/>
                        <a:pt x="2557" y="1586"/>
                      </a:cubicBezTo>
                      <a:cubicBezTo>
                        <a:pt x="2592" y="1496"/>
                        <a:pt x="2613" y="1437"/>
                        <a:pt x="2647" y="1346"/>
                      </a:cubicBezTo>
                      <a:cubicBezTo>
                        <a:pt x="2681" y="1255"/>
                        <a:pt x="2725" y="1128"/>
                        <a:pt x="2760" y="1039"/>
                      </a:cubicBezTo>
                      <a:cubicBezTo>
                        <a:pt x="2795" y="950"/>
                        <a:pt x="2821" y="898"/>
                        <a:pt x="2857" y="814"/>
                      </a:cubicBezTo>
                      <a:cubicBezTo>
                        <a:pt x="2893" y="730"/>
                        <a:pt x="2939" y="617"/>
                        <a:pt x="2977" y="536"/>
                      </a:cubicBezTo>
                      <a:cubicBezTo>
                        <a:pt x="3015" y="455"/>
                        <a:pt x="3048" y="386"/>
                        <a:pt x="3082" y="326"/>
                      </a:cubicBezTo>
                      <a:cubicBezTo>
                        <a:pt x="3116" y="266"/>
                        <a:pt x="3149" y="215"/>
                        <a:pt x="3180" y="176"/>
                      </a:cubicBezTo>
                      <a:cubicBezTo>
                        <a:pt x="3211" y="137"/>
                        <a:pt x="3238" y="119"/>
                        <a:pt x="3270" y="94"/>
                      </a:cubicBezTo>
                      <a:cubicBezTo>
                        <a:pt x="3302" y="69"/>
                        <a:pt x="3340" y="41"/>
                        <a:pt x="3375" y="26"/>
                      </a:cubicBezTo>
                      <a:cubicBezTo>
                        <a:pt x="3410" y="11"/>
                        <a:pt x="3455" y="8"/>
                        <a:pt x="3480" y="4"/>
                      </a:cubicBezTo>
                      <a:cubicBezTo>
                        <a:pt x="3505" y="0"/>
                        <a:pt x="3501" y="0"/>
                        <a:pt x="3525" y="4"/>
                      </a:cubicBezTo>
                      <a:cubicBezTo>
                        <a:pt x="3549" y="8"/>
                        <a:pt x="3593" y="11"/>
                        <a:pt x="3622" y="26"/>
                      </a:cubicBezTo>
                      <a:cubicBezTo>
                        <a:pt x="3651" y="41"/>
                        <a:pt x="3666" y="59"/>
                        <a:pt x="3697" y="94"/>
                      </a:cubicBezTo>
                      <a:cubicBezTo>
                        <a:pt x="3728" y="129"/>
                        <a:pt x="3775" y="185"/>
                        <a:pt x="3810" y="236"/>
                      </a:cubicBezTo>
                      <a:cubicBezTo>
                        <a:pt x="3845" y="287"/>
                        <a:pt x="3870" y="330"/>
                        <a:pt x="3907" y="401"/>
                      </a:cubicBezTo>
                      <a:cubicBezTo>
                        <a:pt x="3944" y="472"/>
                        <a:pt x="3994" y="570"/>
                        <a:pt x="4035" y="664"/>
                      </a:cubicBezTo>
                      <a:cubicBezTo>
                        <a:pt x="4076" y="758"/>
                        <a:pt x="4110" y="854"/>
                        <a:pt x="4155" y="964"/>
                      </a:cubicBezTo>
                      <a:cubicBezTo>
                        <a:pt x="4200" y="1074"/>
                        <a:pt x="4255" y="1198"/>
                        <a:pt x="4305" y="1324"/>
                      </a:cubicBezTo>
                      <a:cubicBezTo>
                        <a:pt x="4355" y="1450"/>
                        <a:pt x="4408" y="1599"/>
                        <a:pt x="4455" y="1721"/>
                      </a:cubicBezTo>
                      <a:cubicBezTo>
                        <a:pt x="4502" y="1843"/>
                        <a:pt x="4546" y="1955"/>
                        <a:pt x="4590" y="2059"/>
                      </a:cubicBezTo>
                      <a:cubicBezTo>
                        <a:pt x="4634" y="2163"/>
                        <a:pt x="4680" y="2262"/>
                        <a:pt x="4717" y="2344"/>
                      </a:cubicBezTo>
                      <a:cubicBezTo>
                        <a:pt x="4754" y="2426"/>
                        <a:pt x="4781" y="2488"/>
                        <a:pt x="4815" y="2554"/>
                      </a:cubicBezTo>
                      <a:cubicBezTo>
                        <a:pt x="4849" y="2620"/>
                        <a:pt x="4894" y="2696"/>
                        <a:pt x="4920" y="2741"/>
                      </a:cubicBezTo>
                      <a:cubicBezTo>
                        <a:pt x="4946" y="2786"/>
                        <a:pt x="4947" y="2784"/>
                        <a:pt x="4972" y="2824"/>
                      </a:cubicBezTo>
                      <a:cubicBezTo>
                        <a:pt x="4997" y="2864"/>
                        <a:pt x="5035" y="2932"/>
                        <a:pt x="5070" y="2981"/>
                      </a:cubicBezTo>
                      <a:cubicBezTo>
                        <a:pt x="5105" y="3030"/>
                        <a:pt x="5139" y="3070"/>
                        <a:pt x="5182" y="3116"/>
                      </a:cubicBezTo>
                      <a:cubicBezTo>
                        <a:pt x="5225" y="3162"/>
                        <a:pt x="5266" y="3212"/>
                        <a:pt x="5325" y="3259"/>
                      </a:cubicBezTo>
                      <a:cubicBezTo>
                        <a:pt x="5384" y="3306"/>
                        <a:pt x="5473" y="3364"/>
                        <a:pt x="5535" y="3401"/>
                      </a:cubicBezTo>
                      <a:cubicBezTo>
                        <a:pt x="5597" y="3438"/>
                        <a:pt x="5643" y="3460"/>
                        <a:pt x="5700" y="3484"/>
                      </a:cubicBezTo>
                      <a:cubicBezTo>
                        <a:pt x="5757" y="3508"/>
                        <a:pt x="5810" y="3528"/>
                        <a:pt x="5880" y="3544"/>
                      </a:cubicBezTo>
                      <a:cubicBezTo>
                        <a:pt x="5950" y="3560"/>
                        <a:pt x="6051" y="3571"/>
                        <a:pt x="6120" y="3581"/>
                      </a:cubicBezTo>
                      <a:cubicBezTo>
                        <a:pt x="6189" y="3591"/>
                        <a:pt x="6199" y="3599"/>
                        <a:pt x="6292" y="3604"/>
                      </a:cubicBezTo>
                      <a:cubicBezTo>
                        <a:pt x="6385" y="3609"/>
                        <a:pt x="6543" y="3610"/>
                        <a:pt x="6675" y="3611"/>
                      </a:cubicBezTo>
                      <a:cubicBezTo>
                        <a:pt x="6807" y="3612"/>
                        <a:pt x="7017" y="3611"/>
                        <a:pt x="7087" y="3611"/>
                      </a:cubicBezTo>
                    </a:path>
                  </a:pathLst>
                </a:custGeom>
                <a:noFill/>
                <a:ln w="31750">
                  <a:solidFill>
                    <a:srgbClr val="4F81BD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dist="35921" dir="2700000" algn="ctr" rotWithShape="0">
                          <a:srgbClr val="868686"/>
                        </a:outerShdw>
                      </a:effectLst>
                    </a14:hiddenEffects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134196" name="Rectangle 78"/>
              <p:cNvSpPr>
                <a:spLocks noChangeArrowheads="1"/>
              </p:cNvSpPr>
              <p:nvPr/>
            </p:nvSpPr>
            <p:spPr bwMode="auto">
              <a:xfrm>
                <a:off x="4526" y="3555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1" name="AutoShape 31"/>
            <p:cNvSpPr>
              <a:spLocks noChangeShapeType="1"/>
            </p:cNvSpPr>
            <p:nvPr/>
          </p:nvSpPr>
          <p:spPr bwMode="auto">
            <a:xfrm>
              <a:off x="5342583" y="3712716"/>
              <a:ext cx="348707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53" name="Text Box 29"/>
            <p:cNvSpPr txBox="1">
              <a:spLocks noChangeArrowheads="1"/>
            </p:cNvSpPr>
            <p:nvPr/>
          </p:nvSpPr>
          <p:spPr bwMode="auto">
            <a:xfrm>
              <a:off x="4012480" y="3119694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Parameter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  <p:sp>
          <p:nvSpPr>
            <p:cNvPr id="57" name="AutoShape 19"/>
            <p:cNvSpPr>
              <a:spLocks noChangeShapeType="1"/>
            </p:cNvSpPr>
            <p:nvPr/>
          </p:nvSpPr>
          <p:spPr bwMode="auto">
            <a:xfrm>
              <a:off x="3183189" y="3712716"/>
              <a:ext cx="685278" cy="809"/>
            </a:xfrm>
            <a:prstGeom prst="straightConnector1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801310" y="1323638"/>
            <a:ext cx="1425572" cy="2389077"/>
            <a:chOff x="2801310" y="1323638"/>
            <a:chExt cx="1425572" cy="2389077"/>
          </a:xfrm>
        </p:grpSpPr>
        <p:grpSp>
          <p:nvGrpSpPr>
            <p:cNvPr id="58" name="Group 11"/>
            <p:cNvGrpSpPr>
              <a:grpSpLocks/>
            </p:cNvGrpSpPr>
            <p:nvPr/>
          </p:nvGrpSpPr>
          <p:grpSpPr bwMode="auto">
            <a:xfrm>
              <a:off x="2801310" y="1644016"/>
              <a:ext cx="1425572" cy="1179572"/>
              <a:chOff x="2421" y="1543"/>
              <a:chExt cx="1762" cy="1458"/>
            </a:xfrm>
          </p:grpSpPr>
          <p:sp>
            <p:nvSpPr>
              <p:cNvPr id="61" name="AutoShape 18"/>
              <p:cNvSpPr>
                <a:spLocks noChangeArrowheads="1"/>
              </p:cNvSpPr>
              <p:nvPr/>
            </p:nvSpPr>
            <p:spPr bwMode="auto">
              <a:xfrm>
                <a:off x="3130" y="1918"/>
                <a:ext cx="326" cy="503"/>
              </a:xfrm>
              <a:custGeom>
                <a:avLst/>
                <a:gdLst>
                  <a:gd name="G0" fmla="+- 3222 0 0"/>
                  <a:gd name="G1" fmla="+- 21600 0 3222"/>
                  <a:gd name="G2" fmla="*/ 3222 1 2"/>
                  <a:gd name="G3" fmla="+- 21600 0 G2"/>
                  <a:gd name="G4" fmla="+/ 3222 21600 2"/>
                  <a:gd name="G5" fmla="+/ G1 0 2"/>
                  <a:gd name="G6" fmla="*/ 21600 21600 3222"/>
                  <a:gd name="G7" fmla="*/ G6 1 2"/>
                  <a:gd name="G8" fmla="+- 21600 0 G7"/>
                  <a:gd name="G9" fmla="*/ 21600 1 2"/>
                  <a:gd name="G10" fmla="+- 3222 0 G9"/>
                  <a:gd name="G11" fmla="?: G10 G8 0"/>
                  <a:gd name="G12" fmla="?: G10 G7 21600"/>
                  <a:gd name="T0" fmla="*/ 19989 w 21600"/>
                  <a:gd name="T1" fmla="*/ 10800 h 21600"/>
                  <a:gd name="T2" fmla="*/ 10800 w 21600"/>
                  <a:gd name="T3" fmla="*/ 21600 h 21600"/>
                  <a:gd name="T4" fmla="*/ 1611 w 21600"/>
                  <a:gd name="T5" fmla="*/ 10800 h 21600"/>
                  <a:gd name="T6" fmla="*/ 10800 w 21600"/>
                  <a:gd name="T7" fmla="*/ 0 h 21600"/>
                  <a:gd name="T8" fmla="*/ 3411 w 21600"/>
                  <a:gd name="T9" fmla="*/ 3411 h 21600"/>
                  <a:gd name="T10" fmla="*/ 18189 w 21600"/>
                  <a:gd name="T11" fmla="*/ 18189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T8" t="T9" r="T10" b="T11"/>
                <a:pathLst>
                  <a:path w="21600" h="21600">
                    <a:moveTo>
                      <a:pt x="0" y="0"/>
                    </a:moveTo>
                    <a:lnTo>
                      <a:pt x="3222" y="21600"/>
                    </a:lnTo>
                    <a:lnTo>
                      <a:pt x="18378" y="21600"/>
                    </a:lnTo>
                    <a:lnTo>
                      <a:pt x="21600" y="0"/>
                    </a:lnTo>
                    <a:close/>
                  </a:path>
                </a:pathLst>
              </a:cu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2" name="Rectangle 17"/>
              <p:cNvSpPr>
                <a:spLocks noChangeArrowheads="1"/>
              </p:cNvSpPr>
              <p:nvPr/>
            </p:nvSpPr>
            <p:spPr bwMode="auto">
              <a:xfrm>
                <a:off x="2421" y="1543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63" name="AutoShape 16"/>
              <p:cNvSpPr>
                <a:spLocks noChangeArrowheads="1"/>
              </p:cNvSpPr>
              <p:nvPr/>
            </p:nvSpPr>
            <p:spPr bwMode="auto">
              <a:xfrm>
                <a:off x="3118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4" name="AutoShape 15"/>
              <p:cNvSpPr>
                <a:spLocks noChangeArrowheads="1"/>
              </p:cNvSpPr>
              <p:nvPr/>
            </p:nvSpPr>
            <p:spPr bwMode="auto">
              <a:xfrm>
                <a:off x="3371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5" name="AutoShape 14"/>
              <p:cNvSpPr>
                <a:spLocks noChangeArrowheads="1"/>
              </p:cNvSpPr>
              <p:nvPr/>
            </p:nvSpPr>
            <p:spPr bwMode="auto">
              <a:xfrm flipH="1">
                <a:off x="3094" y="1700"/>
                <a:ext cx="125" cy="432"/>
              </a:xfrm>
              <a:prstGeom prst="parallelogram">
                <a:avLst>
                  <a:gd name="adj" fmla="val 53060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7" name="Oval 13"/>
              <p:cNvSpPr>
                <a:spLocks noChangeArrowheads="1"/>
              </p:cNvSpPr>
              <p:nvPr/>
            </p:nvSpPr>
            <p:spPr bwMode="auto">
              <a:xfrm flipH="1" flipV="1">
                <a:off x="3199" y="1763"/>
                <a:ext cx="180" cy="191"/>
              </a:xfrm>
              <a:prstGeom prst="ellipse">
                <a:avLst/>
              </a:prstGeom>
              <a:solidFill>
                <a:srgbClr val="AFB4BE"/>
              </a:solidFill>
              <a:ln w="9525">
                <a:solidFill>
                  <a:srgbClr val="F2F2F2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48" name="AutoShape 12"/>
              <p:cNvSpPr>
                <a:spLocks noChangeArrowheads="1"/>
              </p:cNvSpPr>
              <p:nvPr/>
            </p:nvSpPr>
            <p:spPr bwMode="auto">
              <a:xfrm flipH="1">
                <a:off x="3283" y="2421"/>
                <a:ext cx="185" cy="432"/>
              </a:xfrm>
              <a:prstGeom prst="parallelogram">
                <a:avLst>
                  <a:gd name="adj" fmla="val 33602"/>
                </a:avLst>
              </a:prstGeom>
              <a:solidFill>
                <a:srgbClr val="AFB4BE"/>
              </a:solidFill>
              <a:ln w="9525">
                <a:solidFill>
                  <a:srgbClr val="AFB4BE"/>
                </a:solidFill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59" name="AutoShape 10"/>
            <p:cNvSpPr>
              <a:spLocks noChangeShapeType="1"/>
            </p:cNvSpPr>
            <p:nvPr/>
          </p:nvSpPr>
          <p:spPr bwMode="auto">
            <a:xfrm flipV="1">
              <a:off x="3183189" y="2847858"/>
              <a:ext cx="330908" cy="864857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60" name="Text Box 9"/>
            <p:cNvSpPr txBox="1">
              <a:spLocks noChangeArrowheads="1"/>
            </p:cNvSpPr>
            <p:nvPr/>
          </p:nvSpPr>
          <p:spPr bwMode="auto">
            <a:xfrm>
              <a:off x="2928334" y="1323638"/>
              <a:ext cx="1165053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PET</a:t>
              </a:r>
              <a:endParaRPr lang="en-GB" altLang="en-US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965559" y="4622879"/>
            <a:ext cx="1438517" cy="1606742"/>
            <a:chOff x="4965559" y="4622879"/>
            <a:chExt cx="1438517" cy="1606742"/>
          </a:xfrm>
        </p:grpSpPr>
        <p:grpSp>
          <p:nvGrpSpPr>
            <p:cNvPr id="50" name="Group 32"/>
            <p:cNvGrpSpPr>
              <a:grpSpLocks/>
            </p:cNvGrpSpPr>
            <p:nvPr/>
          </p:nvGrpSpPr>
          <p:grpSpPr bwMode="auto">
            <a:xfrm>
              <a:off x="4978504" y="4622879"/>
              <a:ext cx="1425572" cy="1179572"/>
              <a:chOff x="7802" y="5227"/>
              <a:chExt cx="1762" cy="1458"/>
            </a:xfrm>
          </p:grpSpPr>
          <p:sp>
            <p:nvSpPr>
              <p:cNvPr id="134155" name="Rectangle 38"/>
              <p:cNvSpPr>
                <a:spLocks noChangeArrowheads="1"/>
              </p:cNvSpPr>
              <p:nvPr/>
            </p:nvSpPr>
            <p:spPr bwMode="auto">
              <a:xfrm>
                <a:off x="7802" y="5227"/>
                <a:ext cx="1762" cy="1458"/>
              </a:xfrm>
              <a:prstGeom prst="rect">
                <a:avLst/>
              </a:prstGeom>
              <a:noFill/>
              <a:ln w="38100">
                <a:solidFill>
                  <a:srgbClr val="AFB4BE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6" name="AutoShape 37"/>
              <p:cNvSpPr>
                <a:spLocks noChangeShapeType="1"/>
              </p:cNvSpPr>
              <p:nvPr/>
            </p:nvSpPr>
            <p:spPr bwMode="auto">
              <a:xfrm>
                <a:off x="8005" y="5410"/>
                <a:ext cx="1" cy="1099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7" name="AutoShape 36"/>
              <p:cNvSpPr>
                <a:spLocks noChangeShapeType="1"/>
              </p:cNvSpPr>
              <p:nvPr/>
            </p:nvSpPr>
            <p:spPr bwMode="auto">
              <a:xfrm>
                <a:off x="7994" y="6496"/>
                <a:ext cx="1350" cy="1"/>
              </a:xfrm>
              <a:prstGeom prst="straightConnector1">
                <a:avLst/>
              </a:prstGeom>
              <a:noFill/>
              <a:ln w="19050">
                <a:solidFill>
                  <a:srgbClr val="AFB4BE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8" name="Freeform 35"/>
              <p:cNvSpPr>
                <a:spLocks/>
              </p:cNvSpPr>
              <p:nvPr/>
            </p:nvSpPr>
            <p:spPr bwMode="auto">
              <a:xfrm>
                <a:off x="8088" y="5548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22 w 1136"/>
                  <a:gd name="T3" fmla="*/ 345 h 623"/>
                  <a:gd name="T4" fmla="*/ 293 w 1136"/>
                  <a:gd name="T5" fmla="*/ 175 h 623"/>
                  <a:gd name="T6" fmla="*/ 518 w 1136"/>
                  <a:gd name="T7" fmla="*/ 87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20" y="577"/>
                      <a:pt x="73" y="420"/>
                      <a:pt x="122" y="345"/>
                    </a:cubicBezTo>
                    <a:cubicBezTo>
                      <a:pt x="171" y="270"/>
                      <a:pt x="227" y="218"/>
                      <a:pt x="293" y="175"/>
                    </a:cubicBezTo>
                    <a:cubicBezTo>
                      <a:pt x="359" y="132"/>
                      <a:pt x="378" y="116"/>
                      <a:pt x="518" y="87"/>
                    </a:cubicBezTo>
                    <a:cubicBezTo>
                      <a:pt x="658" y="58"/>
                      <a:pt x="1007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59" name="Freeform 34"/>
              <p:cNvSpPr>
                <a:spLocks/>
              </p:cNvSpPr>
              <p:nvPr/>
            </p:nvSpPr>
            <p:spPr bwMode="auto">
              <a:xfrm>
                <a:off x="8101" y="5753"/>
                <a:ext cx="1136" cy="580"/>
              </a:xfrm>
              <a:custGeom>
                <a:avLst/>
                <a:gdLst>
                  <a:gd name="T0" fmla="*/ 0 w 1136"/>
                  <a:gd name="T1" fmla="*/ 580 h 580"/>
                  <a:gd name="T2" fmla="*/ 127 w 1136"/>
                  <a:gd name="T3" fmla="*/ 353 h 580"/>
                  <a:gd name="T4" fmla="*/ 301 w 1136"/>
                  <a:gd name="T5" fmla="*/ 172 h 580"/>
                  <a:gd name="T6" fmla="*/ 522 w 1136"/>
                  <a:gd name="T7" fmla="*/ 86 h 580"/>
                  <a:gd name="T8" fmla="*/ 1136 w 1136"/>
                  <a:gd name="T9" fmla="*/ 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580">
                    <a:moveTo>
                      <a:pt x="0" y="580"/>
                    </a:moveTo>
                    <a:cubicBezTo>
                      <a:pt x="21" y="542"/>
                      <a:pt x="77" y="421"/>
                      <a:pt x="127" y="353"/>
                    </a:cubicBezTo>
                    <a:cubicBezTo>
                      <a:pt x="177" y="285"/>
                      <a:pt x="235" y="216"/>
                      <a:pt x="301" y="172"/>
                    </a:cubicBezTo>
                    <a:cubicBezTo>
                      <a:pt x="367" y="128"/>
                      <a:pt x="383" y="115"/>
                      <a:pt x="522" y="86"/>
                    </a:cubicBezTo>
                    <a:cubicBezTo>
                      <a:pt x="661" y="57"/>
                      <a:pt x="1008" y="18"/>
                      <a:pt x="1136" y="0"/>
                    </a:cubicBezTo>
                  </a:path>
                </a:pathLst>
              </a:custGeom>
              <a:noFill/>
              <a:ln w="19050">
                <a:solidFill>
                  <a:srgbClr val="AFB4BE"/>
                </a:solidFill>
                <a:prstDash val="sysDot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  <p:sp>
            <p:nvSpPr>
              <p:cNvPr id="134160" name="Freeform 33"/>
              <p:cNvSpPr>
                <a:spLocks/>
              </p:cNvSpPr>
              <p:nvPr/>
            </p:nvSpPr>
            <p:spPr bwMode="auto">
              <a:xfrm>
                <a:off x="8088" y="5653"/>
                <a:ext cx="1136" cy="623"/>
              </a:xfrm>
              <a:custGeom>
                <a:avLst/>
                <a:gdLst>
                  <a:gd name="T0" fmla="*/ 0 w 1136"/>
                  <a:gd name="T1" fmla="*/ 623 h 623"/>
                  <a:gd name="T2" fmla="*/ 116 w 1136"/>
                  <a:gd name="T3" fmla="*/ 360 h 623"/>
                  <a:gd name="T4" fmla="*/ 286 w 1136"/>
                  <a:gd name="T5" fmla="*/ 190 h 623"/>
                  <a:gd name="T6" fmla="*/ 522 w 1136"/>
                  <a:gd name="T7" fmla="*/ 98 h 623"/>
                  <a:gd name="T8" fmla="*/ 1136 w 1136"/>
                  <a:gd name="T9" fmla="*/ 0 h 6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36" h="623">
                    <a:moveTo>
                      <a:pt x="0" y="623"/>
                    </a:moveTo>
                    <a:cubicBezTo>
                      <a:pt x="19" y="579"/>
                      <a:pt x="68" y="432"/>
                      <a:pt x="116" y="360"/>
                    </a:cubicBezTo>
                    <a:cubicBezTo>
                      <a:pt x="164" y="288"/>
                      <a:pt x="218" y="234"/>
                      <a:pt x="286" y="190"/>
                    </a:cubicBezTo>
                    <a:cubicBezTo>
                      <a:pt x="354" y="146"/>
                      <a:pt x="380" y="130"/>
                      <a:pt x="522" y="98"/>
                    </a:cubicBezTo>
                    <a:cubicBezTo>
                      <a:pt x="664" y="66"/>
                      <a:pt x="1008" y="20"/>
                      <a:pt x="1136" y="0"/>
                    </a:cubicBezTo>
                  </a:path>
                </a:pathLst>
              </a:custGeom>
              <a:noFill/>
              <a:ln w="38100">
                <a:solidFill>
                  <a:srgbClr val="4F81B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38" name="Text Box 7"/>
            <p:cNvSpPr txBox="1">
              <a:spLocks noChangeArrowheads="1"/>
            </p:cNvSpPr>
            <p:nvPr/>
          </p:nvSpPr>
          <p:spPr bwMode="auto">
            <a:xfrm>
              <a:off x="4965559" y="5812159"/>
              <a:ext cx="1438517" cy="4174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80808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spcBef>
                  <a:spcPct val="0"/>
                </a:spcBef>
              </a:pP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EQ•PET Recovery</a:t>
              </a:r>
              <a: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/>
              </a:r>
              <a:br>
                <a:rPr lang="en-GB" altLang="en-US" sz="1200" b="1" dirty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</a:br>
              <a:r>
                <a:rPr lang="en-GB" altLang="en-US" sz="1200" b="1" dirty="0" smtClean="0">
                  <a:solidFill>
                    <a:srgbClr val="4F81BD"/>
                  </a:solidFill>
                  <a:latin typeface="Siemens Sans" pitchFamily="2" charset="0"/>
                  <a:ea typeface="Times New Roman" pitchFamily="18" charset="0"/>
                  <a:cs typeface="Times New Roman" pitchFamily="18" charset="0"/>
                </a:rPr>
                <a:t>Curve</a:t>
              </a:r>
              <a:endParaRPr lang="en-GB" altLang="en-US" dirty="0" smtClean="0">
                <a:solidFill>
                  <a:srgbClr val="000000"/>
                </a:solidFill>
                <a:cs typeface="Arial" pitchFamily="34" charset="0"/>
              </a:endParaRPr>
            </a:p>
          </p:txBody>
        </p:sp>
      </p:grpSp>
      <p:sp>
        <p:nvSpPr>
          <p:cNvPr id="40" name="Text Box 6"/>
          <p:cNvSpPr txBox="1">
            <a:spLocks noChangeArrowheads="1"/>
          </p:cNvSpPr>
          <p:nvPr/>
        </p:nvSpPr>
        <p:spPr bwMode="auto">
          <a:xfrm>
            <a:off x="751949" y="5801642"/>
            <a:ext cx="1165053" cy="41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>
              <a:spcBef>
                <a:spcPct val="0"/>
              </a:spcBef>
            </a:pPr>
            <a:r>
              <a:rPr lang="en-GB" altLang="en-US" sz="1200" b="1" dirty="0" smtClean="0">
                <a:solidFill>
                  <a:srgbClr val="4F81BD"/>
                </a:solidFill>
                <a:latin typeface="Siemens Sans" pitchFamily="2" charset="0"/>
                <a:ea typeface="Times New Roman" pitchFamily="18" charset="0"/>
                <a:cs typeface="Times New Roman" pitchFamily="18" charset="0"/>
              </a:rPr>
              <a:t>NEMA Reference</a:t>
            </a:r>
            <a:endParaRPr lang="en-GB" altLang="en-US" dirty="0" smtClean="0">
              <a:solidFill>
                <a:srgbClr val="000000"/>
              </a:solidFill>
              <a:cs typeface="Arial" pitchFamily="34" charset="0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798074" y="3712716"/>
            <a:ext cx="1425572" cy="2516905"/>
            <a:chOff x="2798074" y="3712716"/>
            <a:chExt cx="1425572" cy="2516905"/>
          </a:xfrm>
        </p:grpSpPr>
        <p:sp>
          <p:nvSpPr>
            <p:cNvPr id="42" name="AutoShape 103"/>
            <p:cNvSpPr>
              <a:spLocks noChangeShapeType="1"/>
            </p:cNvSpPr>
            <p:nvPr/>
          </p:nvSpPr>
          <p:spPr bwMode="auto">
            <a:xfrm>
              <a:off x="3183189" y="3712716"/>
              <a:ext cx="327671" cy="885892"/>
            </a:xfrm>
            <a:prstGeom prst="curvedConnector2">
              <a:avLst/>
            </a:prstGeom>
            <a:noFill/>
            <a:ln w="76200">
              <a:solidFill>
                <a:srgbClr val="4F81BD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" name="Group 3"/>
            <p:cNvGrpSpPr/>
            <p:nvPr/>
          </p:nvGrpSpPr>
          <p:grpSpPr>
            <a:xfrm>
              <a:off x="2798074" y="4622879"/>
              <a:ext cx="1425572" cy="1606742"/>
              <a:chOff x="2798074" y="4622879"/>
              <a:chExt cx="1425572" cy="1606742"/>
            </a:xfrm>
          </p:grpSpPr>
          <p:grpSp>
            <p:nvGrpSpPr>
              <p:cNvPr id="56" name="Group 20"/>
              <p:cNvGrpSpPr>
                <a:grpSpLocks/>
              </p:cNvGrpSpPr>
              <p:nvPr/>
            </p:nvGrpSpPr>
            <p:grpSpPr bwMode="auto">
              <a:xfrm>
                <a:off x="2798074" y="4622879"/>
                <a:ext cx="1425572" cy="1179572"/>
                <a:chOff x="4911" y="5227"/>
                <a:chExt cx="1762" cy="1458"/>
              </a:xfrm>
            </p:grpSpPr>
            <p:sp>
              <p:nvSpPr>
                <p:cNvPr id="134149" name="Rectangle 26"/>
                <p:cNvSpPr>
                  <a:spLocks noChangeArrowheads="1"/>
                </p:cNvSpPr>
                <p:nvPr/>
              </p:nvSpPr>
              <p:spPr bwMode="auto">
                <a:xfrm>
                  <a:off x="4911" y="5227"/>
                  <a:ext cx="1762" cy="1458"/>
                </a:xfrm>
                <a:prstGeom prst="rect">
                  <a:avLst/>
                </a:prstGeom>
                <a:noFill/>
                <a:ln w="38100">
                  <a:solidFill>
                    <a:srgbClr val="AFB4BE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0" name="AutoShape 25"/>
                <p:cNvSpPr>
                  <a:spLocks noChangeShapeType="1"/>
                </p:cNvSpPr>
                <p:nvPr/>
              </p:nvSpPr>
              <p:spPr bwMode="auto">
                <a:xfrm>
                  <a:off x="5114" y="5410"/>
                  <a:ext cx="1" cy="1099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1" name="AutoShape 24"/>
                <p:cNvSpPr>
                  <a:spLocks noChangeShapeType="1"/>
                </p:cNvSpPr>
                <p:nvPr/>
              </p:nvSpPr>
              <p:spPr bwMode="auto">
                <a:xfrm>
                  <a:off x="5103" y="6496"/>
                  <a:ext cx="1350" cy="1"/>
                </a:xfrm>
                <a:prstGeom prst="straightConnector1">
                  <a:avLst/>
                </a:prstGeom>
                <a:noFill/>
                <a:ln w="19050">
                  <a:solidFill>
                    <a:srgbClr val="AFB4BE"/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2" name="Freeform 23"/>
                <p:cNvSpPr>
                  <a:spLocks/>
                </p:cNvSpPr>
                <p:nvPr/>
              </p:nvSpPr>
              <p:spPr bwMode="auto">
                <a:xfrm>
                  <a:off x="5197" y="5548"/>
                  <a:ext cx="1136" cy="623"/>
                </a:xfrm>
                <a:custGeom>
                  <a:avLst/>
                  <a:gdLst>
                    <a:gd name="T0" fmla="*/ 0 w 1136"/>
                    <a:gd name="T1" fmla="*/ 623 h 623"/>
                    <a:gd name="T2" fmla="*/ 122 w 1136"/>
                    <a:gd name="T3" fmla="*/ 345 h 623"/>
                    <a:gd name="T4" fmla="*/ 293 w 1136"/>
                    <a:gd name="T5" fmla="*/ 175 h 623"/>
                    <a:gd name="T6" fmla="*/ 518 w 1136"/>
                    <a:gd name="T7" fmla="*/ 87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20" y="577"/>
                        <a:pt x="73" y="420"/>
                        <a:pt x="122" y="345"/>
                      </a:cubicBezTo>
                      <a:cubicBezTo>
                        <a:pt x="171" y="270"/>
                        <a:pt x="227" y="218"/>
                        <a:pt x="293" y="175"/>
                      </a:cubicBezTo>
                      <a:cubicBezTo>
                        <a:pt x="359" y="132"/>
                        <a:pt x="378" y="116"/>
                        <a:pt x="518" y="87"/>
                      </a:cubicBezTo>
                      <a:cubicBezTo>
                        <a:pt x="658" y="58"/>
                        <a:pt x="1007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3" name="Freeform 22"/>
                <p:cNvSpPr>
                  <a:spLocks/>
                </p:cNvSpPr>
                <p:nvPr/>
              </p:nvSpPr>
              <p:spPr bwMode="auto">
                <a:xfrm>
                  <a:off x="5210" y="5753"/>
                  <a:ext cx="1136" cy="580"/>
                </a:xfrm>
                <a:custGeom>
                  <a:avLst/>
                  <a:gdLst>
                    <a:gd name="T0" fmla="*/ 0 w 1136"/>
                    <a:gd name="T1" fmla="*/ 580 h 580"/>
                    <a:gd name="T2" fmla="*/ 127 w 1136"/>
                    <a:gd name="T3" fmla="*/ 353 h 580"/>
                    <a:gd name="T4" fmla="*/ 301 w 1136"/>
                    <a:gd name="T5" fmla="*/ 172 h 580"/>
                    <a:gd name="T6" fmla="*/ 522 w 1136"/>
                    <a:gd name="T7" fmla="*/ 86 h 580"/>
                    <a:gd name="T8" fmla="*/ 1136 w 1136"/>
                    <a:gd name="T9" fmla="*/ 0 h 58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580">
                      <a:moveTo>
                        <a:pt x="0" y="580"/>
                      </a:moveTo>
                      <a:cubicBezTo>
                        <a:pt x="21" y="542"/>
                        <a:pt x="77" y="421"/>
                        <a:pt x="127" y="353"/>
                      </a:cubicBezTo>
                      <a:cubicBezTo>
                        <a:pt x="177" y="285"/>
                        <a:pt x="235" y="216"/>
                        <a:pt x="301" y="172"/>
                      </a:cubicBezTo>
                      <a:cubicBezTo>
                        <a:pt x="367" y="128"/>
                        <a:pt x="383" y="115"/>
                        <a:pt x="522" y="86"/>
                      </a:cubicBezTo>
                      <a:cubicBezTo>
                        <a:pt x="661" y="57"/>
                        <a:pt x="1008" y="18"/>
                        <a:pt x="1136" y="0"/>
                      </a:cubicBezTo>
                    </a:path>
                  </a:pathLst>
                </a:custGeom>
                <a:noFill/>
                <a:ln w="19050">
                  <a:solidFill>
                    <a:srgbClr val="AFB4BE"/>
                  </a:solidFill>
                  <a:prstDash val="sysDot"/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  <p:sp>
              <p:nvSpPr>
                <p:cNvPr id="134154" name="Freeform 21"/>
                <p:cNvSpPr>
                  <a:spLocks/>
                </p:cNvSpPr>
                <p:nvPr/>
              </p:nvSpPr>
              <p:spPr bwMode="auto">
                <a:xfrm>
                  <a:off x="5197" y="5359"/>
                  <a:ext cx="1136" cy="730"/>
                </a:xfrm>
                <a:custGeom>
                  <a:avLst/>
                  <a:gdLst>
                    <a:gd name="T0" fmla="*/ 0 w 1136"/>
                    <a:gd name="T1" fmla="*/ 623 h 623"/>
                    <a:gd name="T2" fmla="*/ 116 w 1136"/>
                    <a:gd name="T3" fmla="*/ 360 h 623"/>
                    <a:gd name="T4" fmla="*/ 286 w 1136"/>
                    <a:gd name="T5" fmla="*/ 190 h 623"/>
                    <a:gd name="T6" fmla="*/ 522 w 1136"/>
                    <a:gd name="T7" fmla="*/ 98 h 623"/>
                    <a:gd name="T8" fmla="*/ 1136 w 1136"/>
                    <a:gd name="T9" fmla="*/ 0 h 6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136" h="623">
                      <a:moveTo>
                        <a:pt x="0" y="623"/>
                      </a:moveTo>
                      <a:cubicBezTo>
                        <a:pt x="19" y="579"/>
                        <a:pt x="68" y="432"/>
                        <a:pt x="116" y="360"/>
                      </a:cubicBezTo>
                      <a:cubicBezTo>
                        <a:pt x="164" y="288"/>
                        <a:pt x="218" y="234"/>
                        <a:pt x="286" y="190"/>
                      </a:cubicBezTo>
                      <a:cubicBezTo>
                        <a:pt x="354" y="146"/>
                        <a:pt x="380" y="130"/>
                        <a:pt x="522" y="98"/>
                      </a:cubicBezTo>
                      <a:cubicBezTo>
                        <a:pt x="664" y="66"/>
                        <a:pt x="1008" y="20"/>
                        <a:pt x="1136" y="0"/>
                      </a:cubicBezTo>
                    </a:path>
                  </a:pathLst>
                </a:custGeom>
                <a:noFill/>
                <a:ln w="38100">
                  <a:solidFill>
                    <a:srgbClr val="4F81BD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>
                    <a:solidFill>
                      <a:srgbClr val="879BAA"/>
                    </a:solidFill>
                  </a:endParaRPr>
                </a:p>
              </p:txBody>
            </p:sp>
          </p:grpSp>
          <p:sp>
            <p:nvSpPr>
              <p:cNvPr id="41" name="Text Box 5"/>
              <p:cNvSpPr txBox="1">
                <a:spLocks noChangeArrowheads="1"/>
              </p:cNvSpPr>
              <p:nvPr/>
            </p:nvSpPr>
            <p:spPr bwMode="auto">
              <a:xfrm>
                <a:off x="2921861" y="5812159"/>
                <a:ext cx="1165053" cy="4174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en-GB" altLang="en-US" sz="1200" b="1" dirty="0" smtClean="0">
                    <a:solidFill>
                      <a:srgbClr val="4F81BD"/>
                    </a:solidFill>
                    <a:latin typeface="Siemens Sans" pitchFamily="2" charset="0"/>
                    <a:ea typeface="Times New Roman" pitchFamily="18" charset="0"/>
                    <a:cs typeface="Times New Roman" pitchFamily="18" charset="0"/>
                  </a:rPr>
                  <a:t>PET Recovery Curve</a:t>
                </a:r>
                <a:endParaRPr lang="en-GB" altLang="en-US" dirty="0" smtClean="0">
                  <a:solidFill>
                    <a:srgbClr val="000000"/>
                  </a:solidFill>
                  <a:cs typeface="Arial" pitchFamily="34" charset="0"/>
                </a:endParaRPr>
              </a:p>
            </p:txBody>
          </p:sp>
        </p:grpSp>
      </p:grpSp>
      <p:pic>
        <p:nvPicPr>
          <p:cNvPr id="118" name="Picture 3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8569" y="4700655"/>
            <a:ext cx="1380902" cy="1024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" name="AutoShape 6"/>
          <p:cNvSpPr>
            <a:spLocks noChangeAspect="1" noChangeArrowheads="1" noTextEdit="1"/>
          </p:cNvSpPr>
          <p:nvPr/>
        </p:nvSpPr>
        <p:spPr bwMode="auto">
          <a:xfrm>
            <a:off x="2697632" y="4639334"/>
            <a:ext cx="1630044" cy="2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124" name="Picture 3" descr="plot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826263" y="4639334"/>
            <a:ext cx="1372390" cy="114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27" name="AutoShape 6"/>
          <p:cNvSpPr>
            <a:spLocks noChangeAspect="1" noChangeArrowheads="1" noTextEdit="1"/>
          </p:cNvSpPr>
          <p:nvPr/>
        </p:nvSpPr>
        <p:spPr bwMode="auto">
          <a:xfrm>
            <a:off x="4884885" y="3473390"/>
            <a:ext cx="1630044" cy="2306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129" name="Picture 2" descr="plot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17438" y="4641099"/>
            <a:ext cx="1367292" cy="1144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 descr="syngo - eqpet.png"/>
          <p:cNvPicPr>
            <a:picLocks noChangeAspect="1"/>
          </p:cNvPicPr>
          <p:nvPr/>
        </p:nvPicPr>
        <p:blipFill rotWithShape="1">
          <a:blip r:embed="rId7"/>
          <a:srcRect l="332" t="27807" r="90880" b="52916"/>
          <a:stretch/>
        </p:blipFill>
        <p:spPr>
          <a:xfrm>
            <a:off x="3904714" y="3138694"/>
            <a:ext cx="1397416" cy="1149503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2801310" y="1642398"/>
            <a:ext cx="1425572" cy="1179572"/>
            <a:chOff x="2801310" y="1642398"/>
            <a:chExt cx="1425572" cy="1179572"/>
          </a:xfrm>
        </p:grpSpPr>
        <p:sp>
          <p:nvSpPr>
            <p:cNvPr id="139" name="Rectangle 17"/>
            <p:cNvSpPr>
              <a:spLocks noChangeArrowheads="1"/>
            </p:cNvSpPr>
            <p:nvPr/>
          </p:nvSpPr>
          <p:spPr bwMode="auto">
            <a:xfrm>
              <a:off x="2801310" y="1642398"/>
              <a:ext cx="1425572" cy="11795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AFB4BE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pic>
          <p:nvPicPr>
            <p:cNvPr id="131" name="Picture 6" descr="\\oxfh5f6a.ww005.siemens.net\kellmax1$\My Documents\Reports\White Papers\ms------- (EQ.PET White Paper)\Caen2TP\2TPHDFusedAxialQuant.png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7337" t="9862" r="4507" b="57231"/>
            <a:stretch/>
          </p:blipFill>
          <p:spPr bwMode="auto">
            <a:xfrm>
              <a:off x="2836822" y="1808830"/>
              <a:ext cx="1360266" cy="756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oup 15"/>
          <p:cNvGrpSpPr/>
          <p:nvPr/>
        </p:nvGrpSpPr>
        <p:grpSpPr>
          <a:xfrm>
            <a:off x="4978504" y="1642398"/>
            <a:ext cx="1425572" cy="1179572"/>
            <a:chOff x="4978504" y="1642398"/>
            <a:chExt cx="1425572" cy="1179572"/>
          </a:xfrm>
        </p:grpSpPr>
        <p:sp>
          <p:nvSpPr>
            <p:cNvPr id="151" name="Rectangle 17"/>
            <p:cNvSpPr>
              <a:spLocks noChangeArrowheads="1"/>
            </p:cNvSpPr>
            <p:nvPr/>
          </p:nvSpPr>
          <p:spPr bwMode="auto">
            <a:xfrm>
              <a:off x="4978504" y="1642398"/>
              <a:ext cx="1425572" cy="1179572"/>
            </a:xfrm>
            <a:prstGeom prst="rect">
              <a:avLst/>
            </a:prstGeom>
            <a:solidFill>
              <a:schemeClr val="tx1"/>
            </a:solidFill>
            <a:ln w="38100">
              <a:solidFill>
                <a:srgbClr val="AFB4BE"/>
              </a:solidFill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pic>
          <p:nvPicPr>
            <p:cNvPr id="132" name="Picture 9" descr="\\oxfh5f6a.ww005.siemens.net\kellmax1$\My Documents\Reports\White Papers\ms------- (EQ.PET White Paper)\Caen2TP\2TPHDFusedAxialQuantEQOnly.png"/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6882" t="9676" r="5834" b="58292"/>
            <a:stretch/>
          </p:blipFill>
          <p:spPr bwMode="auto">
            <a:xfrm>
              <a:off x="5011147" y="1825130"/>
              <a:ext cx="1360266" cy="739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/>
          <p:cNvGrpSpPr/>
          <p:nvPr/>
        </p:nvGrpSpPr>
        <p:grpSpPr>
          <a:xfrm>
            <a:off x="751949" y="1653134"/>
            <a:ext cx="1165053" cy="1155904"/>
            <a:chOff x="751949" y="1653134"/>
            <a:chExt cx="1165053" cy="1155904"/>
          </a:xfrm>
        </p:grpSpPr>
        <p:sp>
          <p:nvSpPr>
            <p:cNvPr id="8" name="Rectangle 7"/>
            <p:cNvSpPr/>
            <p:nvPr/>
          </p:nvSpPr>
          <p:spPr bwMode="auto">
            <a:xfrm>
              <a:off x="751949" y="1710896"/>
              <a:ext cx="1165053" cy="1052554"/>
            </a:xfrm>
            <a:prstGeom prst="rect">
              <a:avLst/>
            </a:prstGeom>
            <a:solidFill>
              <a:schemeClr val="bg1"/>
            </a:solidFill>
            <a:ln w="9525">
              <a:noFill/>
              <a:miter lim="800000"/>
              <a:headEnd/>
              <a:tailEnd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33" name="Picture 132" descr="man_with_white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070" y="1653134"/>
              <a:ext cx="722488" cy="11559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52" name="TextBox 151"/>
          <p:cNvSpPr txBox="1"/>
          <p:nvPr/>
        </p:nvSpPr>
        <p:spPr>
          <a:xfrm>
            <a:off x="624926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1.</a:t>
            </a:r>
          </a:p>
        </p:txBody>
      </p:sp>
      <p:sp>
        <p:nvSpPr>
          <p:cNvPr id="153" name="TextBox 152"/>
          <p:cNvSpPr txBox="1"/>
          <p:nvPr/>
        </p:nvSpPr>
        <p:spPr>
          <a:xfrm>
            <a:off x="2798074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>
                <a:solidFill>
                  <a:srgbClr val="000000"/>
                </a:solidFill>
              </a:rPr>
              <a:t>2</a:t>
            </a:r>
            <a:r>
              <a:rPr lang="en-US" b="1" dirty="0" smtClean="0">
                <a:solidFill>
                  <a:srgbClr val="000000"/>
                </a:solidFill>
              </a:rPr>
              <a:t>.</a:t>
            </a:r>
          </a:p>
        </p:txBody>
      </p:sp>
      <p:sp>
        <p:nvSpPr>
          <p:cNvPr id="154" name="TextBox 153"/>
          <p:cNvSpPr txBox="1"/>
          <p:nvPr/>
        </p:nvSpPr>
        <p:spPr>
          <a:xfrm>
            <a:off x="4965559" y="4344574"/>
            <a:ext cx="1425571" cy="28096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-US" b="1" dirty="0" smtClean="0">
                <a:solidFill>
                  <a:srgbClr val="000000"/>
                </a:solidFill>
              </a:rPr>
              <a:t>3.</a:t>
            </a:r>
          </a:p>
        </p:txBody>
      </p:sp>
      <p:pic>
        <p:nvPicPr>
          <p:cNvPr id="147" name="Picture 3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6870" t="222" r="26863"/>
          <a:stretch/>
        </p:blipFill>
        <p:spPr bwMode="auto">
          <a:xfrm>
            <a:off x="8184117" y="1408103"/>
            <a:ext cx="3529798" cy="4757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148" name="Group 147"/>
          <p:cNvGrpSpPr/>
          <p:nvPr/>
        </p:nvGrpSpPr>
        <p:grpSpPr>
          <a:xfrm>
            <a:off x="1709074" y="3125661"/>
            <a:ext cx="1425572" cy="1167447"/>
            <a:chOff x="1709074" y="3112144"/>
            <a:chExt cx="1425572" cy="1167447"/>
          </a:xfrm>
        </p:grpSpPr>
        <p:sp>
          <p:nvSpPr>
            <p:cNvPr id="149" name="Rectangle 148"/>
            <p:cNvSpPr/>
            <p:nvPr/>
          </p:nvSpPr>
          <p:spPr bwMode="auto">
            <a:xfrm>
              <a:off x="1808252" y="3222425"/>
              <a:ext cx="1294544" cy="10310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sp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pic>
          <p:nvPicPr>
            <p:cNvPr id="150" name="Picture 2" descr="H:\50_Promotion\70_eMedia\Images\MCTflow_cut_out_small.png"/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l="-1169" t="481" r="-3" b="49713"/>
            <a:stretch/>
          </p:blipFill>
          <p:spPr bwMode="auto">
            <a:xfrm>
              <a:off x="1709074" y="3112144"/>
              <a:ext cx="1425572" cy="1167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1715994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Oncologie </a:t>
            </a:r>
            <a:r>
              <a:rPr lang="fr-FR" altLang="en-US" b="0" noProof="0" smtClean="0"/>
              <a:t>: </a:t>
            </a:r>
            <a:r>
              <a:rPr lang="fr-FR" altLang="en-US" b="0" i="1" noProof="0" smtClean="0"/>
              <a:t>syngo</a:t>
            </a:r>
            <a:r>
              <a:rPr lang="fr-FR" altLang="en-US" b="0" noProof="0" smtClean="0"/>
              <a:t>.via EQ•PET permet la comparaison de SUV</a:t>
            </a:r>
            <a:endParaRPr lang="fr-FR" noProof="0"/>
          </a:p>
        </p:txBody>
      </p:sp>
      <p:pic>
        <p:nvPicPr>
          <p:cNvPr id="2" name="media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xmlns="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9738" y="1344168"/>
            <a:ext cx="8960000" cy="5040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5483931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pPr>
              <a:tabLst>
                <a:tab pos="852488" algn="l"/>
              </a:tabLst>
            </a:pPr>
            <a:r>
              <a:rPr lang="fr-FR" noProof="0" smtClean="0"/>
              <a:t>Quantifier</a:t>
            </a:r>
            <a:br>
              <a:rPr lang="fr-FR" noProof="0" smtClean="0"/>
            </a:br>
            <a:r>
              <a:rPr lang="fr-FR" b="0" noProof="0" smtClean="0"/>
              <a:t>EQPET : la solution.</a:t>
            </a:r>
            <a:endParaRPr lang="fr-FR" b="0" noProof="0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4"/>
          <a:srcRect l="7686" r="7343" b="42000"/>
          <a:stretch>
            <a:fillRect/>
          </a:stretch>
        </p:blipFill>
        <p:spPr bwMode="auto">
          <a:xfrm>
            <a:off x="0" y="1332531"/>
            <a:ext cx="5811139" cy="5264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5395" name="Picture 3"/>
          <p:cNvPicPr>
            <a:picLocks noChangeAspect="1" noChangeArrowheads="1"/>
          </p:cNvPicPr>
          <p:nvPr/>
        </p:nvPicPr>
        <p:blipFill>
          <a:blip r:embed="rId5"/>
          <a:srcRect l="4450" t="1677" r="6543" b="36688"/>
          <a:stretch>
            <a:fillRect/>
          </a:stretch>
        </p:blipFill>
        <p:spPr bwMode="auto">
          <a:xfrm>
            <a:off x="5955155" y="1268730"/>
            <a:ext cx="5914364" cy="543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/>
        </p:nvSpPr>
        <p:spPr>
          <a:xfrm>
            <a:off x="6149594" y="3429000"/>
            <a:ext cx="5854319" cy="3312414"/>
          </a:xfrm>
          <a:prstGeom prst="rect">
            <a:avLst/>
          </a:prstGeom>
          <a:solidFill>
            <a:srgbClr val="FFFFFF"/>
          </a:solidFill>
        </p:spPr>
        <p:txBody>
          <a:bodyPr wrap="none" lIns="0" tIns="0" rIns="0" bIns="0" rtlCol="0" anchor="t" anchorCtr="0">
            <a:noAutofit/>
          </a:bodyPr>
          <a:lstStyle/>
          <a:p>
            <a:r>
              <a:rPr lang="en-US" sz="1600" smtClean="0">
                <a:solidFill>
                  <a:schemeClr val="tx1"/>
                </a:solidFill>
              </a:rPr>
              <a:t>First, as concluded by the authors, it is no longer necessary to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sacrifice superior lesion detectability obtained with advanced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and new PET technologies for harmonizing quantitative PET/CT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 system performance.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	…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At the same time it opens the door to the use of quantitative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FDG PET/CT imaging in multicentre clinical trials.</a:t>
            </a:r>
          </a:p>
        </p:txBody>
      </p:sp>
      <p:sp>
        <p:nvSpPr>
          <p:cNvPr id="6" name="ZoneTexte 5"/>
          <p:cNvSpPr txBox="1"/>
          <p:nvPr/>
        </p:nvSpPr>
        <p:spPr>
          <a:xfrm>
            <a:off x="0" y="4149090"/>
            <a:ext cx="6048756" cy="161163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t" anchorCtr="0">
            <a:noAutofit/>
          </a:bodyPr>
          <a:lstStyle/>
          <a:p>
            <a:r>
              <a:rPr lang="en-US" sz="1600" smtClean="0">
                <a:solidFill>
                  <a:schemeClr val="tx1"/>
                </a:solidFill>
              </a:rPr>
              <a:t>These data indicate that it is not necessary to sacrifice the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superior lesion contrast and image quality achieved by newer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reconstruction techniques in the quest for harmonizing quantitative</a:t>
            </a:r>
          </a:p>
          <a:p>
            <a:r>
              <a:rPr lang="en-US" sz="1600" smtClean="0">
                <a:solidFill>
                  <a:schemeClr val="tx1"/>
                </a:solidFill>
              </a:rPr>
              <a:t>comparability between PET systems.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382212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4"/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fr-FR" noProof="0" smtClean="0"/>
              <a:t>Merci de votre attention</a:t>
            </a:r>
          </a:p>
        </p:txBody>
      </p:sp>
      <p:pic>
        <p:nvPicPr>
          <p:cNvPr id="86019" name="Bildplatzhalter 11" descr="Image_IHV_Kontakt.jpg"/>
          <p:cNvPicPr>
            <a:picLocks noGrp="1" noChangeAspect="1"/>
          </p:cNvPicPr>
          <p:nvPr>
            <p:ph sz="quarter" idx="4294967295"/>
          </p:nvPr>
        </p:nvPicPr>
        <p:blipFill>
          <a:blip r:embed="rId3"/>
          <a:srcRect l="24" r="24"/>
          <a:stretch>
            <a:fillRect/>
          </a:stretch>
        </p:blipFill>
        <p:spPr bwMode="ltGray">
          <a:xfrm>
            <a:off x="0" y="1412875"/>
            <a:ext cx="6099175" cy="4752975"/>
          </a:xfrm>
        </p:spPr>
      </p:pic>
      <p:sp>
        <p:nvSpPr>
          <p:cNvPr id="86020" name="Textplatzhalter 7"/>
          <p:cNvSpPr>
            <a:spLocks noGrp="1"/>
          </p:cNvSpPr>
          <p:nvPr>
            <p:ph type="body" sz="quarter" idx="4294967295"/>
          </p:nvPr>
        </p:nvSpPr>
        <p:spPr>
          <a:xfrm>
            <a:off x="6291893" y="1412875"/>
            <a:ext cx="5906457" cy="4752975"/>
          </a:xfrm>
          <a:solidFill>
            <a:srgbClr val="D7D7CD"/>
          </a:solidFill>
        </p:spPr>
        <p:txBody>
          <a:bodyPr lIns="252000" tIns="144000" rIns="252000" bIns="144000"/>
          <a:lstStyle/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tabLst>
                <a:tab pos="3787775" algn="r"/>
              </a:tabLst>
            </a:pPr>
            <a:endParaRPr lang="fr-FR" sz="1400" b="1" noProof="0" dirty="0" smtClean="0"/>
          </a:p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tabLst>
                <a:tab pos="3787775" algn="r"/>
              </a:tabLst>
            </a:pPr>
            <a:endParaRPr lang="fr-FR" sz="1400" b="1" noProof="0" dirty="0" smtClean="0"/>
          </a:p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tabLst>
                <a:tab pos="3787775" algn="r"/>
              </a:tabLst>
            </a:pPr>
            <a:r>
              <a:rPr lang="fr-FR" sz="1400" b="1" noProof="0" dirty="0" smtClean="0"/>
              <a:t>Syngo.VIA</a:t>
            </a:r>
          </a:p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tabLst>
                <a:tab pos="3787775" algn="r"/>
              </a:tabLst>
            </a:pPr>
            <a:r>
              <a:rPr lang="fr-FR" sz="1400" b="1" noProof="0" dirty="0" smtClean="0"/>
              <a:t>Dispositif médical de Classe </a:t>
            </a:r>
            <a:r>
              <a:rPr lang="fr-FR" sz="1400" b="1" noProof="0" dirty="0" err="1" smtClean="0"/>
              <a:t>IIa</a:t>
            </a:r>
            <a:endParaRPr lang="fr-FR" sz="1400" b="1" noProof="0" dirty="0" smtClean="0"/>
          </a:p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tabLst>
                <a:tab pos="3787775" algn="r"/>
              </a:tabLst>
            </a:pPr>
            <a:r>
              <a:rPr lang="fr-FR" sz="1400" noProof="0" dirty="0" smtClean="0"/>
              <a:t>CE, TÜV SÜD n°0123</a:t>
            </a:r>
          </a:p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tabLst>
                <a:tab pos="3787775" algn="r"/>
              </a:tabLst>
            </a:pPr>
            <a:r>
              <a:rPr lang="fr-FR" sz="1400" b="1" noProof="0" dirty="0" smtClean="0"/>
              <a:t>Fabricant : </a:t>
            </a:r>
            <a:r>
              <a:rPr lang="fr-FR" sz="1400" noProof="0" dirty="0" smtClean="0"/>
              <a:t>Siemens AG, </a:t>
            </a:r>
            <a:r>
              <a:rPr lang="fr-FR" sz="1400" noProof="0" dirty="0" err="1" smtClean="0"/>
              <a:t>Münich</a:t>
            </a:r>
            <a:r>
              <a:rPr lang="fr-FR" sz="1400" noProof="0" dirty="0" smtClean="0"/>
              <a:t>, Allemagne</a:t>
            </a:r>
          </a:p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tabLst>
                <a:tab pos="3787775" algn="r"/>
              </a:tabLst>
            </a:pPr>
            <a:endParaRPr lang="fr-FR" sz="1400" noProof="0" dirty="0" smtClean="0"/>
          </a:p>
          <a:p>
            <a:pPr marL="0" indent="0" eaLnBrk="1" hangingPunct="1">
              <a:lnSpc>
                <a:spcPct val="90000"/>
              </a:lnSpc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tabLst>
                <a:tab pos="3787775" algn="r"/>
              </a:tabLst>
            </a:pPr>
            <a:r>
              <a:rPr lang="fr-FR" sz="1400" b="1" noProof="0" dirty="0" smtClean="0"/>
              <a:t>Veuillez lire attentivement le manuel d’utilisation  de l’équipement.</a:t>
            </a:r>
            <a:r>
              <a:rPr lang="fr-FR" sz="1400" noProof="0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Lecture par organe</a:t>
            </a:r>
            <a:br>
              <a:rPr lang="fr-FR" noProof="0" smtClean="0"/>
            </a:br>
            <a:r>
              <a:rPr lang="fr-FR" b="0" noProof="0" smtClean="0"/>
              <a:t>Mise en page SMART disponible pour les protocoles Biograph mCT Flow smart</a:t>
            </a:r>
            <a:endParaRPr lang="fr-FR" b="0" noProof="0"/>
          </a:p>
        </p:txBody>
      </p:sp>
      <p:sp>
        <p:nvSpPr>
          <p:cNvPr id="12" name="Inhaltsplatzhalter 10"/>
          <p:cNvSpPr txBox="1">
            <a:spLocks/>
          </p:cNvSpPr>
          <p:nvPr/>
        </p:nvSpPr>
        <p:spPr bwMode="auto">
          <a:xfrm>
            <a:off x="627062" y="1412874"/>
            <a:ext cx="5472113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r>
              <a:rPr lang="da-DK" sz="2000" b="1" kern="0">
                <a:solidFill>
                  <a:srgbClr val="000000"/>
                </a:solidFill>
              </a:rPr>
              <a:t> </a:t>
            </a:r>
            <a:endParaRPr lang="en-US" sz="2000" b="1" kern="0">
              <a:solidFill>
                <a:srgbClr val="000000"/>
              </a:solidFill>
            </a:endParaRPr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387786" y="1412748"/>
            <a:ext cx="5472113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r>
              <a:rPr lang="fr-FR" sz="2000" b="1" kern="0" smtClean="0">
                <a:solidFill>
                  <a:srgbClr val="000000"/>
                </a:solidFill>
              </a:rPr>
              <a:t>Mise en page SMART</a:t>
            </a:r>
            <a:endParaRPr lang="fr-FR" kern="0">
              <a:solidFill>
                <a:srgbClr val="000000"/>
              </a:solidFill>
            </a:endParaRPr>
          </a:p>
        </p:txBody>
      </p:sp>
      <p:pic>
        <p:nvPicPr>
          <p:cNvPr id="33" name="Picture 2" descr="http://clipartist.info/clipart/pligg/COLOURINGBOOK.ORG/molumen_lcd_monitor-1979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5346" y="1786100"/>
            <a:ext cx="5336992" cy="43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777" y="2027632"/>
            <a:ext cx="4864718" cy="304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5792089" y="1414465"/>
            <a:ext cx="720090" cy="4741862"/>
            <a:chOff x="5792089" y="1414465"/>
            <a:chExt cx="720090" cy="4741862"/>
          </a:xfrm>
        </p:grpSpPr>
        <p:sp>
          <p:nvSpPr>
            <p:cNvPr id="29" name="Isosceles Triangle 28"/>
            <p:cNvSpPr/>
            <p:nvPr/>
          </p:nvSpPr>
          <p:spPr bwMode="auto">
            <a:xfrm rot="5400000">
              <a:off x="3781203" y="3425351"/>
              <a:ext cx="4741862" cy="720090"/>
            </a:xfrm>
            <a:prstGeom prst="triangle">
              <a:avLst/>
            </a:prstGeom>
            <a:gradFill flip="none" rotWithShape="0">
              <a:gsLst>
                <a:gs pos="52000">
                  <a:srgbClr val="55A0B9"/>
                </a:gs>
                <a:gs pos="100000">
                  <a:schemeClr val="bg1"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  <a:extLst/>
          </p:spPr>
          <p:txBody>
            <a:bodyPr wrap="square" lIns="108000" tIns="54000" rIns="108000" bIns="5400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Text Box 10"/>
            <p:cNvSpPr txBox="1">
              <a:spLocks noChangeArrowheads="1"/>
            </p:cNvSpPr>
            <p:nvPr/>
          </p:nvSpPr>
          <p:spPr bwMode="auto">
            <a:xfrm rot="16200000">
              <a:off x="3753133" y="3654590"/>
              <a:ext cx="4741859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>
                <a:lnSpc>
                  <a:spcPct val="85000"/>
                </a:lnSpc>
              </a:pPr>
              <a:r>
                <a:rPr lang="en-US" altLang="en-US" sz="2000" dirty="0" smtClean="0">
                  <a:solidFill>
                    <a:srgbClr val="FFFFFF"/>
                  </a:solidFill>
                </a:rPr>
                <a:t>Smart </a:t>
              </a:r>
              <a:r>
                <a:rPr lang="en-US" altLang="en-US" sz="2000" dirty="0" err="1" smtClean="0">
                  <a:solidFill>
                    <a:srgbClr val="FFFFFF"/>
                  </a:solidFill>
                </a:rPr>
                <a:t>Protocole</a:t>
              </a:r>
              <a:endParaRPr lang="en-US" altLang="en-US" sz="2000" dirty="0">
                <a:solidFill>
                  <a:srgbClr val="FFFFFF"/>
                </a:solidFill>
              </a:endParaRPr>
            </a:p>
          </p:txBody>
        </p:sp>
      </p:grpSp>
      <p:sp>
        <p:nvSpPr>
          <p:cNvPr id="3" name="Rectangle 2"/>
          <p:cNvSpPr/>
          <p:nvPr/>
        </p:nvSpPr>
        <p:spPr bwMode="auto">
          <a:xfrm>
            <a:off x="626491" y="1412749"/>
            <a:ext cx="5184648" cy="475310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45" name="Text Box 8"/>
          <p:cNvSpPr txBox="1">
            <a:spLocks noChangeArrowheads="1"/>
          </p:cNvSpPr>
          <p:nvPr/>
        </p:nvSpPr>
        <p:spPr bwMode="auto">
          <a:xfrm>
            <a:off x="4025773" y="4166962"/>
            <a:ext cx="1497330" cy="1710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no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b="0" dirty="0" smtClean="0">
                <a:solidFill>
                  <a:srgbClr val="FFFFFF"/>
                </a:solidFill>
              </a:rPr>
              <a:t>Zone 3</a:t>
            </a:r>
            <a:endParaRPr lang="en-US" altLang="en-US" b="0" dirty="0">
              <a:solidFill>
                <a:srgbClr val="FFFFFF"/>
              </a:solidFill>
            </a:endParaRPr>
          </a:p>
          <a:p>
            <a:pPr algn="l" eaLnBrk="1" hangingPunct="1">
              <a:lnSpc>
                <a:spcPct val="85000"/>
              </a:lnSpc>
            </a:pPr>
            <a:r>
              <a:rPr lang="en-US" altLang="en-US" dirty="0" smtClean="0">
                <a:solidFill>
                  <a:srgbClr val="55A0B9"/>
                </a:solidFill>
              </a:rPr>
              <a:t>Augmenter le </a:t>
            </a:r>
            <a:r>
              <a:rPr lang="en-US" altLang="en-US" dirty="0" err="1" smtClean="0">
                <a:solidFill>
                  <a:srgbClr val="55A0B9"/>
                </a:solidFill>
              </a:rPr>
              <a:t>Contraste</a:t>
            </a:r>
            <a:endParaRPr lang="en-US" altLang="en-US" dirty="0">
              <a:solidFill>
                <a:srgbClr val="55A0B9"/>
              </a:solidFill>
            </a:endParaRPr>
          </a:p>
          <a:p>
            <a:pPr algn="l" eaLnBrk="1" hangingPunct="1">
              <a:lnSpc>
                <a:spcPct val="85000"/>
              </a:lnSpc>
            </a:pPr>
            <a:r>
              <a:rPr lang="en-US" altLang="en-US" dirty="0" smtClean="0">
                <a:solidFill>
                  <a:srgbClr val="55A0B9"/>
                </a:solidFill>
              </a:rPr>
              <a:t>et la </a:t>
            </a:r>
            <a:r>
              <a:rPr lang="en-US" altLang="en-US" dirty="0" err="1" smtClean="0">
                <a:solidFill>
                  <a:srgbClr val="55A0B9"/>
                </a:solidFill>
              </a:rPr>
              <a:t>Vitesse</a:t>
            </a:r>
            <a:endParaRPr lang="en-US" altLang="en-US" dirty="0">
              <a:solidFill>
                <a:srgbClr val="55A0B9"/>
              </a:solidFill>
            </a:endParaRPr>
          </a:p>
        </p:txBody>
      </p:sp>
      <p:sp>
        <p:nvSpPr>
          <p:cNvPr id="46" name="Text Box 9"/>
          <p:cNvSpPr txBox="1">
            <a:spLocks noChangeArrowheads="1"/>
          </p:cNvSpPr>
          <p:nvPr/>
        </p:nvSpPr>
        <p:spPr bwMode="auto">
          <a:xfrm>
            <a:off x="4025773" y="2809081"/>
            <a:ext cx="1279525" cy="706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b="0" dirty="0" smtClean="0">
                <a:solidFill>
                  <a:srgbClr val="FFFFFF"/>
                </a:solidFill>
              </a:rPr>
              <a:t>Zone 2</a:t>
            </a:r>
            <a:r>
              <a:rPr lang="en-US" altLang="en-US" b="0" dirty="0">
                <a:solidFill>
                  <a:srgbClr val="55A0B9"/>
                </a:solidFill>
              </a:rPr>
              <a:t/>
            </a:r>
            <a:br>
              <a:rPr lang="en-US" altLang="en-US" b="0" dirty="0">
                <a:solidFill>
                  <a:srgbClr val="55A0B9"/>
                </a:solidFill>
              </a:rPr>
            </a:br>
            <a:r>
              <a:rPr lang="en-US" altLang="en-US" dirty="0" err="1" smtClean="0">
                <a:solidFill>
                  <a:srgbClr val="55A0B9"/>
                </a:solidFill>
              </a:rPr>
              <a:t>Reduire</a:t>
            </a:r>
            <a:r>
              <a:rPr lang="en-US" altLang="en-US" dirty="0" smtClean="0">
                <a:solidFill>
                  <a:srgbClr val="55A0B9"/>
                </a:solidFill>
              </a:rPr>
              <a:t> le </a:t>
            </a:r>
            <a:r>
              <a:rPr lang="en-US" altLang="en-US" dirty="0" err="1" smtClean="0">
                <a:solidFill>
                  <a:srgbClr val="55A0B9"/>
                </a:solidFill>
              </a:rPr>
              <a:t>Mouvement</a:t>
            </a:r>
            <a:endParaRPr lang="en-US" altLang="en-US" dirty="0">
              <a:solidFill>
                <a:srgbClr val="55A0B9"/>
              </a:solidFill>
            </a:endParaRPr>
          </a:p>
        </p:txBody>
      </p:sp>
      <p:sp>
        <p:nvSpPr>
          <p:cNvPr id="47" name="Text Box 10"/>
          <p:cNvSpPr txBox="1">
            <a:spLocks noChangeArrowheads="1"/>
          </p:cNvSpPr>
          <p:nvPr/>
        </p:nvSpPr>
        <p:spPr bwMode="auto">
          <a:xfrm>
            <a:off x="4025773" y="1604963"/>
            <a:ext cx="1279525" cy="9417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xmlns="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>
            <a:lvl1pPr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1pPr>
            <a:lvl2pPr marL="742950" indent="-28575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2pPr>
            <a:lvl3pPr marL="11430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3pPr>
            <a:lvl4pPr marL="16002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4pPr>
            <a:lvl5pPr marL="2057400" indent="-228600" algn="ctr" eaLnBrk="0" hangingPunct="0">
              <a:lnSpc>
                <a:spcPct val="110000"/>
              </a:lnSpc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5pPr>
            <a:lvl6pPr marL="25146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6pPr>
            <a:lvl7pPr marL="29718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7pPr>
            <a:lvl8pPr marL="34290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8pPr>
            <a:lvl9pPr marL="3886200" indent="-228600" algn="ctr" eaLnBrk="0" fontAlgn="base" hangingPunct="0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Arial" pitchFamily="34" charset="0"/>
                <a:ea typeface="ＭＳ Ｐゴシック" pitchFamily="34" charset="-128"/>
              </a:defRPr>
            </a:lvl9pPr>
          </a:lstStyle>
          <a:p>
            <a:pPr algn="l" eaLnBrk="1" hangingPunct="1">
              <a:lnSpc>
                <a:spcPct val="85000"/>
              </a:lnSpc>
            </a:pPr>
            <a:r>
              <a:rPr lang="en-US" altLang="en-US" b="0" dirty="0" smtClean="0">
                <a:solidFill>
                  <a:srgbClr val="FFFFFF"/>
                </a:solidFill>
              </a:rPr>
              <a:t>Zone 1</a:t>
            </a:r>
            <a:r>
              <a:rPr lang="en-US" altLang="en-US" b="0" dirty="0" smtClean="0">
                <a:solidFill>
                  <a:srgbClr val="55A0B9"/>
                </a:solidFill>
              </a:rPr>
              <a:t/>
            </a:r>
            <a:br>
              <a:rPr lang="en-US" altLang="en-US" b="0" dirty="0" smtClean="0">
                <a:solidFill>
                  <a:srgbClr val="55A0B9"/>
                </a:solidFill>
              </a:rPr>
            </a:br>
            <a:r>
              <a:rPr lang="en-US" altLang="en-US" dirty="0" smtClean="0">
                <a:solidFill>
                  <a:srgbClr val="55A0B9"/>
                </a:solidFill>
              </a:rPr>
              <a:t>Augmenter la </a:t>
            </a:r>
            <a:r>
              <a:rPr lang="en-US" altLang="en-US" dirty="0" err="1" smtClean="0">
                <a:solidFill>
                  <a:srgbClr val="55A0B9"/>
                </a:solidFill>
              </a:rPr>
              <a:t>Résolution</a:t>
            </a:r>
            <a:endParaRPr lang="en-US" altLang="en-US" dirty="0">
              <a:solidFill>
                <a:srgbClr val="55A0B9"/>
              </a:solidFill>
            </a:endParaRPr>
          </a:p>
        </p:txBody>
      </p:sp>
      <p:pic>
        <p:nvPicPr>
          <p:cNvPr id="48" name="Picture 47" descr="P166_34_LowRes_WB_VRT_v3"/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r="4020" b="339"/>
          <a:stretch/>
        </p:blipFill>
        <p:spPr bwMode="auto">
          <a:xfrm>
            <a:off x="1928476" y="1414463"/>
            <a:ext cx="1434356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0" y="1350963"/>
            <a:ext cx="5811139" cy="4806950"/>
            <a:chOff x="0" y="1350963"/>
            <a:chExt cx="5811139" cy="4806950"/>
          </a:xfrm>
        </p:grpSpPr>
        <p:sp>
          <p:nvSpPr>
            <p:cNvPr id="31" name="Line 5"/>
            <p:cNvSpPr>
              <a:spLocks noChangeShapeType="1"/>
            </p:cNvSpPr>
            <p:nvPr/>
          </p:nvSpPr>
          <p:spPr bwMode="auto">
            <a:xfrm>
              <a:off x="0" y="2574417"/>
              <a:ext cx="5811139" cy="0"/>
            </a:xfrm>
            <a:prstGeom prst="line">
              <a:avLst/>
            </a:prstGeom>
            <a:noFill/>
            <a:ln w="25400">
              <a:solidFill>
                <a:srgbClr val="55A0B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anchor="ctr">
              <a:spAutoFit/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32" name="Line 6"/>
            <p:cNvSpPr>
              <a:spLocks noChangeShapeType="1"/>
            </p:cNvSpPr>
            <p:nvPr/>
          </p:nvSpPr>
          <p:spPr bwMode="auto">
            <a:xfrm>
              <a:off x="0" y="3811588"/>
              <a:ext cx="5811139" cy="0"/>
            </a:xfrm>
            <a:prstGeom prst="line">
              <a:avLst/>
            </a:prstGeom>
            <a:noFill/>
            <a:ln w="25400">
              <a:solidFill>
                <a:srgbClr val="55A0B9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anchor="ctr">
              <a:spAutoFit/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18" name="Rectangle 2"/>
            <p:cNvSpPr>
              <a:spLocks noChangeAspect="1" noChangeArrowheads="1"/>
            </p:cNvSpPr>
            <p:nvPr/>
          </p:nvSpPr>
          <p:spPr bwMode="auto">
            <a:xfrm>
              <a:off x="0" y="1414463"/>
              <a:ext cx="5811139" cy="1159954"/>
            </a:xfrm>
            <a:prstGeom prst="rect">
              <a:avLst/>
            </a:prstGeom>
            <a:solidFill>
              <a:srgbClr val="55A0B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19" name="Rectangle 3"/>
            <p:cNvSpPr>
              <a:spLocks noChangeAspect="1" noChangeArrowheads="1"/>
            </p:cNvSpPr>
            <p:nvPr/>
          </p:nvSpPr>
          <p:spPr bwMode="auto">
            <a:xfrm>
              <a:off x="0" y="2574417"/>
              <a:ext cx="5811139" cy="1233996"/>
            </a:xfrm>
            <a:prstGeom prst="rect">
              <a:avLst/>
            </a:prstGeom>
            <a:solidFill>
              <a:srgbClr val="006487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0" name="Rectangle 4"/>
            <p:cNvSpPr>
              <a:spLocks noChangeAspect="1" noChangeArrowheads="1"/>
            </p:cNvSpPr>
            <p:nvPr/>
          </p:nvSpPr>
          <p:spPr bwMode="auto">
            <a:xfrm>
              <a:off x="0" y="3808413"/>
              <a:ext cx="5811139" cy="2349500"/>
            </a:xfrm>
            <a:prstGeom prst="rect">
              <a:avLst/>
            </a:prstGeom>
            <a:solidFill>
              <a:srgbClr val="AFD7E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108000" tIns="54000" rIns="108000" bIns="54000" anchor="ctr"/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eaLnBrk="1" hangingPunct="1"/>
              <a:endParaRPr lang="en-US" altLang="en-US">
                <a:solidFill>
                  <a:srgbClr val="000000"/>
                </a:solidFill>
              </a:endParaRPr>
            </a:p>
          </p:txBody>
        </p:sp>
        <p:sp>
          <p:nvSpPr>
            <p:cNvPr id="21" name="Text Box 8"/>
            <p:cNvSpPr txBox="1">
              <a:spLocks noChangeArrowheads="1"/>
            </p:cNvSpPr>
            <p:nvPr/>
          </p:nvSpPr>
          <p:spPr bwMode="auto">
            <a:xfrm>
              <a:off x="4025773" y="4166962"/>
              <a:ext cx="1279525" cy="1710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no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fr-FR" altLang="en-US" dirty="0" smtClean="0">
                  <a:solidFill>
                    <a:srgbClr val="FFFFFF"/>
                  </a:solidFill>
                </a:rPr>
                <a:t>Augmenter le Contraste</a:t>
              </a:r>
            </a:p>
            <a:p>
              <a:pPr algn="l" eaLnBrk="1" hangingPunct="1">
                <a:lnSpc>
                  <a:spcPct val="85000"/>
                </a:lnSpc>
              </a:pPr>
              <a:r>
                <a:rPr lang="fr-FR" altLang="en-US" dirty="0" smtClean="0">
                  <a:solidFill>
                    <a:srgbClr val="FFFFFF"/>
                  </a:solidFill>
                </a:rPr>
                <a:t>et la Vitesse</a:t>
              </a:r>
              <a:endParaRPr lang="fr-FR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22" name="Text Box 9"/>
            <p:cNvSpPr txBox="1">
              <a:spLocks noChangeArrowheads="1"/>
            </p:cNvSpPr>
            <p:nvPr/>
          </p:nvSpPr>
          <p:spPr bwMode="auto">
            <a:xfrm>
              <a:off x="4025773" y="2809081"/>
              <a:ext cx="1497330" cy="8448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0" tIns="0" rIns="0" bIns="0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fr-FR" altLang="en-US" smtClean="0">
                  <a:solidFill>
                    <a:srgbClr val="FFFFFF"/>
                  </a:solidFill>
                </a:rPr>
                <a:t>Réduire</a:t>
              </a:r>
            </a:p>
            <a:p>
              <a:pPr algn="l" eaLnBrk="1" hangingPunct="1">
                <a:lnSpc>
                  <a:spcPct val="85000"/>
                </a:lnSpc>
              </a:pPr>
              <a:r>
                <a:rPr lang="fr-FR" altLang="en-US" smtClean="0">
                  <a:solidFill>
                    <a:srgbClr val="FFFFFF"/>
                  </a:solidFill>
                </a:rPr>
                <a:t>le mouvement</a:t>
              </a:r>
              <a:endParaRPr lang="fr-FR" altLang="en-US">
                <a:solidFill>
                  <a:srgbClr val="FFFFFF"/>
                </a:solidFill>
              </a:endParaRPr>
            </a:p>
          </p:txBody>
        </p:sp>
        <p:sp>
          <p:nvSpPr>
            <p:cNvPr id="23" name="Text Box 10"/>
            <p:cNvSpPr txBox="1">
              <a:spLocks noChangeArrowheads="1"/>
            </p:cNvSpPr>
            <p:nvPr/>
          </p:nvSpPr>
          <p:spPr bwMode="auto">
            <a:xfrm>
              <a:off x="4025773" y="1604963"/>
              <a:ext cx="1279525" cy="706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xmlns="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>
              <a:lvl1pPr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1pPr>
              <a:lvl2pPr marL="742950" indent="-28575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2pPr>
              <a:lvl3pPr marL="11430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3pPr>
              <a:lvl4pPr marL="16002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4pPr>
              <a:lvl5pPr marL="2057400" indent="-228600" algn="ctr" eaLnBrk="0" hangingPunct="0">
                <a:lnSpc>
                  <a:spcPct val="110000"/>
                </a:lnSpc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5pPr>
              <a:lvl6pPr marL="25146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6pPr>
              <a:lvl7pPr marL="29718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7pPr>
              <a:lvl8pPr marL="34290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8pPr>
              <a:lvl9pPr marL="3886200" indent="-228600" algn="ctr" eaLnBrk="0" fontAlgn="base" hangingPunct="0">
                <a:lnSpc>
                  <a:spcPct val="110000"/>
                </a:lnSpc>
                <a:spcBef>
                  <a:spcPct val="0"/>
                </a:spcBef>
                <a:spcAft>
                  <a:spcPct val="0"/>
                </a:spcAft>
                <a:defRPr b="1">
                  <a:solidFill>
                    <a:schemeClr val="tx1"/>
                  </a:solidFill>
                  <a:latin typeface="Arial" pitchFamily="34" charset="0"/>
                  <a:ea typeface="ＭＳ Ｐゴシック" pitchFamily="34" charset="-128"/>
                </a:defRPr>
              </a:lvl9pPr>
            </a:lstStyle>
            <a:p>
              <a:pPr algn="l" eaLnBrk="1" hangingPunct="1">
                <a:lnSpc>
                  <a:spcPct val="85000"/>
                </a:lnSpc>
              </a:pPr>
              <a:r>
                <a:rPr lang="fr-FR" altLang="en-US" dirty="0" smtClean="0">
                  <a:solidFill>
                    <a:srgbClr val="FFFFFF"/>
                  </a:solidFill>
                </a:rPr>
                <a:t>Augmenter</a:t>
              </a:r>
              <a:br>
                <a:rPr lang="fr-FR" altLang="en-US" dirty="0" smtClean="0">
                  <a:solidFill>
                    <a:srgbClr val="FFFFFF"/>
                  </a:solidFill>
                </a:rPr>
              </a:br>
              <a:r>
                <a:rPr lang="fr-FR" altLang="en-US" dirty="0" smtClean="0">
                  <a:solidFill>
                    <a:srgbClr val="FFFFFF"/>
                  </a:solidFill>
                </a:rPr>
                <a:t>la Résolution</a:t>
              </a:r>
              <a:endParaRPr lang="fr-FR" altLang="en-US" dirty="0">
                <a:solidFill>
                  <a:srgbClr val="FFFFFF"/>
                </a:solidFill>
              </a:endParaRPr>
            </a:p>
          </p:txBody>
        </p:sp>
        <p:pic>
          <p:nvPicPr>
            <p:cNvPr id="24" name="Picture 23" descr="man_with_whit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69121" y="1350963"/>
              <a:ext cx="3003550" cy="48053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8" name="Group 27"/>
            <p:cNvGrpSpPr>
              <a:grpSpLocks/>
            </p:cNvGrpSpPr>
            <p:nvPr/>
          </p:nvGrpSpPr>
          <p:grpSpPr bwMode="auto">
            <a:xfrm rot="10800000">
              <a:off x="2010118" y="1700784"/>
              <a:ext cx="555625" cy="92075"/>
              <a:chOff x="5928" y="1877"/>
              <a:chExt cx="350" cy="58"/>
            </a:xfrm>
          </p:grpSpPr>
          <p:sp>
            <p:nvSpPr>
              <p:cNvPr id="35" name="Oval 34"/>
              <p:cNvSpPr>
                <a:spLocks noChangeArrowheads="1"/>
              </p:cNvSpPr>
              <p:nvPr/>
            </p:nvSpPr>
            <p:spPr bwMode="auto">
              <a:xfrm>
                <a:off x="5928" y="1877"/>
                <a:ext cx="56" cy="58"/>
              </a:xfrm>
              <a:prstGeom prst="ellipse">
                <a:avLst/>
              </a:prstGeom>
              <a:solidFill>
                <a:srgbClr val="EB780A">
                  <a:alpha val="7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37" name="Line 19"/>
              <p:cNvSpPr>
                <a:spLocks noChangeShapeType="1"/>
              </p:cNvSpPr>
              <p:nvPr/>
            </p:nvSpPr>
            <p:spPr bwMode="auto">
              <a:xfrm>
                <a:off x="6022" y="1904"/>
                <a:ext cx="256" cy="1"/>
              </a:xfrm>
              <a:prstGeom prst="line">
                <a:avLst/>
              </a:prstGeom>
              <a:noFill/>
              <a:ln w="63500">
                <a:solidFill>
                  <a:srgbClr val="EB780A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grpSp>
          <p:nvGrpSpPr>
            <p:cNvPr id="38" name="Group 37"/>
            <p:cNvGrpSpPr>
              <a:grpSpLocks/>
            </p:cNvGrpSpPr>
            <p:nvPr/>
          </p:nvGrpSpPr>
          <p:grpSpPr bwMode="auto">
            <a:xfrm rot="10800000">
              <a:off x="2375154" y="4437126"/>
              <a:ext cx="555625" cy="92075"/>
              <a:chOff x="5928" y="1877"/>
              <a:chExt cx="350" cy="58"/>
            </a:xfrm>
          </p:grpSpPr>
          <p:sp>
            <p:nvSpPr>
              <p:cNvPr id="39" name="Oval 38"/>
              <p:cNvSpPr>
                <a:spLocks noChangeArrowheads="1"/>
              </p:cNvSpPr>
              <p:nvPr/>
            </p:nvSpPr>
            <p:spPr bwMode="auto">
              <a:xfrm>
                <a:off x="5928" y="1877"/>
                <a:ext cx="56" cy="58"/>
              </a:xfrm>
              <a:prstGeom prst="ellipse">
                <a:avLst/>
              </a:prstGeom>
              <a:solidFill>
                <a:srgbClr val="EB780A">
                  <a:alpha val="7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40" name="Line 19"/>
              <p:cNvSpPr>
                <a:spLocks noChangeShapeType="1"/>
              </p:cNvSpPr>
              <p:nvPr/>
            </p:nvSpPr>
            <p:spPr bwMode="auto">
              <a:xfrm>
                <a:off x="6022" y="1904"/>
                <a:ext cx="256" cy="1"/>
              </a:xfrm>
              <a:prstGeom prst="line">
                <a:avLst/>
              </a:prstGeom>
              <a:noFill/>
              <a:ln w="63500">
                <a:solidFill>
                  <a:srgbClr val="EB780A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  <p:sp>
          <p:nvSpPr>
            <p:cNvPr id="41" name="Line 5"/>
            <p:cNvSpPr>
              <a:spLocks noChangeShapeType="1"/>
            </p:cNvSpPr>
            <p:nvPr/>
          </p:nvSpPr>
          <p:spPr bwMode="auto">
            <a:xfrm>
              <a:off x="0" y="2574417"/>
              <a:ext cx="5811139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anchor="ctr">
              <a:spAutoFit/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sp>
          <p:nvSpPr>
            <p:cNvPr id="42" name="Line 6"/>
            <p:cNvSpPr>
              <a:spLocks noChangeShapeType="1"/>
            </p:cNvSpPr>
            <p:nvPr/>
          </p:nvSpPr>
          <p:spPr bwMode="auto">
            <a:xfrm>
              <a:off x="0" y="3811588"/>
              <a:ext cx="5811139" cy="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108000" tIns="54000" rIns="108000" bIns="54000" anchor="ctr">
              <a:spAutoFit/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  <p:grpSp>
          <p:nvGrpSpPr>
            <p:cNvPr id="44" name="Group 43"/>
            <p:cNvGrpSpPr>
              <a:grpSpLocks/>
            </p:cNvGrpSpPr>
            <p:nvPr/>
          </p:nvGrpSpPr>
          <p:grpSpPr bwMode="auto">
            <a:xfrm rot="10800000">
              <a:off x="2198879" y="3044871"/>
              <a:ext cx="555625" cy="92075"/>
              <a:chOff x="5928" y="1877"/>
              <a:chExt cx="350" cy="58"/>
            </a:xfrm>
          </p:grpSpPr>
          <p:sp>
            <p:nvSpPr>
              <p:cNvPr id="49" name="Oval 48"/>
              <p:cNvSpPr>
                <a:spLocks noChangeArrowheads="1"/>
              </p:cNvSpPr>
              <p:nvPr/>
            </p:nvSpPr>
            <p:spPr bwMode="auto">
              <a:xfrm>
                <a:off x="5928" y="1877"/>
                <a:ext cx="56" cy="58"/>
              </a:xfrm>
              <a:prstGeom prst="ellipse">
                <a:avLst/>
              </a:prstGeom>
              <a:solidFill>
                <a:srgbClr val="EB780A">
                  <a:alpha val="79999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 algn="ctr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1pPr>
                <a:lvl2pPr marL="742950" indent="-28575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2pPr>
                <a:lvl3pPr marL="11430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3pPr>
                <a:lvl4pPr marL="16002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4pPr>
                <a:lvl5pPr marL="2057400" indent="-228600" algn="ctr" eaLnBrk="0" hangingPunct="0">
                  <a:lnSpc>
                    <a:spcPct val="110000"/>
                  </a:lnSpc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5pPr>
                <a:lvl6pPr marL="25146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6pPr>
                <a:lvl7pPr marL="29718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7pPr>
                <a:lvl8pPr marL="34290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8pPr>
                <a:lvl9pPr marL="3886200" indent="-228600" algn="ctr" eaLnBrk="0" fontAlgn="base" hangingPunct="0">
                  <a:lnSpc>
                    <a:spcPct val="110000"/>
                  </a:lnSpc>
                  <a:spcBef>
                    <a:spcPct val="0"/>
                  </a:spcBef>
                  <a:spcAft>
                    <a:spcPct val="0"/>
                  </a:spcAft>
                  <a:defRPr b="1">
                    <a:solidFill>
                      <a:schemeClr val="tx1"/>
                    </a:solidFill>
                    <a:latin typeface="Arial" pitchFamily="34" charset="0"/>
                    <a:ea typeface="ＭＳ Ｐゴシック" pitchFamily="34" charset="-128"/>
                  </a:defRPr>
                </a:lvl9pPr>
              </a:lstStyle>
              <a:p>
                <a:pPr eaLnBrk="1" hangingPunct="1"/>
                <a:endParaRPr lang="en-US" altLang="en-US">
                  <a:solidFill>
                    <a:srgbClr val="000000"/>
                  </a:solidFill>
                </a:endParaRPr>
              </a:p>
            </p:txBody>
          </p:sp>
          <p:sp>
            <p:nvSpPr>
              <p:cNvPr id="50" name="Line 19"/>
              <p:cNvSpPr>
                <a:spLocks noChangeShapeType="1"/>
              </p:cNvSpPr>
              <p:nvPr/>
            </p:nvSpPr>
            <p:spPr bwMode="auto">
              <a:xfrm>
                <a:off x="6022" y="1904"/>
                <a:ext cx="256" cy="1"/>
              </a:xfrm>
              <a:prstGeom prst="line">
                <a:avLst/>
              </a:prstGeom>
              <a:noFill/>
              <a:ln w="63500">
                <a:solidFill>
                  <a:srgbClr val="EB780A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endParaRPr lang="en-US">
                  <a:solidFill>
                    <a:srgbClr val="879BAA"/>
                  </a:solidFill>
                </a:endParaRPr>
              </a:p>
            </p:txBody>
          </p:sp>
        </p:grpSp>
      </p:grpSp>
      <p:sp>
        <p:nvSpPr>
          <p:cNvPr id="51" name="Line 19"/>
          <p:cNvSpPr>
            <a:spLocks noChangeShapeType="1"/>
          </p:cNvSpPr>
          <p:nvPr/>
        </p:nvSpPr>
        <p:spPr bwMode="auto">
          <a:xfrm rot="10800000">
            <a:off x="2205482" y="3091750"/>
            <a:ext cx="406400" cy="1588"/>
          </a:xfrm>
          <a:prstGeom prst="line">
            <a:avLst/>
          </a:prstGeom>
          <a:noFill/>
          <a:ln w="63500">
            <a:solidFill>
              <a:srgbClr val="EB780A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36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269" t="-15" r="-2" b="49374"/>
          <a:stretch/>
        </p:blipFill>
        <p:spPr bwMode="auto">
          <a:xfrm>
            <a:off x="0" y="583531"/>
            <a:ext cx="1705231" cy="558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648983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1"/>
            <a:ext cx="12198351" cy="1262055"/>
          </a:xfrm>
        </p:spPr>
        <p:txBody>
          <a:bodyPr/>
          <a:lstStyle/>
          <a:p>
            <a:r>
              <a:rPr lang="fr-FR" noProof="0" smtClean="0"/>
              <a:t>Lecture par organe </a:t>
            </a:r>
            <a:br>
              <a:rPr lang="fr-FR" noProof="0" smtClean="0"/>
            </a:br>
            <a:r>
              <a:rPr lang="fr-FR" b="0" noProof="0" smtClean="0"/>
              <a:t>Les études en suivi thérapeutique nécessitent un recalage précis entre les examens</a:t>
            </a:r>
            <a:endParaRPr lang="fr-FR" b="0" noProof="0"/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387786" y="1412748"/>
            <a:ext cx="5472113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endParaRPr lang="en-US" kern="0" dirty="0">
              <a:solidFill>
                <a:srgbClr val="000000"/>
              </a:solidFill>
            </a:endParaRPr>
          </a:p>
        </p:txBody>
      </p:sp>
      <p:pic>
        <p:nvPicPr>
          <p:cNvPr id="33" name="Picture 2" descr="http://clipartist.info/clipart/pligg/COLOURINGBOOK.ORG/molumen_lcd_monitor-1979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5346" y="1786100"/>
            <a:ext cx="5336992" cy="43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778" y="2027632"/>
            <a:ext cx="4864718" cy="304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 bwMode="auto">
          <a:xfrm>
            <a:off x="6758033" y="2252460"/>
            <a:ext cx="4766970" cy="1405140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5" name="Rectangle 54"/>
          <p:cNvSpPr/>
          <p:nvPr/>
        </p:nvSpPr>
        <p:spPr bwMode="auto">
          <a:xfrm>
            <a:off x="626491" y="1412749"/>
            <a:ext cx="5472684" cy="475310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pic>
        <p:nvPicPr>
          <p:cNvPr id="36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269" t="-15" r="-2" b="49374"/>
          <a:stretch/>
        </p:blipFill>
        <p:spPr bwMode="auto">
          <a:xfrm>
            <a:off x="0" y="583531"/>
            <a:ext cx="1705231" cy="558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P166_34_LowRes_WB_VRT_v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r="4020" b="339"/>
          <a:stretch/>
        </p:blipFill>
        <p:spPr bwMode="auto">
          <a:xfrm>
            <a:off x="1928476" y="1414463"/>
            <a:ext cx="1434356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P166_34_LowRes_WB_VRT_v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" r="4020" b="132"/>
          <a:stretch/>
        </p:blipFill>
        <p:spPr bwMode="auto">
          <a:xfrm>
            <a:off x="3938905" y="1628684"/>
            <a:ext cx="1434356" cy="475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" name="Line 19"/>
          <p:cNvSpPr>
            <a:spLocks noChangeShapeType="1"/>
          </p:cNvSpPr>
          <p:nvPr/>
        </p:nvSpPr>
        <p:spPr bwMode="auto">
          <a:xfrm rot="10800000">
            <a:off x="2205482" y="3091750"/>
            <a:ext cx="406400" cy="1588"/>
          </a:xfrm>
          <a:prstGeom prst="line">
            <a:avLst/>
          </a:prstGeom>
          <a:noFill/>
          <a:ln w="63500">
            <a:solidFill>
              <a:srgbClr val="EB780A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0" y="6163665"/>
            <a:ext cx="6243193" cy="216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4023862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Lecture par organe </a:t>
            </a:r>
            <a:br>
              <a:rPr lang="fr-FR" noProof="0" smtClean="0"/>
            </a:br>
            <a:r>
              <a:rPr lang="fr-FR" b="0" noProof="0" smtClean="0"/>
              <a:t>Le décalage entre examens pourrait être la cause d‘une disparition d‘une lésion</a:t>
            </a:r>
            <a:endParaRPr lang="fr-FR" b="0" noProof="0"/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387786" y="1412748"/>
            <a:ext cx="5472113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Clr>
                <a:srgbClr val="879BAA"/>
              </a:buClr>
              <a:defRPr/>
            </a:pPr>
            <a:r>
              <a:rPr lang="fr-FR" sz="2000" b="1" kern="0" smtClean="0">
                <a:solidFill>
                  <a:srgbClr val="000000"/>
                </a:solidFill>
              </a:rPr>
              <a:t>Recalage conventionnel</a:t>
            </a:r>
            <a:endParaRPr lang="fr-FR" kern="0">
              <a:solidFill>
                <a:srgbClr val="000000"/>
              </a:solidFill>
            </a:endParaRPr>
          </a:p>
        </p:txBody>
      </p:sp>
      <p:pic>
        <p:nvPicPr>
          <p:cNvPr id="33" name="Picture 2" descr="http://clipartist.info/clipart/pligg/COLOURINGBOOK.ORG/molumen_lcd_monitor-1979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5346" y="1786100"/>
            <a:ext cx="5336992" cy="43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778" y="2027632"/>
            <a:ext cx="4864718" cy="304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" name="Rectangle 54"/>
          <p:cNvSpPr/>
          <p:nvPr/>
        </p:nvSpPr>
        <p:spPr bwMode="auto">
          <a:xfrm>
            <a:off x="626491" y="1412749"/>
            <a:ext cx="5472684" cy="475310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pic>
        <p:nvPicPr>
          <p:cNvPr id="36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269" t="-15" r="-2" b="49374"/>
          <a:stretch/>
        </p:blipFill>
        <p:spPr bwMode="auto">
          <a:xfrm>
            <a:off x="0" y="583531"/>
            <a:ext cx="1705231" cy="558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47" descr="P166_34_LowRes_WB_VRT_v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r="4020" b="339"/>
          <a:stretch/>
        </p:blipFill>
        <p:spPr bwMode="auto">
          <a:xfrm>
            <a:off x="1928476" y="1414463"/>
            <a:ext cx="1434356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9" name="Picture 48" descr="P166_34_LowRes_WB_VRT_v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" r="4020" b="132"/>
          <a:stretch/>
        </p:blipFill>
        <p:spPr bwMode="auto">
          <a:xfrm>
            <a:off x="3938905" y="1628684"/>
            <a:ext cx="1434356" cy="475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 bwMode="auto">
          <a:xfrm>
            <a:off x="0" y="6163665"/>
            <a:ext cx="6243193" cy="216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15" name="Parallelogram 14"/>
          <p:cNvSpPr/>
          <p:nvPr/>
        </p:nvSpPr>
        <p:spPr bwMode="auto">
          <a:xfrm>
            <a:off x="1849249" y="2997064"/>
            <a:ext cx="4105908" cy="165853"/>
          </a:xfrm>
          <a:prstGeom prst="parallelogram">
            <a:avLst>
              <a:gd name="adj" fmla="val 185189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3" name="Line 19"/>
          <p:cNvSpPr>
            <a:spLocks noChangeShapeType="1"/>
          </p:cNvSpPr>
          <p:nvPr/>
        </p:nvSpPr>
        <p:spPr bwMode="auto">
          <a:xfrm rot="10800000">
            <a:off x="2205482" y="3091750"/>
            <a:ext cx="406400" cy="1588"/>
          </a:xfrm>
          <a:prstGeom prst="line">
            <a:avLst/>
          </a:prstGeom>
          <a:noFill/>
          <a:ln w="63500">
            <a:solidFill>
              <a:srgbClr val="EB780A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670336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dirty="0" smtClean="0"/>
              <a:t>Lecture par organe </a:t>
            </a:r>
            <a:br>
              <a:rPr lang="fr-FR" noProof="0" dirty="0" smtClean="0"/>
            </a:br>
            <a:r>
              <a:rPr lang="fr-FR" b="0" noProof="0" dirty="0" smtClean="0"/>
              <a:t>La technologie ALPHA reconnait des marqueurs anatomiques</a:t>
            </a:r>
            <a:endParaRPr lang="fr-FR" b="0" noProof="0" dirty="0"/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387786" y="1412748"/>
            <a:ext cx="5472113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>
              <a:buClr>
                <a:srgbClr val="879BAA"/>
              </a:buClr>
              <a:defRPr/>
            </a:pPr>
            <a:r>
              <a:rPr lang="fr-FR" sz="2000" b="1" kern="0" smtClean="0"/>
              <a:t>Recalage ALPHA</a:t>
            </a:r>
            <a:endParaRPr lang="fr-FR" kern="0">
              <a:solidFill>
                <a:srgbClr val="000000"/>
              </a:solidFill>
            </a:endParaRPr>
          </a:p>
        </p:txBody>
      </p:sp>
      <p:pic>
        <p:nvPicPr>
          <p:cNvPr id="33" name="Picture 2" descr="http://clipartist.info/clipart/pligg/COLOURINGBOOK.ORG/molumen_lcd_monitor-1979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5346" y="1786100"/>
            <a:ext cx="5336992" cy="43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778" y="2027632"/>
            <a:ext cx="4864718" cy="304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Rectangle 51"/>
          <p:cNvSpPr/>
          <p:nvPr/>
        </p:nvSpPr>
        <p:spPr bwMode="auto">
          <a:xfrm>
            <a:off x="626491" y="1412749"/>
            <a:ext cx="5472684" cy="475310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pic>
        <p:nvPicPr>
          <p:cNvPr id="54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269" t="-15" r="-2" b="49374"/>
          <a:stretch/>
        </p:blipFill>
        <p:spPr bwMode="auto">
          <a:xfrm>
            <a:off x="0" y="583531"/>
            <a:ext cx="1705231" cy="558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" name="Picture 55" descr="P166_34_LowRes_WB_VRT_v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r="4020" b="339"/>
          <a:stretch/>
        </p:blipFill>
        <p:spPr bwMode="auto">
          <a:xfrm>
            <a:off x="1928476" y="1414463"/>
            <a:ext cx="1434356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7" name="Picture 56" descr="P166_34_LowRes_WB_VRT_v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2" r="4020" b="132"/>
          <a:stretch/>
        </p:blipFill>
        <p:spPr bwMode="auto">
          <a:xfrm>
            <a:off x="3938905" y="1628684"/>
            <a:ext cx="1434356" cy="4751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" name="Rectangle 57"/>
          <p:cNvSpPr/>
          <p:nvPr/>
        </p:nvSpPr>
        <p:spPr bwMode="auto">
          <a:xfrm>
            <a:off x="0" y="6163665"/>
            <a:ext cx="6243193" cy="216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59" name="Parallelogram 58"/>
          <p:cNvSpPr/>
          <p:nvPr/>
        </p:nvSpPr>
        <p:spPr bwMode="auto">
          <a:xfrm>
            <a:off x="1849249" y="2997064"/>
            <a:ext cx="4105908" cy="165853"/>
          </a:xfrm>
          <a:prstGeom prst="parallelogram">
            <a:avLst>
              <a:gd name="adj" fmla="val 185189"/>
            </a:avLst>
          </a:prstGeom>
          <a:solidFill>
            <a:schemeClr val="accent2">
              <a:lumMod val="60000"/>
              <a:lumOff val="40000"/>
              <a:alpha val="50000"/>
            </a:schemeClr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sp>
        <p:nvSpPr>
          <p:cNvPr id="60" name="Line 19"/>
          <p:cNvSpPr>
            <a:spLocks noChangeShapeType="1"/>
          </p:cNvSpPr>
          <p:nvPr/>
        </p:nvSpPr>
        <p:spPr bwMode="auto">
          <a:xfrm rot="10800000">
            <a:off x="2205482" y="3091750"/>
            <a:ext cx="406400" cy="1588"/>
          </a:xfrm>
          <a:prstGeom prst="line">
            <a:avLst/>
          </a:prstGeom>
          <a:noFill/>
          <a:ln w="63500">
            <a:solidFill>
              <a:srgbClr val="EB780A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0" tIns="0" rIns="0" bIns="0">
            <a:spAutoFit/>
          </a:bodyPr>
          <a:lstStyle/>
          <a:p>
            <a:endParaRPr lang="en-US">
              <a:solidFill>
                <a:srgbClr val="879BAA"/>
              </a:solidFill>
            </a:endParaRPr>
          </a:p>
        </p:txBody>
      </p:sp>
      <p:pic>
        <p:nvPicPr>
          <p:cNvPr id="61" name="Picture 60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6670" y="1492331"/>
            <a:ext cx="1386037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2" name="Picture 61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6670" y="2914706"/>
            <a:ext cx="1386037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3" name="Picture 6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6670" y="4377087"/>
            <a:ext cx="1386037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4" name="Picture 6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4767" y="1678597"/>
            <a:ext cx="1386037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Picture 64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4767" y="3100972"/>
            <a:ext cx="1386037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6" name="Picture 6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64767" y="4563353"/>
            <a:ext cx="1386037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713579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12198350" cy="1262055"/>
          </a:xfrm>
        </p:spPr>
        <p:txBody>
          <a:bodyPr/>
          <a:lstStyle/>
          <a:p>
            <a:r>
              <a:rPr lang="fr-FR" noProof="0" smtClean="0"/>
              <a:t>Lecture par organe </a:t>
            </a:r>
            <a:br>
              <a:rPr lang="fr-FR" noProof="0" smtClean="0"/>
            </a:br>
            <a:r>
              <a:rPr lang="fr-FR" b="0" noProof="0" smtClean="0"/>
              <a:t>La technologie ALPHA corrèle automatiquement l‘anatomie pour un relacage précis</a:t>
            </a:r>
            <a:endParaRPr lang="fr-FR" b="0" noProof="0"/>
          </a:p>
        </p:txBody>
      </p:sp>
      <p:sp>
        <p:nvSpPr>
          <p:cNvPr id="13" name="Inhaltsplatzhalter 10"/>
          <p:cNvSpPr txBox="1">
            <a:spLocks/>
          </p:cNvSpPr>
          <p:nvPr/>
        </p:nvSpPr>
        <p:spPr bwMode="auto">
          <a:xfrm>
            <a:off x="6387786" y="1412748"/>
            <a:ext cx="5472113" cy="4752976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vert="horz" wrap="square" lIns="108000" tIns="54000" rIns="108000" bIns="54000" numCol="1" anchor="t" anchorCtr="0" compatLnSpc="1">
            <a:prstTxWarp prst="textNoShape">
              <a:avLst/>
            </a:prstTxWarp>
          </a:bodyPr>
          <a:lstStyle>
            <a:lvl1pPr marL="0" indent="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Arial" pitchFamily="34" charset="0"/>
              <a:buNone/>
              <a:tabLst/>
              <a:defRPr lang="de-DE" dirty="0" smtClean="0">
                <a:solidFill>
                  <a:schemeClr val="tx1"/>
                </a:solidFill>
                <a:latin typeface="Arial" pitchFamily="34" charset="0"/>
                <a:ea typeface="+mn-ea"/>
                <a:cs typeface="Arial" pitchFamily="34" charset="0"/>
              </a:defRPr>
            </a:lvl1pPr>
            <a:lvl2pPr marL="179388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2pPr>
            <a:lvl3pPr marL="358775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3pPr>
            <a:lvl4pPr marL="538163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4pPr>
            <a:lvl5pPr marL="717550" indent="-177800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Char char="•"/>
              <a:tabLst/>
              <a:defRPr kumimoji="0" lang="de-DE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defRPr>
            </a:lvl5pPr>
            <a:lvl6pPr marL="12207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6pPr>
            <a:lvl7pPr marL="16779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7pPr>
            <a:lvl8pPr marL="21351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8pPr>
            <a:lvl9pPr marL="2592388" indent="-188913" algn="l" rtl="0" eaLnBrk="1" fontAlgn="base" hangingPunct="1">
              <a:lnSpc>
                <a:spcPct val="110000"/>
              </a:lnSpc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Font typeface="Wingdings" charset="0"/>
              <a:buChar char="§"/>
              <a:defRPr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lvl="0">
              <a:buClr>
                <a:srgbClr val="879BAA"/>
              </a:buClr>
              <a:defRPr/>
            </a:pPr>
            <a:r>
              <a:rPr lang="fr-FR" sz="2000" b="1" kern="0" smtClean="0"/>
              <a:t>RecalageALPHA</a:t>
            </a:r>
            <a:endParaRPr lang="fr-FR" kern="0">
              <a:solidFill>
                <a:srgbClr val="000000"/>
              </a:solidFill>
            </a:endParaRPr>
          </a:p>
        </p:txBody>
      </p:sp>
      <p:pic>
        <p:nvPicPr>
          <p:cNvPr id="33" name="Picture 2" descr="http://clipartist.info/clipart/pligg/COLOURINGBOOK.ORG/molumen_lcd_monitor-1979px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455346" y="1786100"/>
            <a:ext cx="5336992" cy="4379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778" y="2027632"/>
            <a:ext cx="4864718" cy="30404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94778" y="2027633"/>
            <a:ext cx="4864716" cy="3040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0" name="Rectangle 69"/>
          <p:cNvSpPr/>
          <p:nvPr/>
        </p:nvSpPr>
        <p:spPr bwMode="auto">
          <a:xfrm>
            <a:off x="626491" y="1412749"/>
            <a:ext cx="5472684" cy="4753102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  <a:effectLst/>
          <a:extLst/>
        </p:spPr>
        <p:txBody>
          <a:bodyPr wrap="square" lIns="0" tIns="0" rIns="0" bIns="0" numCol="1" spcCol="72000" rtlCol="0" anchor="ctr"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pic>
        <p:nvPicPr>
          <p:cNvPr id="71" name="Picture 70" descr="P166_34_LowRes_WB_VRT_v3"/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-1" r="4020" b="339"/>
          <a:stretch/>
        </p:blipFill>
        <p:spPr bwMode="auto">
          <a:xfrm>
            <a:off x="1928476" y="1414463"/>
            <a:ext cx="1434356" cy="4741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bg2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6670" y="1492331"/>
            <a:ext cx="1386037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7" name="Picture 7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6670" y="2914706"/>
            <a:ext cx="1386037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8" name="Picture 7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66670" y="4377087"/>
            <a:ext cx="1386037" cy="129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3938905" y="1628684"/>
            <a:ext cx="1434356" cy="4751744"/>
            <a:chOff x="3938905" y="1628684"/>
            <a:chExt cx="1434356" cy="4751744"/>
          </a:xfrm>
        </p:grpSpPr>
        <p:pic>
          <p:nvPicPr>
            <p:cNvPr id="72" name="Picture 71" descr="P166_34_LowRes_WB_VRT_v3"/>
            <p:cNvPicPr>
              <a:picLocks noChangeAspect="1" noChangeArrowheads="1"/>
            </p:cNvPicPr>
            <p:nvPr/>
          </p:nvPicPr>
          <p:blipFill rotWithShape="1">
            <a:blip r:embed="rId7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t="-2" r="4020" b="132"/>
            <a:stretch/>
          </p:blipFill>
          <p:spPr bwMode="auto">
            <a:xfrm>
              <a:off x="3938905" y="1628684"/>
              <a:ext cx="1434356" cy="4751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bg2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9" name="Picture 78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767" y="1678597"/>
              <a:ext cx="1386037" cy="1296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0" name="Picture 7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767" y="3100972"/>
              <a:ext cx="1386037" cy="1296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1" name="Picture 80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64767" y="4563353"/>
              <a:ext cx="1386037" cy="12960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67" name="Picture 2" descr="H:\50_Promotion\70_eMedia\Images\MCTflow_cut_out_small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74269" t="-15" r="-2" b="49374"/>
          <a:stretch/>
        </p:blipFill>
        <p:spPr bwMode="auto">
          <a:xfrm>
            <a:off x="0" y="583531"/>
            <a:ext cx="1705231" cy="5582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3" name="Rectangle 72"/>
          <p:cNvSpPr/>
          <p:nvPr/>
        </p:nvSpPr>
        <p:spPr bwMode="auto">
          <a:xfrm>
            <a:off x="0" y="6163665"/>
            <a:ext cx="6243193" cy="2167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/>
        </p:spPr>
        <p:txBody>
          <a:bodyPr rot="0" spcFirstLastPara="0" vertOverflow="overflow" horzOverflow="overflow" vert="horz" wrap="square" lIns="0" tIns="0" rIns="0" bIns="0" numCol="1" spcCol="7200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Font typeface="Wingdings" charset="0"/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849249" y="2997064"/>
            <a:ext cx="4105908" cy="165853"/>
            <a:chOff x="1849249" y="2997064"/>
            <a:chExt cx="4105908" cy="165853"/>
          </a:xfrm>
        </p:grpSpPr>
        <p:sp>
          <p:nvSpPr>
            <p:cNvPr id="74" name="Parallelogram 73"/>
            <p:cNvSpPr/>
            <p:nvPr/>
          </p:nvSpPr>
          <p:spPr bwMode="auto">
            <a:xfrm>
              <a:off x="1849249" y="2997064"/>
              <a:ext cx="4105908" cy="165853"/>
            </a:xfrm>
            <a:prstGeom prst="parallelogram">
              <a:avLst>
                <a:gd name="adj" fmla="val 185189"/>
              </a:avLst>
            </a:prstGeom>
            <a:solidFill>
              <a:schemeClr val="accent2">
                <a:lumMod val="60000"/>
                <a:lumOff val="40000"/>
                <a:alpha val="50000"/>
              </a:schemeClr>
            </a:solidFill>
            <a:ln w="9525">
              <a:solidFill>
                <a:schemeClr val="bg1"/>
              </a:solidFill>
              <a:miter lim="800000"/>
              <a:headEnd/>
              <a:tailEnd/>
            </a:ln>
            <a:effectLst/>
            <a:extLst/>
          </p:spPr>
          <p:txBody>
            <a:bodyPr wrap="square" lIns="0" tIns="0" rIns="0" bIns="0" numCol="1" spcCol="72000" rtlCol="0" anchor="ctr">
              <a:noAutofit/>
            </a:bodyPr>
            <a:lstStyle/>
            <a:p>
              <a:pPr algn="ctr">
                <a:lnSpc>
                  <a:spcPct val="110000"/>
                </a:lnSpc>
                <a:spcBef>
                  <a:spcPct val="0"/>
                </a:spcBef>
                <a:buFont typeface="Wingdings" charset="0"/>
                <a:buNone/>
              </a:pPr>
              <a:endParaRPr lang="en-US" b="1" dirty="0" smtClean="0">
                <a:solidFill>
                  <a:srgbClr val="000000"/>
                </a:solidFill>
              </a:endParaRPr>
            </a:p>
          </p:txBody>
        </p:sp>
        <p:sp>
          <p:nvSpPr>
            <p:cNvPr id="75" name="Line 19"/>
            <p:cNvSpPr>
              <a:spLocks noChangeShapeType="1"/>
            </p:cNvSpPr>
            <p:nvPr/>
          </p:nvSpPr>
          <p:spPr bwMode="auto">
            <a:xfrm rot="10800000">
              <a:off x="2205482" y="3091750"/>
              <a:ext cx="406400" cy="1588"/>
            </a:xfrm>
            <a:prstGeom prst="line">
              <a:avLst/>
            </a:prstGeom>
            <a:noFill/>
            <a:ln w="63500">
              <a:solidFill>
                <a:srgbClr val="EB780A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>
              <a:spAutoFit/>
            </a:bodyPr>
            <a:lstStyle/>
            <a:p>
              <a:endParaRPr lang="en-US">
                <a:solidFill>
                  <a:srgbClr val="879BAA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xmlns="" val="39293712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0059E-6 3.7037E-6 L -0.00182 3.7037E-6 L -0.00182 -0.0044 L -0.00351 -0.0044 L -0.00351 -0.0088 L -0.0052 -0.0088 L -0.0052 -0.0132 L -0.00689 -0.0132 L -0.00689 -0.0176 L -0.00845 -0.0176 L -0.00845 -0.02199 L -0.01015 -0.02199 L -0.01015 -0.02639 L -0.01171 -0.02639 L -0.01171 -0.03056 " pathEditMode="relative" rAng="0" ptsTypes="FFFFFFFFFFFFFFF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" y="-1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  <p:tag name="DOCUMENT_NAME" val="Syngo.via Presentation"/>
  <p:tag name="VERSION_ID" val="293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.IwllWhduE.xEos8wqytRQ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HM01ZSoEkWsEGITmjOwP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wHM01ZSoEkWsEGITmjOwPw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PROT" val="3"/>
  <p:tag name="CDT_PROT_TOP" val="111,25"/>
  <p:tag name="CDT_PROT_LEFT" val="366,85"/>
  <p:tag name="CDT_PROT_WIDTH" val="593,65"/>
  <p:tag name="CDT_PROT_HEIGHT" val="374,25"/>
  <p:tag name="CDT_DELETE_ONEVENT_NEWPRES" val="Fals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False"/>
  <p:tag name="CDT_LINEUNVISIBLE" val="True"/>
  <p:tag name="CDT_COLBF_NEW" val="21"/>
  <p:tag name="CDT_COLFF_NEW" val="21"/>
  <p:tag name="CDT_EXTCOL" val="True"/>
  <p:tag name="CDT_COLTX_NEW" val="22"/>
  <p:tag name="CDT_TARGETSHAPE_NEW" val="20"/>
  <p:tag name="CDT_DELETE_ONEVENT_NEWPRES" val="False"/>
  <p:tag name="CDT_PROT" val="2"/>
  <p:tag name="CDT_PROT_TOP" val="111,25"/>
  <p:tag name="CDT_PROT_LEFT" val="366,8501"/>
  <p:tag name="CDT_PROT_WIDTH" val="593,6499"/>
  <p:tag name="CDT_PROT_HEIGHT" val="374,2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AUTODIALOG" val="2"/>
  <p:tag name="CDT_TARGETSHAPE_NEW" val="13"/>
  <p:tag name="CDT_DELETE_ONEVENT_NEWPRES" val="False"/>
  <p:tag name="CDT_PROT" val="2"/>
  <p:tag name="CDT_PROT_TOP" val="111,25"/>
  <p:tag name="CDT_PROT_LEFT" val="0"/>
  <p:tag name="CDT_PROT_WIDTH" val="355,51"/>
  <p:tag name="CDT_PROT_HEIGHT" val="374,25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DELETE_ONEVENT_NEWPRES" val="Tru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0"/>
  <p:tag name="CDT_PROT_LEFT" val="0"/>
  <p:tag name="CDT_PROT_WIDTH" val="960,5"/>
  <p:tag name="CDT_PROT_HEIGHT" val="99,8750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AUTODIALOG" val="1"/>
  <p:tag name="CDT_EXTCOL" val="True"/>
  <p:tag name="CDT_COLTX_NEW" val="26"/>
  <p:tag name="CDT_TARGETSHAPE_NEW" val="2"/>
  <p:tag name="CDT_PROT" val="3"/>
  <p:tag name="CDT_PROT_TOP" val="0"/>
  <p:tag name="CDT_PROT_LEFT" val="480,25"/>
  <p:tag name="CDT_PROT_WIDTH" val="0,1250394"/>
  <p:tag name="CDT_PROT_HEIGHT" val="0,1250394"/>
  <p:tag name="CDT_DELETE_ONEVENT_NEWPRES" val="Fals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FILLFIXED" val="True"/>
  <p:tag name="CDT_LINEFIXED" val="True"/>
  <p:tag name="CDT_FILLUNVISIBLE" val="True"/>
  <p:tag name="CDT_LINEUNVISIBLE" val="True"/>
  <p:tag name="CDT_PROT" val="3"/>
  <p:tag name="CDT_PROT_TOP" val="0"/>
  <p:tag name="CDT_PROT_LEFT" val="49,37504"/>
  <p:tag name="CDT_PROT_WIDTH" val="136,063"/>
  <p:tag name="CDT_PROT_HEIGHT" val="76,2073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6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jadzCeoq0OhLHWm38sXNA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jadzCeoq0OhLHWm38sXN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jadzCeoq0OhLHWm38sXNA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jadzCeoq0OhLHWm38sXNA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1jadzCeoq0OhLHWm38sXNA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430,875"/>
  <p:tag name="CDT_PROT_HEIGHT" val="374,25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INTERSECT_SLIDE" val="False"/>
  <p:tag name="CDT_NAVBARONTHISSLIDE" val="True"/>
  <p:tag name="CDT_DESIGNS_NAME" val="Siemens 2013 – 16:9"/>
  <p:tag name="CDT_MASTERS_NAME" val="One object (large)"/>
  <p:tag name="CDT_LAYOUT_TYPE" val="16"/>
  <p:tag name="CDT_ORIGINAL_DESIGNS_NAME" val="Siemens 2013 – 16:9"/>
  <p:tag name="CDT_ORIGINAL_MASTERS_NAME" val="One object (large)"/>
  <p:tag name="CDT_ORIGINAL_LAYOUT_TYPE" val="16"/>
  <p:tag name="DOCUMENT_ID" val="32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1,625"/>
  <p:tag name="CDT_PROT_WIDTH" val="430,875"/>
  <p:tag name="CDT_PROT_HEIGHT" val="374,25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OCUMENT_ID" val="32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DT_PROT" val="2"/>
  <p:tag name="CDT_PROT_TOP" val="111,25"/>
  <p:tag name="CDT_PROT_LEFT" val="49,37504"/>
  <p:tag name="CDT_PROT_WIDTH" val="646,3749"/>
  <p:tag name="CDT_PROT_HEIGHT" val="374,25"/>
</p:tagLst>
</file>

<file path=ppt/theme/theme1.xml><?xml version="1.0" encoding="utf-8"?>
<a:theme xmlns:a="http://schemas.openxmlformats.org/drawingml/2006/main" name="Siemens 2013 – 16:9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 anchor="t" anchorCtr="0">
        <a:noAutofit/>
      </a:bodyPr>
      <a:lstStyle>
        <a:defPPr>
          <a:lnSpc>
            <a:spcPct val="110000"/>
          </a:lnSpc>
          <a:spcBef>
            <a:spcPts val="0"/>
          </a:spcBef>
          <a:defRPr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1_Siemens 2013 – 16:9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 anchor="t" anchorCtr="0">
        <a:noAutofit/>
      </a:bodyPr>
      <a:lstStyle>
        <a:defPPr>
          <a:lnSpc>
            <a:spcPct val="110000"/>
          </a:lnSpc>
          <a:spcBef>
            <a:spcPts val="0"/>
          </a:spcBef>
          <a:defRPr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3_Siemens 2013 – 16:9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 anchor="t" anchorCtr="0">
        <a:noAutofit/>
      </a:bodyPr>
      <a:lstStyle>
        <a:defPPr>
          <a:lnSpc>
            <a:spcPct val="110000"/>
          </a:lnSpc>
          <a:spcBef>
            <a:spcPts val="0"/>
          </a:spcBef>
          <a:defRPr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7_Siemens 2013 – 16:9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 anchor="t" anchorCtr="0">
        <a:noAutofit/>
      </a:bodyPr>
      <a:lstStyle>
        <a:defPPr>
          <a:lnSpc>
            <a:spcPct val="110000"/>
          </a:lnSpc>
          <a:spcBef>
            <a:spcPts val="0"/>
          </a:spcBef>
          <a:defRPr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9_Siemens 2013 – 16:9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 anchor="t" anchorCtr="0">
        <a:noAutofit/>
      </a:bodyPr>
      <a:lstStyle>
        <a:defPPr>
          <a:lnSpc>
            <a:spcPct val="110000"/>
          </a:lnSpc>
          <a:spcBef>
            <a:spcPts val="0"/>
          </a:spcBef>
          <a:defRPr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10_Siemens 2013 – 16:9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0" tIns="0" rIns="0" bIns="0" rtlCol="0" anchor="t" anchorCtr="0">
        <a:noAutofit/>
      </a:bodyPr>
      <a:lstStyle>
        <a:defPPr>
          <a:lnSpc>
            <a:spcPct val="110000"/>
          </a:lnSpc>
          <a:spcBef>
            <a:spcPts val="0"/>
          </a:spcBef>
          <a:defRPr dirty="0" smtClean="0">
            <a:solidFill>
              <a:schemeClr val="tx1"/>
            </a:solidFill>
          </a:defRPr>
        </a:defPPr>
      </a:lstStyle>
    </a:txDef>
  </a:objectDefaults>
  <a:extraClrSchemeLst/>
</a:theme>
</file>

<file path=ppt/theme/theme7.xml><?xml version="1.0" encoding="utf-8"?>
<a:theme xmlns:a="http://schemas.openxmlformats.org/drawingml/2006/main" name="11_Siemens 2013 – 16:9">
  <a:themeElements>
    <a:clrScheme name="Siemens AG">
      <a:dk1>
        <a:srgbClr val="000000"/>
      </a:dk1>
      <a:lt1>
        <a:srgbClr val="FFFFFF"/>
      </a:lt1>
      <a:dk2>
        <a:srgbClr val="000000"/>
      </a:dk2>
      <a:lt2>
        <a:srgbClr val="879BAA"/>
      </a:lt2>
      <a:accent1>
        <a:srgbClr val="879BAA"/>
      </a:accent1>
      <a:accent2>
        <a:srgbClr val="BECDD7"/>
      </a:accent2>
      <a:accent3>
        <a:srgbClr val="EB780A"/>
      </a:accent3>
      <a:accent4>
        <a:srgbClr val="641946"/>
      </a:accent4>
      <a:accent5>
        <a:srgbClr val="006487"/>
      </a:accent5>
      <a:accent6>
        <a:srgbClr val="647D2D"/>
      </a:accent6>
      <a:hlink>
        <a:srgbClr val="EB780A"/>
      </a:hlink>
      <a:folHlink>
        <a:srgbClr val="641946"/>
      </a:folHlink>
    </a:clrScheme>
    <a:fontScheme name="Siemens PPT 2007 DEU">
      <a:majorFont>
        <a:latin typeface=""/>
        <a:ea typeface="ＭＳ Ｐゴシック"/>
        <a:cs typeface=""/>
      </a:majorFont>
      <a:minorFont>
        <a:latin typeface="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2"/>
        </a:solidFill>
        <a:ln>
          <a:noFill/>
        </a:ln>
        <a:effectLst/>
        <a:extLst>
          <a:ext uri="{91240B29-F687-4F45-9708-019B960494DF}">
            <a14:hiddenLine xmlns:a14="http://schemas.microsoft.com/office/drawing/2010/main" xmlns="" w="9525">
              <a:solidFill>
                <a:schemeClr val="tx1"/>
              </a:solidFill>
              <a:miter lim="800000"/>
              <a:headEnd/>
              <a:tailEnd/>
            </a14:hiddenLine>
          </a:ex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wrap="square" lIns="108000" tIns="54000" rIns="108000" bIns="54000" numCol="1" spcCol="72000" rtlCol="0" anchor="ctr">
        <a:spAutoFit/>
      </a:bodyPr>
      <a:lstStyle>
        <a:defPPr algn="ctr">
          <a:lnSpc>
            <a:spcPct val="110000"/>
          </a:lnSpc>
          <a:spcBef>
            <a:spcPct val="0"/>
          </a:spcBef>
          <a:buFont typeface="Wingdings" charset="0"/>
          <a:buNone/>
          <a:defRPr sz="1800" b="1" dirty="0" smtClean="0">
            <a:solidFill>
              <a:schemeClr val="tx1"/>
            </a:solidFill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tx2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0" tIns="0" rIns="0" bIns="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de-DE" sz="24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ヒラギノ角ゴ Pro W3" charset="0"/>
          </a:defRPr>
        </a:defPPr>
      </a:lstStyle>
    </a:lnDef>
    <a:txDef>
      <a:spPr>
        <a:noFill/>
      </a:spPr>
      <a:bodyPr wrap="square" lIns="45720" tIns="45720" rIns="45720" bIns="45720" rtlCol="0" anchor="ctr" anchorCtr="0">
        <a:spAutoFit/>
      </a:bodyPr>
      <a:lstStyle>
        <a:defPPr>
          <a:lnSpc>
            <a:spcPct val="110000"/>
          </a:lnSpc>
          <a:spcBef>
            <a:spcPts val="0"/>
          </a:spcBef>
          <a:defRPr dirty="0" err="1" smtClean="0">
            <a:solidFill>
              <a:schemeClr val="tx1"/>
            </a:solidFill>
          </a:defRPr>
        </a:defPPr>
      </a:lstStyle>
    </a:txDef>
  </a:objectDefaults>
  <a:extraClrSchemeLst/>
</a:theme>
</file>

<file path=ppt/theme/theme8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Office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p4ppTags>
  <Name>Two columns</Name>
  <PpLayout>29</PpLayout>
  <Index>12</Index>
</p4ppTags>
</file>

<file path=customXml/item10.xml><?xml version="1.0" encoding="utf-8"?>
<p4ppTags>
  <Name>Two columns</Name>
  <PpLayout>29</PpLayout>
  <Index>12</Index>
</p4ppTags>
</file>

<file path=customXml/item11.xml><?xml version="1.0" encoding="utf-8"?>
<p4ppTags>
  <Name>One object (large)</Name>
  <PpLayout>16</PpLayout>
  <Index>10</Index>
</p4ppTags>
</file>

<file path=customXml/item1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13.xml><?xml version="1.0" encoding="utf-8"?>
<p4ppTags>
  <Name>One object (large)</Name>
  <PpLayout>16</PpLayout>
  <Index>10</Index>
</p4ppTags>
</file>

<file path=customXml/item14.xml><?xml version="1.0" encoding="utf-8"?>
<p4ppTags>
  <Name>One object (large)</Name>
  <PpLayout>16</PpLayout>
  <Index>10</Index>
</p4ppTags>
</file>

<file path=customXml/item15.xml><?xml version="1.0" encoding="utf-8"?>
<p4ppTags>
  <Name>Image + Index/Contact</Name>
  <PpLayout>32</PpLayout>
  <Index>7</Index>
</p4ppTags>
</file>

<file path=customXml/item16.xml><?xml version="1.0" encoding="utf-8"?>
<p4ppTags>
  <Name>Image + Index/Contact</Name>
  <PpLayout>32</PpLayout>
  <Index>7</Index>
</p4ppTags>
</file>

<file path=customXml/item2.xml><?xml version="1.0" encoding="utf-8"?>
<p4ppTags>
  <Name>One object (large)</Name>
  <PpLayout>16</PpLayout>
  <Index>10</Index>
</p4ppTags>
</file>

<file path=customXml/item3.xml><?xml version="1.0" encoding="utf-8"?>
<p4ppTags>
  <Name>One object (large)</Name>
  <PpLayout>16</PpLayout>
  <Index>10</Index>
</p4ppTags>
</file>

<file path=customXml/item4.xml><?xml version="1.0" encoding="utf-8"?>
<p4ppTags>
  <Name>One object (large)</Name>
  <PpLayout>16</PpLayout>
  <Index>10</Index>
</p4ppTags>
</file>

<file path=customXml/item5.xml><?xml version="1.0" encoding="utf-8"?>
<p4ppTags>
  <Name>One object (large)</Name>
  <PpLayout>16</PpLayout>
  <Index>10</Index>
</p4ppTags>
</file>

<file path=customXml/item6.xml><?xml version="1.0" encoding="utf-8"?>
<p4ppTags>
  <Name>One object (large)</Name>
  <PpLayout>16</PpLayout>
  <Index>10</Index>
</p4ppTags>
</file>

<file path=customXml/item7.xml><?xml version="1.0" encoding="utf-8"?>
<p4ppTags>
  <Name>One object (large)</Name>
  <PpLayout>16</PpLayout>
  <Index>10</Index>
</p4ppTags>
</file>

<file path=customXml/item8.xml><?xml version="1.0" encoding="utf-8"?>
<p:properties xmlns:p="http://schemas.microsoft.com/office/2006/metadata/properties" xmlns:xsi="http://www.w3.org/2001/XMLSchema-instance">
  <documentManagement>
    <PublishingExpirationDate xmlns="http://schemas.microsoft.com/sharepoint/v3" xsi:nil="true"/>
    <PublishingStartDate xmlns="http://schemas.microsoft.com/sharepoint/v3" xsi:nil="true"/>
  </documentManagement>
</p:properties>
</file>

<file path=customXml/item9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A290792182671448A658B4FDD8492F9" ma:contentTypeVersion="1" ma:contentTypeDescription="Create a new document." ma:contentTypeScope="" ma:versionID="e6eab2edec3b49d1d645fc3484e1a765">
  <xsd:schema xmlns:xsd="http://www.w3.org/2001/XMLSchema" xmlns:p="http://schemas.microsoft.com/office/2006/metadata/properties" xmlns:ns1="http://schemas.microsoft.com/sharepoint/v3" targetNamespace="http://schemas.microsoft.com/office/2006/metadata/properties" ma:root="true" ma:fieldsID="ddb0c952b897a810c8a4e377cff6bff8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dms="http://schemas.microsoft.com/office/2006/documentManagement/types" targetNamespace="http://schemas.microsoft.com/sharepoint/v3" elementFormDefault="qualified">
    <xsd:import namespace="http://schemas.microsoft.com/office/2006/documentManagement/types"/>
    <xsd:element name="PublishingStartDate" ma:index="8" nillable="true" ma:displayName="Scheduling Start Date" ma:description="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" ma:hidden="true" ma:internalName="PublishingExpirationDat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05FECB1-B19C-4E7D-BFD4-C371CCB0109A}">
  <ds:schemaRefs/>
</ds:datastoreItem>
</file>

<file path=customXml/itemProps10.xml><?xml version="1.0" encoding="utf-8"?>
<ds:datastoreItem xmlns:ds="http://schemas.openxmlformats.org/officeDocument/2006/customXml" ds:itemID="{FBD55D70-B566-493C-ACDB-9A0AB260ADA2}">
  <ds:schemaRefs/>
</ds:datastoreItem>
</file>

<file path=customXml/itemProps11.xml><?xml version="1.0" encoding="utf-8"?>
<ds:datastoreItem xmlns:ds="http://schemas.openxmlformats.org/officeDocument/2006/customXml" ds:itemID="{0CBEB90C-FE8F-44F0-8238-528CC29C04B1}">
  <ds:schemaRefs/>
</ds:datastoreItem>
</file>

<file path=customXml/itemProps12.xml><?xml version="1.0" encoding="utf-8"?>
<ds:datastoreItem xmlns:ds="http://schemas.openxmlformats.org/officeDocument/2006/customXml" ds:itemID="{4FD97DCD-164A-4A90-9D25-AD0933AC40C7}">
  <ds:schemaRefs>
    <ds:schemaRef ds:uri="http://schemas.microsoft.com/sharepoint/v3/contenttype/forms"/>
  </ds:schemaRefs>
</ds:datastoreItem>
</file>

<file path=customXml/itemProps13.xml><?xml version="1.0" encoding="utf-8"?>
<ds:datastoreItem xmlns:ds="http://schemas.openxmlformats.org/officeDocument/2006/customXml" ds:itemID="{AEACC8F9-142B-4160-8C7D-9E1AC8CF2BA4}">
  <ds:schemaRefs/>
</ds:datastoreItem>
</file>

<file path=customXml/itemProps14.xml><?xml version="1.0" encoding="utf-8"?>
<ds:datastoreItem xmlns:ds="http://schemas.openxmlformats.org/officeDocument/2006/customXml" ds:itemID="{1DFE2D05-8C18-4172-948E-846C0DD78EB0}">
  <ds:schemaRefs/>
</ds:datastoreItem>
</file>

<file path=customXml/itemProps15.xml><?xml version="1.0" encoding="utf-8"?>
<ds:datastoreItem xmlns:ds="http://schemas.openxmlformats.org/officeDocument/2006/customXml" ds:itemID="{BD943A0A-B52B-461C-8795-5422D38D0064}">
  <ds:schemaRefs/>
</ds:datastoreItem>
</file>

<file path=customXml/itemProps16.xml><?xml version="1.0" encoding="utf-8"?>
<ds:datastoreItem xmlns:ds="http://schemas.openxmlformats.org/officeDocument/2006/customXml" ds:itemID="{56A316F2-A87A-469F-AAF7-4287505DDA9D}">
  <ds:schemaRefs/>
</ds:datastoreItem>
</file>

<file path=customXml/itemProps2.xml><?xml version="1.0" encoding="utf-8"?>
<ds:datastoreItem xmlns:ds="http://schemas.openxmlformats.org/officeDocument/2006/customXml" ds:itemID="{D3896AC0-9E00-4925-946D-82EB6FB054DB}">
  <ds:schemaRefs/>
</ds:datastoreItem>
</file>

<file path=customXml/itemProps3.xml><?xml version="1.0" encoding="utf-8"?>
<ds:datastoreItem xmlns:ds="http://schemas.openxmlformats.org/officeDocument/2006/customXml" ds:itemID="{BC6CAE23-0AC1-4A9C-BFDA-A4494F961AA6}">
  <ds:schemaRefs/>
</ds:datastoreItem>
</file>

<file path=customXml/itemProps4.xml><?xml version="1.0" encoding="utf-8"?>
<ds:datastoreItem xmlns:ds="http://schemas.openxmlformats.org/officeDocument/2006/customXml" ds:itemID="{DCEE8174-6480-4707-8B6E-B48A2964AEC3}">
  <ds:schemaRefs/>
</ds:datastoreItem>
</file>

<file path=customXml/itemProps5.xml><?xml version="1.0" encoding="utf-8"?>
<ds:datastoreItem xmlns:ds="http://schemas.openxmlformats.org/officeDocument/2006/customXml" ds:itemID="{85173472-D55C-4686-8005-5F7311A58685}">
  <ds:schemaRefs/>
</ds:datastoreItem>
</file>

<file path=customXml/itemProps6.xml><?xml version="1.0" encoding="utf-8"?>
<ds:datastoreItem xmlns:ds="http://schemas.openxmlformats.org/officeDocument/2006/customXml" ds:itemID="{55FB6381-7ED0-4E21-BCE1-2D23DE4CB4A4}">
  <ds:schemaRefs/>
</ds:datastoreItem>
</file>

<file path=customXml/itemProps7.xml><?xml version="1.0" encoding="utf-8"?>
<ds:datastoreItem xmlns:ds="http://schemas.openxmlformats.org/officeDocument/2006/customXml" ds:itemID="{EE53984B-EEA3-4B25-BDDF-95F6A83AFA1A}">
  <ds:schemaRefs/>
</ds:datastoreItem>
</file>

<file path=customXml/itemProps8.xml><?xml version="1.0" encoding="utf-8"?>
<ds:datastoreItem xmlns:ds="http://schemas.openxmlformats.org/officeDocument/2006/customXml" ds:itemID="{640628B4-EF3F-44DC-BC63-6135D2BDC820}">
  <ds:schemaRefs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openxmlformats.org/package/2006/metadata/core-properties"/>
    <ds:schemaRef ds:uri="http://purl.org/dc/terms/"/>
    <ds:schemaRef ds:uri="http://purl.org/dc/dcmitype/"/>
    <ds:schemaRef ds:uri="http://schemas.microsoft.com/sharepoint/v3"/>
  </ds:schemaRefs>
</ds:datastoreItem>
</file>

<file path=customXml/itemProps9.xml><?xml version="1.0" encoding="utf-8"?>
<ds:datastoreItem xmlns:ds="http://schemas.openxmlformats.org/officeDocument/2006/customXml" ds:itemID="{EEEE4F01-8074-484F-B174-F000C955841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2859</Words>
  <Application>Microsoft Office PowerPoint</Application>
  <PresentationFormat>Personnalisé</PresentationFormat>
  <Paragraphs>552</Paragraphs>
  <Slides>44</Slides>
  <Notes>44</Notes>
  <HiddenSlides>0</HiddenSlides>
  <MMClips>1</MMClips>
  <ScaleCrop>false</ScaleCrop>
  <HeadingPairs>
    <vt:vector size="6" baseType="variant">
      <vt:variant>
        <vt:lpstr>Thème</vt:lpstr>
      </vt:variant>
      <vt:variant>
        <vt:i4>7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44</vt:i4>
      </vt:variant>
    </vt:vector>
  </HeadingPairs>
  <TitlesOfParts>
    <vt:vector size="52" baseType="lpstr">
      <vt:lpstr>Siemens 2013 – 16:9</vt:lpstr>
      <vt:lpstr>1_Siemens 2013 – 16:9</vt:lpstr>
      <vt:lpstr>3_Siemens 2013 – 16:9</vt:lpstr>
      <vt:lpstr>7_Siemens 2013 – 16:9</vt:lpstr>
      <vt:lpstr>9_Siemens 2013 – 16:9</vt:lpstr>
      <vt:lpstr>10_Siemens 2013 – 16:9</vt:lpstr>
      <vt:lpstr>11_Siemens 2013 – 16:9</vt:lpstr>
      <vt:lpstr>think-cell Slide</vt:lpstr>
      <vt:lpstr>syngo.via pour l’Imagerie Moléculaire Technologies ALPHA et EQPET</vt:lpstr>
      <vt:lpstr>Siemens Imagerie Moléculaire</vt:lpstr>
      <vt:lpstr>syngo.via Transformer de nombreuses données en résultats brillants</vt:lpstr>
      <vt:lpstr>syngo.via Transformer de nombreuses données en résultats brillants</vt:lpstr>
      <vt:lpstr>Lecture par organe Mise en page SMART disponible pour les protocoles Biograph mCT Flow smart</vt:lpstr>
      <vt:lpstr>Lecture par organe  Les études en suivi thérapeutique nécessitent un recalage précis entre les examens</vt:lpstr>
      <vt:lpstr>Lecture par organe  Le décalage entre examens pourrait être la cause d‘une disparition d‘une lésion</vt:lpstr>
      <vt:lpstr>Lecture par organe  La technologie ALPHA reconnait des marqueurs anatomiques</vt:lpstr>
      <vt:lpstr>Lecture par organe  La technologie ALPHA corrèle automatiquement l‘anatomie pour un relacage précis</vt:lpstr>
      <vt:lpstr>Technologie ALPHA Objectif: du recalage vers la reconnaissance anatomique</vt:lpstr>
      <vt:lpstr>Technologie ALPHA Etat de l’art d’un système intelligent avec un modèle de reconnaissance</vt:lpstr>
      <vt:lpstr>Technologie ALPHA L’algorithme ALPHA apprend à partir d’exemples annotés par des experts</vt:lpstr>
      <vt:lpstr>Technologie ALPHA  L’algorithme ALPHA apprend à partir d’exemples annotés par des experts</vt:lpstr>
      <vt:lpstr>Technologie ALPHA Redondance robuste : tous les points de repères sont à la fois des votants et des candidats</vt:lpstr>
      <vt:lpstr>Technologie ALPHA La redondance fournit robustesse et une haute fiabilité</vt:lpstr>
      <vt:lpstr>Technologie ALPHA La redondance est aussi appliqué dans l’échelle image</vt:lpstr>
      <vt:lpstr>Technologie ALPHA Haute fiabilité et précision</vt:lpstr>
      <vt:lpstr>Technologie ALPHA Navigation entre modalités</vt:lpstr>
      <vt:lpstr>Diapositive 19</vt:lpstr>
      <vt:lpstr>Technologie ALPHA Navigation entre modalités</vt:lpstr>
      <vt:lpstr>Technologie ALPHA Navigation entre modalités</vt:lpstr>
      <vt:lpstr>syngo.via Transformer de nombreuses données en résultats brillants</vt:lpstr>
      <vt:lpstr>Quantifier Biograph mCT Flow: quantification précise en tout point</vt:lpstr>
      <vt:lpstr>Quantifier Biograph mCT Flow: quantification précise en tout point</vt:lpstr>
      <vt:lpstr>Quantifier Les différentes technologies font de la quantification reproductible un défi</vt:lpstr>
      <vt:lpstr>Quantifier Les différentes technologies fournissent une résolution spatiale et une quantification différentes</vt:lpstr>
      <vt:lpstr>Quantifier Les différentes technologies fournissent une résolution spatiale et une quantification différentes</vt:lpstr>
      <vt:lpstr>Quantifier Les différentes technologies fournissent une résolution spatiale et une quantification différentes</vt:lpstr>
      <vt:lpstr>Quantifier Les sociétés savantes demandent de réduire les variabilités entre systèmes</vt:lpstr>
      <vt:lpstr>Quantifier Les sociétés savantes demandent de réduire les variabilités entre systèmes</vt:lpstr>
      <vt:lpstr>Quantifier Des données montrent une variation de +86% / -54% suivant la technology*</vt:lpstr>
      <vt:lpstr>Quantifier Les seuils PERCIST sont de +30% et de -30% pour évaluer le succès d’une thérapie*</vt:lpstr>
      <vt:lpstr>Quantifier L’étude par le centre François Baclesse confirme que EQ•PET résout le problème*</vt:lpstr>
      <vt:lpstr>Quantifier EQ•PET fournit des SUV (suivant NEMA) comparables quelque soit la technologie</vt:lpstr>
      <vt:lpstr>Quantifier Un problème insoluble depuis le commencement du TEP</vt:lpstr>
      <vt:lpstr>Quantifier Etude clinique : Centre François Baclesse, Caen, France</vt:lpstr>
      <vt:lpstr>Quantifier Ce qui se cache derrière EQ•PET: courbes de contraste NEMA</vt:lpstr>
      <vt:lpstr>Quantifier EQ•PET: fonctionne pour tous les scanners, toutes les reconstructions, quelque soit le temps</vt:lpstr>
      <vt:lpstr>Quantifier EQ•PET: fonctionne pour tous les scanners, toutes les reconstructions, quelque soit le temps</vt:lpstr>
      <vt:lpstr>Quantifier EQ•PET: Tous les utilisateurs peuvent implémenter eux-mêmes suivant un processus décrit</vt:lpstr>
      <vt:lpstr>Quantifier EQ•PET: Toutes les informations sont disponibles dans le whitepaper</vt:lpstr>
      <vt:lpstr>Quantifier Oncologie : syngo.via EQ•PET permet la comparaison de SUV</vt:lpstr>
      <vt:lpstr>Quantifier EQPET : la solution.</vt:lpstr>
      <vt:lpstr>Merci de votre attention</vt:lpstr>
    </vt:vector>
  </TitlesOfParts>
  <Company>Siemens AG</Company>
  <LinksUpToDate>false</LinksUpToDate>
  <SharedDoc>false</SharedDoc>
  <HyperlinkBase>www.siemens.com</HyperlinkBase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Siemens Corporate Design PowerPoint-Templates</dc:title>
  <dc:creator>*</dc:creator>
  <cp:lastModifiedBy>FR028992</cp:lastModifiedBy>
  <cp:revision>864</cp:revision>
  <cp:lastPrinted>2014-07-09T19:14:32Z</cp:lastPrinted>
  <dcterms:created xsi:type="dcterms:W3CDTF">2006-04-07T10:01:45Z</dcterms:created>
  <dcterms:modified xsi:type="dcterms:W3CDTF">2015-10-07T16:53:13Z</dcterms:modified>
  <dc:language>English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nguage">
    <vt:lpwstr>English</vt:lpwstr>
  </property>
  <property fmtid="{D5CDD505-2E9C-101B-9397-08002B2CF9AE}" pid="3" name="Release date">
    <vt:lpwstr>January 2013</vt:lpwstr>
  </property>
  <property fmtid="{D5CDD505-2E9C-101B-9397-08002B2CF9AE}" pid="4" name="Office version">
    <vt:lpwstr>2007/2010</vt:lpwstr>
  </property>
  <property fmtid="{D5CDD505-2E9C-101B-9397-08002B2CF9AE}" pid="5" name="Release version">
    <vt:lpwstr>1,0</vt:lpwstr>
  </property>
  <property fmtid="{D5CDD505-2E9C-101B-9397-08002B2CF9AE}" pid="6" name="_AdHocReviewCycleID">
    <vt:i4>714493576</vt:i4>
  </property>
  <property fmtid="{D5CDD505-2E9C-101B-9397-08002B2CF9AE}" pid="7" name="_NewReviewCycle">
    <vt:lpwstr/>
  </property>
  <property fmtid="{D5CDD505-2E9C-101B-9397-08002B2CF9AE}" pid="8" name="_EmailSubject">
    <vt:lpwstr>Ergänzung: Neue PPT Ankündigung bei MR</vt:lpwstr>
  </property>
  <property fmtid="{D5CDD505-2E9C-101B-9397-08002B2CF9AE}" pid="9" name="_AuthorEmail">
    <vt:lpwstr>abigail.weldon@siemens.com</vt:lpwstr>
  </property>
  <property fmtid="{D5CDD505-2E9C-101B-9397-08002B2CF9AE}" pid="10" name="_AuthorEmailDisplayName">
    <vt:lpwstr>Weldon, Abigail Rae</vt:lpwstr>
  </property>
  <property fmtid="{D5CDD505-2E9C-101B-9397-08002B2CF9AE}" pid="11" name="ContentTypeId">
    <vt:lpwstr>0x0101006A290792182671448A658B4FDD8492F9</vt:lpwstr>
  </property>
</Properties>
</file>